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90" r:id="rId5"/>
    <p:sldId id="259" r:id="rId6"/>
    <p:sldId id="295" r:id="rId7"/>
    <p:sldId id="291" r:id="rId8"/>
    <p:sldId id="296" r:id="rId9"/>
    <p:sldId id="297" r:id="rId10"/>
    <p:sldId id="298" r:id="rId11"/>
    <p:sldId id="299" r:id="rId12"/>
    <p:sldId id="300" r:id="rId13"/>
    <p:sldId id="292" r:id="rId14"/>
    <p:sldId id="301" r:id="rId15"/>
    <p:sldId id="293" r:id="rId16"/>
    <p:sldId id="302" r:id="rId17"/>
    <p:sldId id="303" r:id="rId18"/>
    <p:sldId id="304" r:id="rId19"/>
    <p:sldId id="294" r:id="rId20"/>
    <p:sldId id="305" r:id="rId21"/>
    <p:sldId id="282" r:id="rId22"/>
    <p:sldId id="30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1_标题和竖排文字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140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838200" y="681037"/>
            <a:ext cx="10515600" cy="5963372"/>
            <a:chOff x="4905826" y="-1378857"/>
            <a:chExt cx="6850748" cy="383429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 rot="5400000">
              <a:off x="8126741" y="-1174398"/>
              <a:ext cx="3834292" cy="34253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16200000" flipH="1">
              <a:off x="4701367" y="-1174398"/>
              <a:ext cx="3834292" cy="3425374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screen"/>
          <a:srcRect l="-1132" t="-10334" r="-952"/>
          <a:stretch>
            <a:fillRect/>
          </a:stretch>
        </p:blipFill>
        <p:spPr>
          <a:xfrm>
            <a:off x="-161637" y="-156564"/>
            <a:ext cx="12482945" cy="15621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5295900"/>
            <a:ext cx="12192001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C24BE-CD57-4C01-B1A0-FC900A8F433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1062A-5AF2-4D7E-BADA-BA42C1E2C0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3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4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2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 l="-1132" t="-10334" r="-952"/>
          <a:stretch>
            <a:fillRect/>
          </a:stretch>
        </p:blipFill>
        <p:spPr>
          <a:xfrm>
            <a:off x="-161637" y="-156564"/>
            <a:ext cx="12482945" cy="16909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3376572"/>
            <a:ext cx="2479597" cy="19791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172700" y="2988566"/>
            <a:ext cx="2019300" cy="449692"/>
          </a:xfrm>
          <a:prstGeom prst="rect">
            <a:avLst/>
          </a:prstGeom>
        </p:spPr>
      </p:pic>
      <p:sp>
        <p:nvSpPr>
          <p:cNvPr id="34" name="直角三角形 33"/>
          <p:cNvSpPr/>
          <p:nvPr/>
        </p:nvSpPr>
        <p:spPr>
          <a:xfrm rot="20443221" flipH="1">
            <a:off x="9622084" y="16537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直角三角形 31"/>
          <p:cNvSpPr/>
          <p:nvPr/>
        </p:nvSpPr>
        <p:spPr>
          <a:xfrm rot="1156779">
            <a:off x="1418757" y="16537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06012" y="894627"/>
            <a:ext cx="9204881" cy="4734135"/>
            <a:chOff x="4905826" y="-1378857"/>
            <a:chExt cx="6850748" cy="383429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rot="5400000">
              <a:off x="8126741" y="-1174398"/>
              <a:ext cx="3834292" cy="34253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rot="16200000" flipH="1">
              <a:off x="4701367" y="-1174398"/>
              <a:ext cx="3834292" cy="3425374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444335" y="1905018"/>
            <a:ext cx="11234057" cy="5277038"/>
            <a:chOff x="444335" y="1905018"/>
            <a:chExt cx="11234057" cy="52770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444335" y="2315735"/>
              <a:ext cx="11234057" cy="48663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1146298" y="1905018"/>
              <a:ext cx="9924310" cy="4906369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5167086"/>
            <a:ext cx="12192001" cy="169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2781168" y="4278448"/>
            <a:ext cx="6654572" cy="27006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233004" y="2501172"/>
            <a:ext cx="58229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6000" dirty="0">
                <a:solidFill>
                  <a:srgbClr val="541718"/>
                </a:solidFill>
                <a:cs typeface="+mn-ea"/>
                <a:sym typeface="+mn-lt"/>
              </a:rPr>
              <a:t>感恩节活动策划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4934288" y="1510687"/>
            <a:ext cx="2993657" cy="805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4194781" y="1296248"/>
            <a:ext cx="1433169" cy="85416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5757764" y="3618111"/>
            <a:ext cx="867053" cy="11553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-66071" y="4051299"/>
            <a:ext cx="2685003" cy="240591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6962193" y="3982769"/>
            <a:ext cx="4602441" cy="28765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1172937" y="4760316"/>
            <a:ext cx="1805708" cy="1618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0" b="100000" l="10000" r="69575">
                        <a14:foregroundMark x1="22100" y1="50760" x2="22350" y2="51760"/>
                        <a14:foregroundMark x1="21300" y1="50040" x2="21625" y2="50200"/>
                        <a14:foregroundMark x1="21100" y1="57480" x2="21875" y2="56240"/>
                        <a14:foregroundMark x1="29450" y1="55760" x2="29850" y2="56080"/>
                        <a14:foregroundMark x1="20150" y1="59080" x2="20700" y2="58160"/>
                        <a14:foregroundMark x1="20175" y1="60680" x2="18625" y2="68480"/>
                        <a14:foregroundMark x1="18375" y1="69240" x2="17875" y2="70960"/>
                        <a14:foregroundMark x1="21150" y1="65840" x2="21100" y2="66960"/>
                        <a14:foregroundMark x1="28875" y1="82880" x2="29125" y2="90360"/>
                        <a14:foregroundMark x1="30775" y1="82600" x2="30850" y2="90680"/>
                        <a14:foregroundMark x1="28825" y1="93120" x2="30375" y2="96400"/>
                        <a14:foregroundMark x1="30350" y1="96560" x2="33450" y2="92760"/>
                        <a14:foregroundMark x1="31325" y1="92480" x2="32225" y2="93400"/>
                        <a14:foregroundMark x1="33075" y1="93800" x2="33675" y2="94680"/>
                        <a14:foregroundMark x1="30900" y1="96640" x2="33825" y2="95800"/>
                        <a14:foregroundMark x1="33850" y1="94560" x2="34050" y2="95480"/>
                        <a14:foregroundMark x1="32300" y1="93480" x2="33600" y2="94120"/>
                        <a14:foregroundMark x1="30700" y1="91360" x2="30925" y2="91320"/>
                        <a14:foregroundMark x1="30950" y1="91360" x2="31125" y2="91680"/>
                        <a14:foregroundMark x1="30950" y1="91440" x2="31100" y2="92480"/>
                        <a14:foregroundMark x1="29075" y1="90680" x2="29100" y2="91960"/>
                        <a14:foregroundMark x1="29000" y1="91760" x2="28725" y2="93920"/>
                        <a14:foregroundMark x1="28775" y1="94200" x2="29150" y2="94120"/>
                        <a14:foregroundMark x1="29575" y1="95080" x2="29825" y2="95760"/>
                        <a14:foregroundMark x1="24025" y1="82880" x2="24350" y2="92040"/>
                        <a14:foregroundMark x1="23925" y1="85520" x2="23925" y2="86240"/>
                        <a14:foregroundMark x1="22075" y1="83280" x2="22625" y2="91960"/>
                        <a14:foregroundMark x1="22350" y1="92360" x2="22325" y2="93000"/>
                        <a14:foregroundMark x1="22075" y1="86440" x2="22350" y2="88960"/>
                        <a14:foregroundMark x1="21975" y1="85360" x2="22300" y2="90520"/>
                        <a14:foregroundMark x1="20175" y1="95760" x2="20775" y2="95120"/>
                        <a14:foregroundMark x1="20950" y1="94520" x2="21900" y2="93880"/>
                        <a14:foregroundMark x1="24650" y1="92440" x2="24875" y2="94200"/>
                        <a14:foregroundMark x1="23950" y1="96000" x2="24800" y2="94320"/>
                        <a14:foregroundMark x1="20025" y1="96360" x2="19975" y2="98000"/>
                        <a14:foregroundMark x1="20500" y1="95080" x2="20975" y2="94640"/>
                        <a14:foregroundMark x1="21900" y1="93640" x2="22275" y2="93160"/>
                        <a14:foregroundMark x1="20100" y1="96960" x2="23450" y2="96960"/>
                        <a14:foregroundMark x1="20650" y1="98080" x2="21850" y2="97160"/>
                        <a14:foregroundMark x1="21750" y1="98040" x2="22950" y2="96720"/>
                        <a14:foregroundMark x1="21175" y1="98040" x2="22750" y2="98040"/>
                        <a14:foregroundMark x1="22525" y1="97760" x2="23750" y2="96960"/>
                        <a14:foregroundMark x1="23750" y1="96760" x2="24200" y2="95800"/>
                        <a14:foregroundMark x1="24000" y1="96320" x2="23350" y2="97080"/>
                        <a14:foregroundMark x1="14725" y1="24720" x2="15175" y2="31120"/>
                        <a14:backgroundMark x1="54050" y1="19640" x2="70025" y2="187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4905" y="1850593"/>
            <a:ext cx="6238566" cy="38991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08006" y="1186962"/>
            <a:ext cx="468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活动四：新郎感恩日</a:t>
            </a:r>
            <a:r>
              <a:rPr lang="en-US" altLang="zh-CN" sz="2800" dirty="0">
                <a:solidFill>
                  <a:srgbClr val="541718"/>
                </a:solidFill>
                <a:cs typeface="+mn-ea"/>
                <a:sym typeface="+mn-lt"/>
              </a:rPr>
              <a:t>---</a:t>
            </a:r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买赠篇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38622" y="1186962"/>
            <a:ext cx="497795" cy="624747"/>
            <a:chOff x="5597822" y="1506263"/>
            <a:chExt cx="497795" cy="6247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625617" y="1540257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n>
                    <a:solidFill>
                      <a:srgbClr val="541718"/>
                    </a:solidFill>
                  </a:ln>
                  <a:solidFill>
                    <a:srgbClr val="541718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ln>
                  <a:solidFill>
                    <a:srgbClr val="541718"/>
                  </a:solidFill>
                </a:ln>
                <a:solidFill>
                  <a:srgbClr val="54171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377555" y="2552599"/>
            <a:ext cx="6238566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354330">
              <a:lnSpc>
                <a:spcPct val="150000"/>
              </a:lnSpc>
              <a:defRPr>
                <a:solidFill>
                  <a:srgbClr val="541718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　感恩节期间，新郎西服送豪礼，满</a:t>
            </a:r>
            <a:r>
              <a:rPr lang="en-US" altLang="zh-CN" dirty="0">
                <a:latin typeface="+mn-lt"/>
                <a:ea typeface="+mn-ea"/>
                <a:sym typeface="+mn-lt"/>
              </a:rPr>
              <a:t>298</a:t>
            </a:r>
            <a:r>
              <a:rPr lang="zh-CN" altLang="en-US" dirty="0">
                <a:latin typeface="+mn-lt"/>
                <a:ea typeface="+mn-ea"/>
                <a:sym typeface="+mn-lt"/>
              </a:rPr>
              <a:t>元赠袜子，满</a:t>
            </a:r>
            <a:r>
              <a:rPr lang="en-US" altLang="zh-CN" dirty="0">
                <a:latin typeface="+mn-lt"/>
                <a:ea typeface="+mn-ea"/>
                <a:sym typeface="+mn-lt"/>
              </a:rPr>
              <a:t>498</a:t>
            </a:r>
            <a:r>
              <a:rPr lang="zh-CN" altLang="en-US" dirty="0">
                <a:latin typeface="+mn-lt"/>
                <a:ea typeface="+mn-ea"/>
                <a:sym typeface="+mn-lt"/>
              </a:rPr>
              <a:t>元赠领带，满</a:t>
            </a:r>
            <a:r>
              <a:rPr lang="en-US" altLang="zh-CN" dirty="0">
                <a:latin typeface="+mn-lt"/>
                <a:ea typeface="+mn-ea"/>
                <a:sym typeface="+mn-lt"/>
              </a:rPr>
              <a:t>598</a:t>
            </a:r>
            <a:r>
              <a:rPr lang="zh-CN" altLang="en-US" dirty="0">
                <a:latin typeface="+mn-lt"/>
                <a:ea typeface="+mn-ea"/>
                <a:sym typeface="+mn-lt"/>
              </a:rPr>
              <a:t>元赠腰带，满</a:t>
            </a:r>
            <a:r>
              <a:rPr lang="en-US" altLang="zh-CN" dirty="0">
                <a:latin typeface="+mn-lt"/>
                <a:ea typeface="+mn-ea"/>
                <a:sym typeface="+mn-lt"/>
              </a:rPr>
              <a:t>998</a:t>
            </a:r>
            <a:r>
              <a:rPr lang="zh-CN" altLang="en-US" dirty="0">
                <a:latin typeface="+mn-lt"/>
                <a:ea typeface="+mn-ea"/>
                <a:sym typeface="+mn-lt"/>
              </a:rPr>
              <a:t>元赠衬衣，满</a:t>
            </a:r>
            <a:r>
              <a:rPr lang="en-US" altLang="zh-CN" dirty="0">
                <a:latin typeface="+mn-lt"/>
                <a:ea typeface="+mn-ea"/>
                <a:sym typeface="+mn-lt"/>
              </a:rPr>
              <a:t>1598</a:t>
            </a:r>
            <a:r>
              <a:rPr lang="zh-CN" altLang="en-US" dirty="0">
                <a:latin typeface="+mn-lt"/>
                <a:ea typeface="+mn-ea"/>
                <a:sym typeface="+mn-lt"/>
              </a:rPr>
              <a:t>元赠衬衣</a:t>
            </a:r>
            <a:r>
              <a:rPr lang="en-US" altLang="zh-CN" dirty="0">
                <a:latin typeface="+mn-lt"/>
                <a:ea typeface="+mn-ea"/>
                <a:sym typeface="+mn-lt"/>
              </a:rPr>
              <a:t>.</a:t>
            </a:r>
            <a:r>
              <a:rPr lang="zh-CN" altLang="en-US" dirty="0">
                <a:latin typeface="+mn-lt"/>
                <a:ea typeface="+mn-ea"/>
                <a:sym typeface="+mn-lt"/>
              </a:rPr>
              <a:t>腰带，满</a:t>
            </a:r>
            <a:r>
              <a:rPr lang="en-US" altLang="zh-CN" dirty="0">
                <a:latin typeface="+mn-lt"/>
                <a:ea typeface="+mn-ea"/>
                <a:sym typeface="+mn-lt"/>
              </a:rPr>
              <a:t>3000</a:t>
            </a:r>
            <a:r>
              <a:rPr lang="zh-CN" altLang="en-US" dirty="0">
                <a:latin typeface="+mn-lt"/>
                <a:ea typeface="+mn-ea"/>
                <a:sym typeface="+mn-lt"/>
              </a:rPr>
              <a:t>元赠</a:t>
            </a:r>
            <a:r>
              <a:rPr lang="en-US" altLang="zh-CN" dirty="0">
                <a:latin typeface="+mn-lt"/>
                <a:ea typeface="+mn-ea"/>
                <a:sym typeface="+mn-lt"/>
              </a:rPr>
              <a:t>498</a:t>
            </a:r>
            <a:r>
              <a:rPr lang="zh-CN" altLang="en-US" dirty="0">
                <a:latin typeface="+mn-lt"/>
                <a:ea typeface="+mn-ea"/>
                <a:sym typeface="+mn-lt"/>
              </a:rPr>
              <a:t>元休闲服一件。</a:t>
            </a:r>
          </a:p>
          <a:p>
            <a:r>
              <a:rPr lang="zh-CN" altLang="en-US" dirty="0">
                <a:latin typeface="+mn-lt"/>
                <a:ea typeface="+mn-ea"/>
                <a:sym typeface="+mn-lt"/>
              </a:rPr>
              <a:t>　　新郎休闲服全场</a:t>
            </a:r>
            <a:r>
              <a:rPr lang="en-US" altLang="zh-CN" dirty="0">
                <a:latin typeface="+mn-lt"/>
                <a:ea typeface="+mn-ea"/>
                <a:sym typeface="+mn-lt"/>
              </a:rPr>
              <a:t>6</a:t>
            </a:r>
            <a:r>
              <a:rPr lang="zh-CN" altLang="en-US" dirty="0">
                <a:latin typeface="+mn-lt"/>
                <a:ea typeface="+mn-ea"/>
                <a:sym typeface="+mn-lt"/>
              </a:rPr>
              <a:t>折起，并推出衣旧换新活动：一套旧西服折价：</a:t>
            </a:r>
            <a:r>
              <a:rPr lang="en-US" altLang="zh-CN" dirty="0">
                <a:latin typeface="+mn-lt"/>
                <a:ea typeface="+mn-ea"/>
                <a:sym typeface="+mn-lt"/>
              </a:rPr>
              <a:t>150</a:t>
            </a:r>
            <a:r>
              <a:rPr lang="zh-CN" altLang="en-US" dirty="0">
                <a:latin typeface="+mn-lt"/>
                <a:ea typeface="+mn-ea"/>
                <a:sym typeface="+mn-lt"/>
              </a:rPr>
              <a:t>元，单件折价：</a:t>
            </a:r>
            <a:r>
              <a:rPr lang="en-US" altLang="zh-CN" dirty="0">
                <a:latin typeface="+mn-lt"/>
                <a:ea typeface="+mn-ea"/>
                <a:sym typeface="+mn-lt"/>
              </a:rPr>
              <a:t>100</a:t>
            </a:r>
            <a:r>
              <a:rPr lang="zh-CN" altLang="en-US" dirty="0">
                <a:latin typeface="+mn-lt"/>
                <a:ea typeface="+mn-ea"/>
                <a:sym typeface="+mn-lt"/>
              </a:rPr>
              <a:t>元。</a:t>
            </a:r>
          </a:p>
          <a:p>
            <a:r>
              <a:rPr lang="zh-CN" altLang="en-US" dirty="0">
                <a:latin typeface="+mn-lt"/>
                <a:ea typeface="+mn-ea"/>
                <a:sym typeface="+mn-lt"/>
              </a:rPr>
              <a:t>　　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96522" y="4151148"/>
            <a:ext cx="2542877" cy="2542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4193894" y="1950436"/>
            <a:ext cx="7030488" cy="4394055"/>
            <a:chOff x="2644877" y="1878926"/>
            <a:chExt cx="7030488" cy="439405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644877" y="1878926"/>
              <a:ext cx="7030488" cy="4394055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5191432" y="3913239"/>
              <a:ext cx="3441291" cy="570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08006" y="1186962"/>
            <a:ext cx="443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活动五：感恩宣言</a:t>
            </a:r>
            <a:r>
              <a:rPr lang="en-US" altLang="zh-CN" sz="2800" dirty="0">
                <a:solidFill>
                  <a:srgbClr val="541718"/>
                </a:solidFill>
                <a:cs typeface="+mn-ea"/>
                <a:sym typeface="+mn-lt"/>
              </a:rPr>
              <a:t>---</a:t>
            </a:r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祝福篇</a:t>
            </a:r>
            <a:r>
              <a:rPr lang="en-US" altLang="zh-CN" sz="2800" dirty="0">
                <a:solidFill>
                  <a:srgbClr val="541718"/>
                </a:solidFill>
                <a:cs typeface="+mn-ea"/>
                <a:sym typeface="+mn-lt"/>
              </a:rPr>
              <a:t>!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38622" y="1186962"/>
            <a:ext cx="497795" cy="624747"/>
            <a:chOff x="5597822" y="1506263"/>
            <a:chExt cx="497795" cy="6247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625617" y="1540257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n>
                    <a:solidFill>
                      <a:srgbClr val="541718"/>
                    </a:solidFill>
                  </a:ln>
                  <a:solidFill>
                    <a:srgbClr val="541718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ln>
                  <a:solidFill>
                    <a:srgbClr val="541718"/>
                  </a:solidFill>
                </a:ln>
                <a:solidFill>
                  <a:srgbClr val="54171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393291" y="3197635"/>
            <a:ext cx="3549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　感恩节，感恩礼、感恩价、感恩心，在这感恩的时刻，让我们在感恩长卷上留下自己对亲人、友人、爱人的祝福，表达我们感恩的心。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01972" y="3074648"/>
            <a:ext cx="2819348" cy="3392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 l="-1132" t="-10334" r="-952"/>
          <a:stretch>
            <a:fillRect/>
          </a:stretch>
        </p:blipFill>
        <p:spPr>
          <a:xfrm>
            <a:off x="-161637" y="-156564"/>
            <a:ext cx="12482945" cy="16909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3376572"/>
            <a:ext cx="2479597" cy="19791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172700" y="2988566"/>
            <a:ext cx="2019300" cy="449692"/>
          </a:xfrm>
          <a:prstGeom prst="rect">
            <a:avLst/>
          </a:prstGeom>
        </p:spPr>
      </p:pic>
      <p:sp>
        <p:nvSpPr>
          <p:cNvPr id="34" name="直角三角形 33"/>
          <p:cNvSpPr/>
          <p:nvPr/>
        </p:nvSpPr>
        <p:spPr>
          <a:xfrm rot="20443221" flipH="1">
            <a:off x="9622084" y="20093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直角三角形 31"/>
          <p:cNvSpPr/>
          <p:nvPr/>
        </p:nvSpPr>
        <p:spPr>
          <a:xfrm rot="1156779">
            <a:off x="1418757" y="20093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06012" y="894627"/>
            <a:ext cx="9204881" cy="4734135"/>
            <a:chOff x="4905826" y="-1378857"/>
            <a:chExt cx="6850748" cy="383429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rot="5400000">
              <a:off x="8126741" y="-1174398"/>
              <a:ext cx="3834292" cy="34253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rot="16200000" flipH="1">
              <a:off x="4701367" y="-1174398"/>
              <a:ext cx="3834292" cy="3425374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444335" y="2247918"/>
            <a:ext cx="11234057" cy="5141876"/>
            <a:chOff x="444335" y="1905018"/>
            <a:chExt cx="11234057" cy="52770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444335" y="2315735"/>
              <a:ext cx="11234057" cy="48663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1146298" y="1905018"/>
              <a:ext cx="9924310" cy="4906369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5167086"/>
            <a:ext cx="12192001" cy="169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3644242" y="4771428"/>
            <a:ext cx="5141480" cy="208657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47612" y="2944324"/>
            <a:ext cx="4027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7200" dirty="0">
                <a:solidFill>
                  <a:srgbClr val="541718"/>
                </a:solidFill>
                <a:cs typeface="+mn-ea"/>
                <a:sym typeface="+mn-lt"/>
              </a:rPr>
              <a:t>媒体宣传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5412372" y="1379512"/>
            <a:ext cx="1367253" cy="16090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-66071" y="4051299"/>
            <a:ext cx="2685003" cy="24059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962193" y="3982769"/>
            <a:ext cx="4602441" cy="287652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172937" y="4760316"/>
            <a:ext cx="1805708" cy="1618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08006" y="118696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媒体宣传</a:t>
            </a:r>
            <a:endParaRPr lang="en-US" altLang="zh-CN" sz="2800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38622" y="1186962"/>
            <a:ext cx="497795" cy="624747"/>
            <a:chOff x="5597822" y="1506263"/>
            <a:chExt cx="497795" cy="6247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625617" y="1540257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n>
                    <a:solidFill>
                      <a:srgbClr val="541718"/>
                    </a:solidFill>
                  </a:ln>
                  <a:solidFill>
                    <a:srgbClr val="541718"/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ln>
                  <a:solidFill>
                    <a:srgbClr val="541718"/>
                  </a:solidFill>
                </a:ln>
                <a:solidFill>
                  <a:srgbClr val="54171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864077" y="1946776"/>
            <a:ext cx="6096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PR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活动：联合地方公众号、地区大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V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、地方电台等权威媒体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前期进行宣传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并配合落地活动。全程结合最强十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月活动并加入巡游和感恩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PARTY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活动。</a:t>
            </a:r>
            <a:endParaRPr lang="en-US" altLang="zh-CN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64077" y="3402282"/>
            <a:ext cx="6096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SP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活动：补贴主力店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让主力店折扣更低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吸引顾客。主打民生与娱乐的折扣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物品类折扣维持现有的基础上加大满赠礼品的吸引力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激发顾客购买欲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带动销售上升。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864077" y="4802210"/>
            <a:ext cx="6096000" cy="87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媒体宣传：加强自媒体的管控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确保内容新颖程度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吸引顾客自发转发和活动转发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扩大影响范围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吸引更多潜在客户。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42484" y="4752022"/>
            <a:ext cx="1131413" cy="87947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08006" y="2119865"/>
            <a:ext cx="825487" cy="98402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42484" y="3506677"/>
            <a:ext cx="1044238" cy="879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 l="-1132" t="-10334" r="-952"/>
          <a:stretch>
            <a:fillRect/>
          </a:stretch>
        </p:blipFill>
        <p:spPr>
          <a:xfrm>
            <a:off x="-161637" y="-156564"/>
            <a:ext cx="12482945" cy="16909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3376572"/>
            <a:ext cx="2479597" cy="19791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172700" y="2988566"/>
            <a:ext cx="2019300" cy="449692"/>
          </a:xfrm>
          <a:prstGeom prst="rect">
            <a:avLst/>
          </a:prstGeom>
        </p:spPr>
      </p:pic>
      <p:sp>
        <p:nvSpPr>
          <p:cNvPr id="34" name="直角三角形 33"/>
          <p:cNvSpPr/>
          <p:nvPr/>
        </p:nvSpPr>
        <p:spPr>
          <a:xfrm rot="20443221" flipH="1">
            <a:off x="9622084" y="20093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直角三角形 31"/>
          <p:cNvSpPr/>
          <p:nvPr/>
        </p:nvSpPr>
        <p:spPr>
          <a:xfrm rot="1156779">
            <a:off x="1418757" y="20093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06012" y="894627"/>
            <a:ext cx="9204881" cy="4734135"/>
            <a:chOff x="4905826" y="-1378857"/>
            <a:chExt cx="6850748" cy="383429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rot="5400000">
              <a:off x="8126741" y="-1174398"/>
              <a:ext cx="3834292" cy="34253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rot="16200000" flipH="1">
              <a:off x="4701367" y="-1174398"/>
              <a:ext cx="3834292" cy="3425374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444335" y="2247918"/>
            <a:ext cx="11234057" cy="5141876"/>
            <a:chOff x="444335" y="1905018"/>
            <a:chExt cx="11234057" cy="52770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444335" y="2315735"/>
              <a:ext cx="11234057" cy="48663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1146298" y="1905018"/>
              <a:ext cx="9924310" cy="4906369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5167086"/>
            <a:ext cx="12192001" cy="169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3603177" y="4769976"/>
            <a:ext cx="5191363" cy="21068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47612" y="2944324"/>
            <a:ext cx="4027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7200" dirty="0">
                <a:solidFill>
                  <a:srgbClr val="541718"/>
                </a:solidFill>
                <a:cs typeface="+mn-ea"/>
                <a:sym typeface="+mn-lt"/>
              </a:rPr>
              <a:t>氛围布置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5412372" y="1379512"/>
            <a:ext cx="1367253" cy="16090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-66071" y="4051299"/>
            <a:ext cx="2685003" cy="24059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962193" y="3982769"/>
            <a:ext cx="4602441" cy="287652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172937" y="4760316"/>
            <a:ext cx="1805708" cy="1618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08006" y="118696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氛围布置</a:t>
            </a:r>
            <a:endParaRPr lang="en-US" altLang="zh-CN" sz="2800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38622" y="1186962"/>
            <a:ext cx="497795" cy="624747"/>
            <a:chOff x="5597822" y="1506263"/>
            <a:chExt cx="497795" cy="6247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625617" y="1540257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n>
                    <a:solidFill>
                      <a:srgbClr val="541718"/>
                    </a:solidFill>
                  </a:ln>
                  <a:solidFill>
                    <a:srgbClr val="541718"/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ln>
                  <a:solidFill>
                    <a:srgbClr val="541718"/>
                  </a:solidFill>
                </a:ln>
                <a:solidFill>
                  <a:srgbClr val="54171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87131" y="2048323"/>
            <a:ext cx="4466607" cy="46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感恩节主题布置：火鸡可爱造型等堆头</a:t>
            </a:r>
          </a:p>
        </p:txBody>
      </p:sp>
      <p:sp>
        <p:nvSpPr>
          <p:cNvPr id="4" name="矩形 3"/>
          <p:cNvSpPr/>
          <p:nvPr/>
        </p:nvSpPr>
        <p:spPr>
          <a:xfrm>
            <a:off x="5953738" y="2048323"/>
            <a:ext cx="4992392" cy="46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感恩节主题布置：现场装饰感恩节主题气球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!</a:t>
            </a:r>
          </a:p>
        </p:txBody>
      </p:sp>
      <p:sp>
        <p:nvSpPr>
          <p:cNvPr id="11" name="矩形 10"/>
          <p:cNvSpPr/>
          <p:nvPr/>
        </p:nvSpPr>
        <p:spPr>
          <a:xfrm>
            <a:off x="2307563" y="5032454"/>
            <a:ext cx="7292350" cy="87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 algn="ctr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地面上地帖沾满整个商场，画面为感恩节文案内容，从听觉到视觉每一个画面都要让现场消费者看到，用心感受到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76923" y="2645356"/>
            <a:ext cx="1492357" cy="20472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01348" y="2550592"/>
            <a:ext cx="2246671" cy="2246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08006" y="118696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氛围布置</a:t>
            </a:r>
            <a:endParaRPr lang="en-US" altLang="zh-CN" sz="2800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38622" y="1186962"/>
            <a:ext cx="497795" cy="624747"/>
            <a:chOff x="5597822" y="1506263"/>
            <a:chExt cx="497795" cy="6247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625617" y="1540257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n>
                    <a:solidFill>
                      <a:srgbClr val="541718"/>
                    </a:solidFill>
                  </a:ln>
                  <a:solidFill>
                    <a:srgbClr val="541718"/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ln>
                  <a:solidFill>
                    <a:srgbClr val="541718"/>
                  </a:solidFill>
                </a:ln>
                <a:solidFill>
                  <a:srgbClr val="54171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149212" y="2585497"/>
            <a:ext cx="6096000" cy="46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活动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X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展架一张，陈列在门店门口，吸引顾客进店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;</a:t>
            </a:r>
          </a:p>
        </p:txBody>
      </p:sp>
      <p:sp>
        <p:nvSpPr>
          <p:cNvPr id="3" name="矩形 2"/>
          <p:cNvSpPr/>
          <p:nvPr/>
        </p:nvSpPr>
        <p:spPr>
          <a:xfrm>
            <a:off x="2116487" y="3827139"/>
            <a:ext cx="487543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感恩节当天，大厦门外举办感恩签名大行动，顾客可在百米长卷上留下自己对亲人、友人、爱人的祝福，此长卷在楼外长廊上展出。</a:t>
            </a:r>
          </a:p>
          <a:p>
            <a:pPr indent="354330">
              <a:lnSpc>
                <a:spcPct val="150000"/>
              </a:lnSpc>
            </a:pPr>
            <a:endParaRPr lang="zh-CN" altLang="en-US" dirty="0">
              <a:solidFill>
                <a:srgbClr val="541718"/>
              </a:solidFill>
              <a:cs typeface="+mn-ea"/>
              <a:sym typeface="+mn-lt"/>
            </a:endParaRPr>
          </a:p>
          <a:p>
            <a:pPr indent="354330">
              <a:lnSpc>
                <a:spcPct val="150000"/>
              </a:lnSpc>
            </a:pPr>
            <a:endParaRPr lang="zh-CN" altLang="en-US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33974" y="2203726"/>
            <a:ext cx="1708271" cy="12313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86035" y="3746089"/>
            <a:ext cx="2367116" cy="1578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08006" y="118696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氛围布置</a:t>
            </a:r>
            <a:endParaRPr lang="en-US" altLang="zh-CN" sz="2800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38622" y="1186962"/>
            <a:ext cx="497795" cy="624747"/>
            <a:chOff x="5597822" y="1506263"/>
            <a:chExt cx="497795" cy="6247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625617" y="1540257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n>
                    <a:solidFill>
                      <a:srgbClr val="541718"/>
                    </a:solidFill>
                  </a:ln>
                  <a:solidFill>
                    <a:srgbClr val="541718"/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ln>
                  <a:solidFill>
                    <a:srgbClr val="541718"/>
                  </a:solidFill>
                </a:ln>
                <a:solidFill>
                  <a:srgbClr val="54171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009041" y="2221926"/>
            <a:ext cx="400901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感恩节当天楼内播放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感恩的心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等各种关于感恩、感谢为主题的歌曲；迎宾词以感恩概念为主。</a:t>
            </a:r>
          </a:p>
        </p:txBody>
      </p:sp>
      <p:sp>
        <p:nvSpPr>
          <p:cNvPr id="3" name="矩形 2"/>
          <p:cNvSpPr/>
          <p:nvPr/>
        </p:nvSpPr>
        <p:spPr>
          <a:xfrm>
            <a:off x="6263148" y="2221925"/>
            <a:ext cx="44933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通过员工配戴特制感恩节小胸牌、商场做“感恩节快乐“的心型汽球、顾客购物赠送特制感恩卡等氛围的营造、渲染感恩的浓烈氛围。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8036" y="4428629"/>
            <a:ext cx="2871019" cy="16415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24554" y="4017676"/>
            <a:ext cx="2170529" cy="2170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9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49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49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 l="-1132" t="-10334" r="-952"/>
          <a:stretch>
            <a:fillRect/>
          </a:stretch>
        </p:blipFill>
        <p:spPr>
          <a:xfrm>
            <a:off x="-161637" y="-156564"/>
            <a:ext cx="12482945" cy="16909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3376572"/>
            <a:ext cx="2479597" cy="19791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172700" y="2988566"/>
            <a:ext cx="2019300" cy="449692"/>
          </a:xfrm>
          <a:prstGeom prst="rect">
            <a:avLst/>
          </a:prstGeom>
        </p:spPr>
      </p:pic>
      <p:sp>
        <p:nvSpPr>
          <p:cNvPr id="34" name="直角三角形 33"/>
          <p:cNvSpPr/>
          <p:nvPr/>
        </p:nvSpPr>
        <p:spPr>
          <a:xfrm rot="20443221" flipH="1">
            <a:off x="9622084" y="20093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直角三角形 31"/>
          <p:cNvSpPr/>
          <p:nvPr/>
        </p:nvSpPr>
        <p:spPr>
          <a:xfrm rot="1156779">
            <a:off x="1418757" y="20093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06012" y="894627"/>
            <a:ext cx="9204881" cy="4734135"/>
            <a:chOff x="4905826" y="-1378857"/>
            <a:chExt cx="6850748" cy="383429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rot="5400000">
              <a:off x="8126741" y="-1174398"/>
              <a:ext cx="3834292" cy="34253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rot="16200000" flipH="1">
              <a:off x="4701367" y="-1174398"/>
              <a:ext cx="3834292" cy="3425374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444335" y="2247918"/>
            <a:ext cx="11234057" cy="5141876"/>
            <a:chOff x="444335" y="1905018"/>
            <a:chExt cx="11234057" cy="52770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444335" y="2315735"/>
              <a:ext cx="11234057" cy="48663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1146298" y="1905018"/>
              <a:ext cx="9924310" cy="4906369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5167086"/>
            <a:ext cx="12192001" cy="169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3591270" y="4726424"/>
            <a:ext cx="5252376" cy="213157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47612" y="2944324"/>
            <a:ext cx="4027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7200" dirty="0">
                <a:solidFill>
                  <a:srgbClr val="541718"/>
                </a:solidFill>
                <a:cs typeface="+mn-ea"/>
                <a:sym typeface="+mn-lt"/>
              </a:rPr>
              <a:t>注意事项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5412372" y="1379512"/>
            <a:ext cx="1367253" cy="16090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-66071" y="4051299"/>
            <a:ext cx="2685003" cy="24059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962193" y="3982769"/>
            <a:ext cx="4602441" cy="287652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172937" y="4760316"/>
            <a:ext cx="1805708" cy="1618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08006" y="118696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注意事项</a:t>
            </a:r>
            <a:endParaRPr lang="en-US" altLang="zh-CN" sz="2800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38622" y="1186962"/>
            <a:ext cx="497795" cy="624747"/>
            <a:chOff x="5597822" y="1506263"/>
            <a:chExt cx="497795" cy="6247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625617" y="1540257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n>
                    <a:solidFill>
                      <a:srgbClr val="541718"/>
                    </a:solidFill>
                  </a:ln>
                  <a:solidFill>
                    <a:srgbClr val="541718"/>
                  </a:solidFill>
                  <a:cs typeface="+mn-ea"/>
                  <a:sym typeface="+mn-lt"/>
                </a:rPr>
                <a:t>05</a:t>
              </a:r>
              <a:endParaRPr lang="zh-CN" altLang="en-US" b="1" dirty="0">
                <a:ln>
                  <a:solidFill>
                    <a:srgbClr val="541718"/>
                  </a:solidFill>
                </a:ln>
                <a:solidFill>
                  <a:srgbClr val="54171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951514" y="1921701"/>
            <a:ext cx="85625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、 店堂内环境：首先要保持活动期间室内的地面，墙壁，门窗以及各种活动牌的干净，检查上面是否有灰尘，是否破损，是否有错误的或是不恰当的标语。如果有上述情况，就要立即纠正。以免影响店面的形象从而破坏活动氛围。</a:t>
            </a:r>
          </a:p>
        </p:txBody>
      </p:sp>
      <p:sp>
        <p:nvSpPr>
          <p:cNvPr id="3" name="矩形 2"/>
          <p:cNvSpPr/>
          <p:nvPr/>
        </p:nvSpPr>
        <p:spPr>
          <a:xfrm>
            <a:off x="1866417" y="3423253"/>
            <a:ext cx="85625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、 物品陈列：查看物品是否摆放好了，是否有灰尘，吊牌是否完整等。在平时就应该注重陈列这一块，活动期间客流量会突然增大很多，更应该注意物品的陈列。可通过平时的经验，觉得哪种陈列更利于促销，哪种陈列更受顾客欢迎，在活动期间可做出有针对性的调整，或者尝试换一种陈列风格，让顾客光临时有一种焕然一新的感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9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38200" y="681037"/>
            <a:ext cx="10515600" cy="5963372"/>
            <a:chOff x="4905826" y="-1378857"/>
            <a:chExt cx="6850748" cy="383429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 rot="5400000">
              <a:off x="8126741" y="-1174398"/>
              <a:ext cx="3834292" cy="342537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16200000" flipH="1">
              <a:off x="4701367" y="-1174398"/>
              <a:ext cx="3834292" cy="3425374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-119636" y="5056467"/>
            <a:ext cx="12311636" cy="1984312"/>
            <a:chOff x="444335" y="1905018"/>
            <a:chExt cx="11234057" cy="527703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444335" y="2315735"/>
              <a:ext cx="11234057" cy="486632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146298" y="1905018"/>
              <a:ext cx="9924310" cy="4906369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 t="-164"/>
          <a:stretch>
            <a:fillRect/>
          </a:stretch>
        </p:blipFill>
        <p:spPr>
          <a:xfrm>
            <a:off x="877339" y="697838"/>
            <a:ext cx="3473186" cy="270029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screen"/>
          <a:srcRect l="-1132" t="-10334" r="-952"/>
          <a:stretch>
            <a:fillRect/>
          </a:stretch>
        </p:blipFill>
        <p:spPr>
          <a:xfrm>
            <a:off x="-161637" y="-156564"/>
            <a:ext cx="12482945" cy="169091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-1" y="5167086"/>
            <a:ext cx="12192001" cy="1690914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6554570" y="1506263"/>
            <a:ext cx="2292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dist">
              <a:buNone/>
            </a:pPr>
            <a:r>
              <a:rPr lang="zh-CN" altLang="en-US" sz="3600" dirty="0">
                <a:solidFill>
                  <a:srgbClr val="541718"/>
                </a:solidFill>
                <a:cs typeface="+mn-ea"/>
                <a:sym typeface="+mn-lt"/>
              </a:rPr>
              <a:t>活动概况</a:t>
            </a:r>
            <a:endParaRPr lang="en-US" altLang="zh-CN" sz="3600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54570" y="2274259"/>
            <a:ext cx="2292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dist">
              <a:buNone/>
            </a:pPr>
            <a:r>
              <a:rPr lang="zh-CN" altLang="en-US" sz="3600" dirty="0">
                <a:solidFill>
                  <a:srgbClr val="541718"/>
                </a:solidFill>
                <a:cs typeface="+mn-ea"/>
                <a:sym typeface="+mn-lt"/>
              </a:rPr>
              <a:t>活动内容</a:t>
            </a:r>
            <a:endParaRPr lang="en-US" altLang="zh-CN" sz="3600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54570" y="3042255"/>
            <a:ext cx="2292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dist">
              <a:buNone/>
            </a:pPr>
            <a:r>
              <a:rPr lang="zh-CN" altLang="en-US" sz="3600" dirty="0">
                <a:solidFill>
                  <a:srgbClr val="541718"/>
                </a:solidFill>
                <a:cs typeface="+mn-ea"/>
                <a:sym typeface="+mn-lt"/>
              </a:rPr>
              <a:t>媒体宣传</a:t>
            </a:r>
            <a:endParaRPr lang="en-US" altLang="zh-CN" sz="3600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54570" y="3810251"/>
            <a:ext cx="2292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dist">
              <a:buNone/>
            </a:pPr>
            <a:r>
              <a:rPr lang="zh-CN" altLang="en-US" sz="3600" dirty="0">
                <a:solidFill>
                  <a:srgbClr val="541718"/>
                </a:solidFill>
                <a:cs typeface="+mn-ea"/>
                <a:sym typeface="+mn-lt"/>
              </a:rPr>
              <a:t>氛围布置</a:t>
            </a:r>
            <a:endParaRPr lang="en-US" altLang="zh-CN" sz="3600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554570" y="4578247"/>
            <a:ext cx="2292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dist">
              <a:buNone/>
            </a:pPr>
            <a:r>
              <a:rPr lang="zh-CN" altLang="en-US" sz="3600" dirty="0">
                <a:solidFill>
                  <a:srgbClr val="541718"/>
                </a:solidFill>
                <a:cs typeface="+mn-ea"/>
                <a:sym typeface="+mn-lt"/>
              </a:rPr>
              <a:t>注意事项</a:t>
            </a:r>
            <a:endParaRPr lang="en-US" altLang="zh-CN" sz="3600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95286" y="2942356"/>
            <a:ext cx="1292662" cy="230832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CN" altLang="en-US" sz="7200" dirty="0">
                <a:solidFill>
                  <a:srgbClr val="541718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597822" y="1506263"/>
            <a:ext cx="496737" cy="624747"/>
            <a:chOff x="5597822" y="1506263"/>
            <a:chExt cx="496737" cy="6247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625617" y="1540257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n>
                    <a:solidFill>
                      <a:srgbClr val="541718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ln>
                  <a:solidFill>
                    <a:srgbClr val="541718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97822" y="2279655"/>
            <a:ext cx="496737" cy="624747"/>
            <a:chOff x="5597822" y="2279655"/>
            <a:chExt cx="496737" cy="624747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5597822" y="2279655"/>
              <a:ext cx="496737" cy="624747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5625617" y="2316127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n>
                    <a:solidFill>
                      <a:srgbClr val="541718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ln>
                  <a:solidFill>
                    <a:srgbClr val="541718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97822" y="3053047"/>
            <a:ext cx="496737" cy="624747"/>
            <a:chOff x="5597822" y="3053047"/>
            <a:chExt cx="496737" cy="62474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5597822" y="3053047"/>
              <a:ext cx="496737" cy="624747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5625617" y="3091997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n>
                    <a:solidFill>
                      <a:srgbClr val="541718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ln>
                  <a:solidFill>
                    <a:srgbClr val="541718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97822" y="3826439"/>
            <a:ext cx="496737" cy="624747"/>
            <a:chOff x="5597822" y="3826439"/>
            <a:chExt cx="496737" cy="62474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5597822" y="3826439"/>
              <a:ext cx="496737" cy="624747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5625617" y="3867867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n>
                    <a:solidFill>
                      <a:srgbClr val="541718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ln>
                  <a:solidFill>
                    <a:srgbClr val="541718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97822" y="4599831"/>
            <a:ext cx="496737" cy="624747"/>
            <a:chOff x="5597822" y="4599831"/>
            <a:chExt cx="496737" cy="624747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5597822" y="4599831"/>
              <a:ext cx="496737" cy="624747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5625617" y="4643737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n>
                    <a:solidFill>
                      <a:srgbClr val="541718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dirty="0">
                <a:ln>
                  <a:solidFill>
                    <a:srgbClr val="541718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656250" y="2214888"/>
            <a:ext cx="1694275" cy="100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49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49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49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49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49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49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49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49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49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49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86990" y="2229373"/>
            <a:ext cx="803040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、 灯光，音响等设备的布置：可针对年轻时尚物品的顾客定位以及品牌理念，适当的布置一下灯光。围绕某一主推款式，可用不同的色光来装饰。也可在店中选择一些比如舒缓的音乐，让老人进店了有种回归的感觉。</a:t>
            </a:r>
          </a:p>
        </p:txBody>
      </p:sp>
      <p:sp>
        <p:nvSpPr>
          <p:cNvPr id="6" name="矩形 5"/>
          <p:cNvSpPr/>
          <p:nvPr/>
        </p:nvSpPr>
        <p:spPr>
          <a:xfrm>
            <a:off x="2005781" y="3856588"/>
            <a:ext cx="8030403" cy="87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　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、人员安排问题：活动期间，应该多增添些人员，做到每一块都有人负责，以保持活动期间的服务不打折扣。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08006" y="118696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注意事项</a:t>
            </a:r>
            <a:endParaRPr lang="en-US" altLang="zh-CN" sz="2800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38622" y="1186962"/>
            <a:ext cx="497795" cy="624747"/>
            <a:chOff x="5597822" y="1506263"/>
            <a:chExt cx="497795" cy="6247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625617" y="1540257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n>
                    <a:solidFill>
                      <a:srgbClr val="541718"/>
                    </a:solidFill>
                  </a:ln>
                  <a:solidFill>
                    <a:srgbClr val="541718"/>
                  </a:solidFill>
                  <a:cs typeface="+mn-ea"/>
                  <a:sym typeface="+mn-lt"/>
                </a:rPr>
                <a:t>05</a:t>
              </a:r>
              <a:endParaRPr lang="zh-CN" altLang="en-US" b="1" dirty="0">
                <a:ln>
                  <a:solidFill>
                    <a:srgbClr val="541718"/>
                  </a:solidFill>
                </a:ln>
                <a:solidFill>
                  <a:srgbClr val="541718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50550" y="5022111"/>
            <a:ext cx="5798482" cy="935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9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 l="-1132" t="-10334" r="-952"/>
          <a:stretch>
            <a:fillRect/>
          </a:stretch>
        </p:blipFill>
        <p:spPr>
          <a:xfrm>
            <a:off x="-161637" y="-156564"/>
            <a:ext cx="12482945" cy="16909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3376572"/>
            <a:ext cx="2479597" cy="19791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172700" y="2988566"/>
            <a:ext cx="2019300" cy="449692"/>
          </a:xfrm>
          <a:prstGeom prst="rect">
            <a:avLst/>
          </a:prstGeom>
        </p:spPr>
      </p:pic>
      <p:sp>
        <p:nvSpPr>
          <p:cNvPr id="34" name="直角三角形 33"/>
          <p:cNvSpPr/>
          <p:nvPr/>
        </p:nvSpPr>
        <p:spPr>
          <a:xfrm rot="20443221" flipH="1">
            <a:off x="9622084" y="16537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直角三角形 31"/>
          <p:cNvSpPr/>
          <p:nvPr/>
        </p:nvSpPr>
        <p:spPr>
          <a:xfrm rot="1156779">
            <a:off x="1418757" y="16537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06012" y="894627"/>
            <a:ext cx="9204881" cy="4734135"/>
            <a:chOff x="4905826" y="-1378857"/>
            <a:chExt cx="6850748" cy="383429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rot="5400000">
              <a:off x="8126741" y="-1174398"/>
              <a:ext cx="3834292" cy="34253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rot="16200000" flipH="1">
              <a:off x="4701367" y="-1174398"/>
              <a:ext cx="3834292" cy="3425374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444335" y="1905018"/>
            <a:ext cx="11234057" cy="5277038"/>
            <a:chOff x="444335" y="1905018"/>
            <a:chExt cx="11234057" cy="52770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444335" y="2315735"/>
              <a:ext cx="11234057" cy="48663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1146298" y="1905018"/>
              <a:ext cx="9924310" cy="4906369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5167086"/>
            <a:ext cx="12192001" cy="169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2781168" y="4278448"/>
            <a:ext cx="6654572" cy="27006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02786" y="2463442"/>
            <a:ext cx="60754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rgbClr val="541718"/>
                </a:solidFill>
                <a:cs typeface="+mn-ea"/>
                <a:sym typeface="+mn-lt"/>
              </a:rPr>
              <a:t>感恩有你，再见！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4934288" y="1510687"/>
            <a:ext cx="2993657" cy="805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4194781" y="1296248"/>
            <a:ext cx="1433169" cy="85416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5685736" y="3262065"/>
            <a:ext cx="1084271" cy="14447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-66071" y="4051299"/>
            <a:ext cx="2685003" cy="240591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6962193" y="3982769"/>
            <a:ext cx="4602441" cy="28765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1172937" y="4760316"/>
            <a:ext cx="1805708" cy="1618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 l="-1132" t="-10334" r="-952"/>
          <a:stretch>
            <a:fillRect/>
          </a:stretch>
        </p:blipFill>
        <p:spPr>
          <a:xfrm>
            <a:off x="-161637" y="-156564"/>
            <a:ext cx="12482945" cy="16909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3376572"/>
            <a:ext cx="2479597" cy="19791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172700" y="2988566"/>
            <a:ext cx="2019300" cy="449692"/>
          </a:xfrm>
          <a:prstGeom prst="rect">
            <a:avLst/>
          </a:prstGeom>
        </p:spPr>
      </p:pic>
      <p:sp>
        <p:nvSpPr>
          <p:cNvPr id="34" name="直角三角形 33"/>
          <p:cNvSpPr/>
          <p:nvPr/>
        </p:nvSpPr>
        <p:spPr>
          <a:xfrm rot="20443221" flipH="1">
            <a:off x="9622084" y="20093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直角三角形 31"/>
          <p:cNvSpPr/>
          <p:nvPr/>
        </p:nvSpPr>
        <p:spPr>
          <a:xfrm rot="1156779">
            <a:off x="1418757" y="20093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06012" y="894627"/>
            <a:ext cx="9204881" cy="4734135"/>
            <a:chOff x="4905826" y="-1378857"/>
            <a:chExt cx="6850748" cy="383429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rot="5400000">
              <a:off x="8126741" y="-1174398"/>
              <a:ext cx="3834292" cy="34253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rot="16200000" flipH="1">
              <a:off x="4701367" y="-1174398"/>
              <a:ext cx="3834292" cy="3425374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444335" y="2247918"/>
            <a:ext cx="11234057" cy="5141876"/>
            <a:chOff x="444335" y="1905018"/>
            <a:chExt cx="11234057" cy="52770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444335" y="2315735"/>
              <a:ext cx="11234057" cy="48663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1146298" y="1905018"/>
              <a:ext cx="9924310" cy="4906369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5167086"/>
            <a:ext cx="12192001" cy="169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3636138" y="4758030"/>
            <a:ext cx="5174496" cy="20999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47612" y="2944324"/>
            <a:ext cx="4027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7200" dirty="0">
                <a:solidFill>
                  <a:srgbClr val="541718"/>
                </a:solidFill>
                <a:cs typeface="+mn-ea"/>
                <a:sym typeface="+mn-lt"/>
              </a:rPr>
              <a:t>活动概况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5412372" y="1379512"/>
            <a:ext cx="1367253" cy="16090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-66071" y="4051299"/>
            <a:ext cx="2685003" cy="24059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962193" y="3982769"/>
            <a:ext cx="4602441" cy="287652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172937" y="4760316"/>
            <a:ext cx="1805708" cy="1618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86990" y="2085975"/>
            <a:ext cx="5047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感恩节的起源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: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自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2011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年开始，新世纪每年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10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月份都会凭借雄厚的实力和品牌号召力推出“感恩节”大型促销活动。这是与“百团大战”、 “八月重头戏”相呼应的新世纪独创的三大促销活动，是新世纪强大的促销活动品牌。感恩节活动期间，新世纪将携手众多合作伙伴，精选出具有超级震撼的低价商品及系列优惠活动，为人民奉献丰盛的购物盛宴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08006" y="118696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活动目的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38622" y="1186962"/>
            <a:ext cx="497795" cy="624747"/>
            <a:chOff x="5597822" y="1506263"/>
            <a:chExt cx="497795" cy="6247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625617" y="1540257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n>
                    <a:solidFill>
                      <a:srgbClr val="541718"/>
                    </a:solidFill>
                  </a:ln>
                  <a:solidFill>
                    <a:srgbClr val="541718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ln>
                  <a:solidFill>
                    <a:srgbClr val="541718"/>
                  </a:solidFill>
                </a:ln>
                <a:solidFill>
                  <a:srgbClr val="541718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62775" y="2085975"/>
            <a:ext cx="3895724" cy="3895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08006" y="118696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活动目的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38622" y="1186962"/>
            <a:ext cx="497795" cy="624747"/>
            <a:chOff x="5597822" y="1506263"/>
            <a:chExt cx="497795" cy="6247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625617" y="1540257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n>
                    <a:solidFill>
                      <a:srgbClr val="541718"/>
                    </a:solidFill>
                  </a:ln>
                  <a:solidFill>
                    <a:srgbClr val="541718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ln>
                  <a:solidFill>
                    <a:srgbClr val="541718"/>
                  </a:solidFill>
                </a:ln>
                <a:solidFill>
                  <a:srgbClr val="54171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086990" y="4958079"/>
            <a:ext cx="6096000" cy="46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活动时间： 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2021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20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日至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29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82277" y="2082227"/>
            <a:ext cx="6243636" cy="72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 dirty="0">
                <a:solidFill>
                  <a:srgbClr val="541718"/>
                </a:solidFill>
                <a:cs typeface="+mn-ea"/>
                <a:sym typeface="+mn-lt"/>
              </a:rPr>
              <a:t>活动主题</a:t>
            </a:r>
            <a:r>
              <a:rPr lang="zh-CN" altLang="en-US" sz="2400" b="1" dirty="0" smtClean="0">
                <a:solidFill>
                  <a:srgbClr val="541718"/>
                </a:solidFill>
                <a:cs typeface="+mn-ea"/>
                <a:sym typeface="+mn-lt"/>
              </a:rPr>
              <a:t>：购</a:t>
            </a:r>
            <a:r>
              <a:rPr lang="zh-CN" altLang="en-US" sz="2400" b="1" dirty="0">
                <a:solidFill>
                  <a:srgbClr val="541718"/>
                </a:solidFill>
                <a:cs typeface="+mn-ea"/>
                <a:sym typeface="+mn-lt"/>
              </a:rPr>
              <a:t>物中心</a:t>
            </a:r>
            <a:endParaRPr lang="en-US" altLang="zh-CN" sz="2400" b="1" dirty="0">
              <a:solidFill>
                <a:srgbClr val="541718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301927" y="2804853"/>
            <a:ext cx="5051181" cy="1759571"/>
            <a:chOff x="2301927" y="2804853"/>
            <a:chExt cx="5051181" cy="175957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301927" y="2804853"/>
              <a:ext cx="5051181" cy="1759571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 rot="357359">
              <a:off x="3959456" y="3795660"/>
              <a:ext cx="2121171" cy="406652"/>
            </a:xfrm>
            <a:prstGeom prst="rect">
              <a:avLst/>
            </a:prstGeom>
            <a:noFill/>
          </p:spPr>
          <p:txBody>
            <a:bodyPr wrap="square">
              <a:prstTxWarp prst="textChevronInverted">
                <a:avLst>
                  <a:gd name="adj" fmla="val 50000"/>
                </a:avLst>
              </a:prstTxWarp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dirty="0">
                  <a:ln w="3175">
                    <a:solidFill>
                      <a:srgbClr val="541718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rPr>
                <a:t>感恩有</a:t>
              </a:r>
              <a:r>
                <a:rPr lang="zh-CN" altLang="en-US" dirty="0" smtClean="0">
                  <a:ln w="3175">
                    <a:solidFill>
                      <a:srgbClr val="541718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rPr>
                <a:t>你，一路相伴</a:t>
              </a:r>
              <a:endParaRPr lang="en-US" altLang="zh-CN" dirty="0">
                <a:ln w="3175">
                  <a:solidFill>
                    <a:srgbClr val="541718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23004" y="2804853"/>
            <a:ext cx="2940464" cy="3675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 l="-1132" t="-10334" r="-952"/>
          <a:stretch>
            <a:fillRect/>
          </a:stretch>
        </p:blipFill>
        <p:spPr>
          <a:xfrm>
            <a:off x="-161637" y="-156564"/>
            <a:ext cx="12482945" cy="16909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3376572"/>
            <a:ext cx="2479597" cy="19791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172700" y="2988566"/>
            <a:ext cx="2019300" cy="449692"/>
          </a:xfrm>
          <a:prstGeom prst="rect">
            <a:avLst/>
          </a:prstGeom>
        </p:spPr>
      </p:pic>
      <p:sp>
        <p:nvSpPr>
          <p:cNvPr id="34" name="直角三角形 33"/>
          <p:cNvSpPr/>
          <p:nvPr/>
        </p:nvSpPr>
        <p:spPr>
          <a:xfrm rot="20443221" flipH="1">
            <a:off x="9622084" y="20093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直角三角形 31"/>
          <p:cNvSpPr/>
          <p:nvPr/>
        </p:nvSpPr>
        <p:spPr>
          <a:xfrm rot="1156779">
            <a:off x="1418757" y="2009374"/>
            <a:ext cx="1204686" cy="921137"/>
          </a:xfrm>
          <a:prstGeom prst="rtTriangl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06012" y="894627"/>
            <a:ext cx="9204881" cy="4734135"/>
            <a:chOff x="4905826" y="-1378857"/>
            <a:chExt cx="6850748" cy="383429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 rot="5400000">
              <a:off x="8126741" y="-1174398"/>
              <a:ext cx="3834292" cy="34253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rot="16200000" flipH="1">
              <a:off x="4701367" y="-1174398"/>
              <a:ext cx="3834292" cy="3425374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444335" y="2247918"/>
            <a:ext cx="11234057" cy="5141876"/>
            <a:chOff x="444335" y="1905018"/>
            <a:chExt cx="11234057" cy="527703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444335" y="2315735"/>
              <a:ext cx="11234057" cy="48663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1146298" y="1905018"/>
              <a:ext cx="9924310" cy="4906369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-1" y="5167086"/>
            <a:ext cx="12192001" cy="169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3741316" y="4805911"/>
            <a:ext cx="5056512" cy="205208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047612" y="2944324"/>
            <a:ext cx="4027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7200" dirty="0">
                <a:solidFill>
                  <a:srgbClr val="541718"/>
                </a:solidFill>
                <a:cs typeface="+mn-ea"/>
                <a:sym typeface="+mn-lt"/>
              </a:rPr>
              <a:t>活动内容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5412372" y="1379512"/>
            <a:ext cx="1367253" cy="16090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-66071" y="4051299"/>
            <a:ext cx="2685003" cy="24059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962193" y="3982769"/>
            <a:ext cx="4602441" cy="287652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172937" y="4760316"/>
            <a:ext cx="1805708" cy="1618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5250" r="97400">
                        <a14:foregroundMark x1="52500" y1="19600" x2="86500" y2="18560"/>
                        <a14:foregroundMark x1="87150" y1="37280" x2="88300" y2="77640"/>
                        <a14:foregroundMark x1="36725" y1="19600" x2="50550" y2="19840"/>
                        <a14:foregroundMark x1="90620" y1="63830" x2="93427" y2="60993"/>
                        <a14:backgroundMark x1="39675" y1="52280" x2="81825" y2="53320"/>
                        <a14:backgroundMark x1="40550" y1="53800" x2="50025" y2="55840"/>
                        <a14:backgroundMark x1="64150" y1="50880" x2="74925" y2="50320"/>
                        <a14:backgroundMark x1="56175" y1="51360" x2="57850" y2="50800"/>
                        <a14:backgroundMark x1="65425" y1="54840" x2="72450" y2="53720"/>
                        <a14:backgroundMark x1="67350" y1="51440" x2="70550" y2="55440"/>
                        <a14:backgroundMark x1="64750" y1="59000" x2="74825" y2="52920"/>
                        <a14:backgroundMark x1="38975" y1="53240" x2="46250" y2="51040"/>
                        <a14:backgroundMark x1="41325" y1="49800" x2="48025" y2="51680"/>
                        <a14:backgroundMark x1="41075" y1="33040" x2="42175" y2="44680"/>
                        <a14:backgroundMark x1="40925" y1="29800" x2="68525" y2="44600"/>
                        <a14:backgroundMark x1="44525" y1="30360" x2="69550" y2="31520"/>
                        <a14:backgroundMark x1="49150" y1="47960" x2="66225" y2="35080"/>
                        <a14:backgroundMark x1="38750" y1="22720" x2="79775" y2="24240"/>
                        <a14:backgroundMark x1="81200" y1="24120" x2="78900" y2="65800"/>
                        <a14:backgroundMark x1="47375" y1="69360" x2="71100" y2="66440"/>
                        <a14:backgroundMark x1="36400" y1="23680" x2="37200" y2="71520"/>
                        <a14:backgroundMark x1="39175" y1="66000" x2="70625" y2="60680"/>
                        <a14:backgroundMark x1="84175" y1="26400" x2="84450" y2="58520"/>
                        <a14:backgroundMark x1="54700" y1="76200" x2="72725" y2="71960"/>
                        <a14:backgroundMark x1="40650" y1="71000" x2="47225" y2="53440"/>
                        <a14:backgroundMark x1="70975" y1="36920" x2="78900" y2="28360"/>
                        <a14:backgroundMark x1="44050" y1="38560" x2="60450" y2="42240"/>
                        <a14:backgroundMark x1="86825" y1="21200" x2="85675" y2="52680"/>
                        <a14:backgroundMark x1="86300" y1="59280" x2="77825" y2="67960"/>
                        <a14:backgroundMark x1="37200" y1="77400" x2="78550" y2="76200"/>
                        <a14:backgroundMark x1="52325" y1="44840" x2="78425" y2="42120"/>
                        <a14:backgroundMark x1="74025" y1="56040" x2="80875" y2="70000"/>
                        <a14:backgroundMark x1="86700" y1="68720" x2="86775" y2="6872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660206" y="1951605"/>
            <a:ext cx="6693708" cy="41835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08006" y="1186962"/>
            <a:ext cx="4684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活动一：金秋感恩价</a:t>
            </a:r>
            <a:r>
              <a:rPr lang="en-US" altLang="zh-CN" sz="2800" dirty="0">
                <a:solidFill>
                  <a:srgbClr val="541718"/>
                </a:solidFill>
                <a:cs typeface="+mn-ea"/>
                <a:sym typeface="+mn-lt"/>
              </a:rPr>
              <a:t>---</a:t>
            </a:r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感恩篇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38622" y="1186962"/>
            <a:ext cx="497795" cy="624747"/>
            <a:chOff x="5597822" y="1506263"/>
            <a:chExt cx="497795" cy="6247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625617" y="1540257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n>
                    <a:solidFill>
                      <a:srgbClr val="541718"/>
                    </a:solidFill>
                  </a:ln>
                  <a:solidFill>
                    <a:srgbClr val="541718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ln>
                  <a:solidFill>
                    <a:srgbClr val="541718"/>
                  </a:solidFill>
                </a:ln>
                <a:solidFill>
                  <a:srgbClr val="54171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653574" y="2777977"/>
            <a:ext cx="37837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　秋冬商品、全新上市，第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6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届感恩节隆重开幕，感恩节期间，穿着类商品、百货类商品，家电类商品全场感恩价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部分商品低于成本价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，价格一降到底，好机会一年一次，不容错过。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54658" y="2516770"/>
            <a:ext cx="2264029" cy="26497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4499" y="56583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0" b="100000" l="10000" r="69575">
                        <a14:foregroundMark x1="22100" y1="50760" x2="22350" y2="51760"/>
                        <a14:foregroundMark x1="21300" y1="50040" x2="21625" y2="50200"/>
                        <a14:foregroundMark x1="21100" y1="57480" x2="21875" y2="56240"/>
                        <a14:foregroundMark x1="29450" y1="55760" x2="29850" y2="56080"/>
                        <a14:foregroundMark x1="20150" y1="59080" x2="20700" y2="58160"/>
                        <a14:foregroundMark x1="20175" y1="60680" x2="18625" y2="68480"/>
                        <a14:foregroundMark x1="18375" y1="69240" x2="17875" y2="70960"/>
                        <a14:foregroundMark x1="21150" y1="65840" x2="21100" y2="66960"/>
                        <a14:foregroundMark x1="28875" y1="82880" x2="29125" y2="90360"/>
                        <a14:foregroundMark x1="30775" y1="82600" x2="30850" y2="90680"/>
                        <a14:foregroundMark x1="28825" y1="93120" x2="30375" y2="96400"/>
                        <a14:foregroundMark x1="30350" y1="96560" x2="33450" y2="92760"/>
                        <a14:foregroundMark x1="31325" y1="92480" x2="32225" y2="93400"/>
                        <a14:foregroundMark x1="33075" y1="93800" x2="33675" y2="94680"/>
                        <a14:foregroundMark x1="30900" y1="96640" x2="33825" y2="95800"/>
                        <a14:foregroundMark x1="33850" y1="94560" x2="34050" y2="95480"/>
                        <a14:foregroundMark x1="32300" y1="93480" x2="33600" y2="94120"/>
                        <a14:foregroundMark x1="30700" y1="91360" x2="30925" y2="91320"/>
                        <a14:foregroundMark x1="30950" y1="91360" x2="31125" y2="91680"/>
                        <a14:foregroundMark x1="30950" y1="91440" x2="31100" y2="92480"/>
                        <a14:foregroundMark x1="29075" y1="90680" x2="29100" y2="91960"/>
                        <a14:foregroundMark x1="29000" y1="91760" x2="28725" y2="93920"/>
                        <a14:foregroundMark x1="28775" y1="94200" x2="29150" y2="94120"/>
                        <a14:foregroundMark x1="29575" y1="95080" x2="29825" y2="95760"/>
                        <a14:foregroundMark x1="24025" y1="82880" x2="24350" y2="92040"/>
                        <a14:foregroundMark x1="23925" y1="85520" x2="23925" y2="86240"/>
                        <a14:foregroundMark x1="22075" y1="83280" x2="22625" y2="91960"/>
                        <a14:foregroundMark x1="22350" y1="92360" x2="22325" y2="93000"/>
                        <a14:foregroundMark x1="22075" y1="86440" x2="22350" y2="88960"/>
                        <a14:foregroundMark x1="21975" y1="85360" x2="22300" y2="90520"/>
                        <a14:foregroundMark x1="20175" y1="95760" x2="20775" y2="95120"/>
                        <a14:foregroundMark x1="20950" y1="94520" x2="21900" y2="93880"/>
                        <a14:foregroundMark x1="24650" y1="92440" x2="24875" y2="94200"/>
                        <a14:foregroundMark x1="23950" y1="96000" x2="24800" y2="94320"/>
                        <a14:foregroundMark x1="20025" y1="96360" x2="19975" y2="98000"/>
                        <a14:foregroundMark x1="20500" y1="95080" x2="20975" y2="94640"/>
                        <a14:foregroundMark x1="21900" y1="93640" x2="22275" y2="93160"/>
                        <a14:foregroundMark x1="20100" y1="96960" x2="23450" y2="96960"/>
                        <a14:foregroundMark x1="20650" y1="98080" x2="21850" y2="97160"/>
                        <a14:foregroundMark x1="21750" y1="98040" x2="22950" y2="96720"/>
                        <a14:foregroundMark x1="21175" y1="98040" x2="22750" y2="98040"/>
                        <a14:foregroundMark x1="22525" y1="97760" x2="23750" y2="96960"/>
                        <a14:foregroundMark x1="23750" y1="96760" x2="24200" y2="95800"/>
                        <a14:foregroundMark x1="24000" y1="96320" x2="23350" y2="97080"/>
                        <a14:foregroundMark x1="14725" y1="24720" x2="15175" y2="31120"/>
                        <a14:backgroundMark x1="54050" y1="19640" x2="70025" y2="187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8622" y="2102338"/>
            <a:ext cx="5709920" cy="3568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08006" y="1186962"/>
            <a:ext cx="468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活动二：真情感恩礼</a:t>
            </a:r>
            <a:r>
              <a:rPr lang="en-US" altLang="zh-CN" sz="2800" dirty="0">
                <a:solidFill>
                  <a:srgbClr val="541718"/>
                </a:solidFill>
                <a:cs typeface="+mn-ea"/>
                <a:sym typeface="+mn-lt"/>
              </a:rPr>
              <a:t>---</a:t>
            </a:r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礼包篇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38622" y="1186962"/>
            <a:ext cx="497795" cy="624747"/>
            <a:chOff x="5597822" y="1506263"/>
            <a:chExt cx="497795" cy="6247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625617" y="1540257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n>
                    <a:solidFill>
                      <a:srgbClr val="541718"/>
                    </a:solidFill>
                  </a:ln>
                  <a:solidFill>
                    <a:srgbClr val="541718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ln>
                  <a:solidFill>
                    <a:srgbClr val="541718"/>
                  </a:solidFill>
                </a:ln>
                <a:solidFill>
                  <a:srgbClr val="54171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728560" y="2827020"/>
            <a:ext cx="278654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354330">
              <a:lnSpc>
                <a:spcPct val="150000"/>
              </a:lnSpc>
              <a:defRPr>
                <a:solidFill>
                  <a:srgbClr val="541718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感恩节期间，每天进店前</a:t>
            </a:r>
            <a:r>
              <a:rPr lang="en-US" altLang="zh-CN" dirty="0">
                <a:sym typeface="+mn-lt"/>
              </a:rPr>
              <a:t>100</a:t>
            </a:r>
            <a:r>
              <a:rPr lang="zh-CN" altLang="en-US" dirty="0">
                <a:sym typeface="+mn-lt"/>
              </a:rPr>
              <a:t>名顾客，购物满</a:t>
            </a:r>
            <a:r>
              <a:rPr lang="en-US" altLang="zh-CN" dirty="0">
                <a:sym typeface="+mn-lt"/>
              </a:rPr>
              <a:t>20</a:t>
            </a:r>
            <a:r>
              <a:rPr lang="zh-CN" altLang="en-US" dirty="0">
                <a:sym typeface="+mn-lt"/>
              </a:rPr>
              <a:t>元即可凭票到一楼总服务台领取感恩大礼包一份。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88614" y="2493715"/>
            <a:ext cx="2540657" cy="2378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5250" r="97400">
                        <a14:foregroundMark x1="52500" y1="19600" x2="86500" y2="18560"/>
                        <a14:foregroundMark x1="87150" y1="37280" x2="88300" y2="77640"/>
                        <a14:foregroundMark x1="36725" y1="19600" x2="50550" y2="19840"/>
                        <a14:backgroundMark x1="39675" y1="52280" x2="81825" y2="53320"/>
                        <a14:backgroundMark x1="40550" y1="53800" x2="50025" y2="55840"/>
                        <a14:backgroundMark x1="64150" y1="50880" x2="74925" y2="50320"/>
                        <a14:backgroundMark x1="56175" y1="51360" x2="57850" y2="50800"/>
                        <a14:backgroundMark x1="65425" y1="54840" x2="72450" y2="53720"/>
                        <a14:backgroundMark x1="67350" y1="51440" x2="70550" y2="55440"/>
                        <a14:backgroundMark x1="64750" y1="59000" x2="74825" y2="52920"/>
                        <a14:backgroundMark x1="38975" y1="53240" x2="46250" y2="51040"/>
                        <a14:backgroundMark x1="41325" y1="49800" x2="48025" y2="51680"/>
                        <a14:backgroundMark x1="41075" y1="33040" x2="42175" y2="44680"/>
                        <a14:backgroundMark x1="40925" y1="29800" x2="68525" y2="44600"/>
                        <a14:backgroundMark x1="44525" y1="30360" x2="69550" y2="31520"/>
                        <a14:backgroundMark x1="49150" y1="47960" x2="66225" y2="35080"/>
                        <a14:backgroundMark x1="38750" y1="22720" x2="79775" y2="24240"/>
                        <a14:backgroundMark x1="81200" y1="24120" x2="78900" y2="65800"/>
                        <a14:backgroundMark x1="47375" y1="69360" x2="71100" y2="66440"/>
                        <a14:backgroundMark x1="36400" y1="23680" x2="37200" y2="71520"/>
                        <a14:backgroundMark x1="39175" y1="66000" x2="70625" y2="60680"/>
                        <a14:backgroundMark x1="84175" y1="26400" x2="84450" y2="58520"/>
                        <a14:backgroundMark x1="54700" y1="76200" x2="72725" y2="71960"/>
                        <a14:backgroundMark x1="40650" y1="71000" x2="47225" y2="53440"/>
                        <a14:backgroundMark x1="70975" y1="36920" x2="78900" y2="28360"/>
                        <a14:backgroundMark x1="44050" y1="38560" x2="60450" y2="42240"/>
                        <a14:backgroundMark x1="86825" y1="21200" x2="85675" y2="52680"/>
                        <a14:backgroundMark x1="86300" y1="59280" x2="77825" y2="67960"/>
                        <a14:backgroundMark x1="37200" y1="77400" x2="78550" y2="76200"/>
                        <a14:backgroundMark x1="52325" y1="44840" x2="78425" y2="42120"/>
                        <a14:backgroundMark x1="74025" y1="56040" x2="80875" y2="70000"/>
                        <a14:backgroundMark x1="81825" y1="76840" x2="86075" y2="75880"/>
                        <a14:backgroundMark x1="84600" y1="72200" x2="86625" y2="71880"/>
                        <a14:backgroundMark x1="85950" y1="66880" x2="86700" y2="64160"/>
                        <a14:backgroundMark x1="86700" y1="68720" x2="86775" y2="68720"/>
                        <a14:backgroundMark x1="85825" y1="69600" x2="87100" y2="68400"/>
                        <a14:backgroundMark x1="81200" y1="76640" x2="81675" y2="74680"/>
                        <a14:backgroundMark x1="81400" y1="78360" x2="82700" y2="764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776415" y="1912435"/>
            <a:ext cx="5624540" cy="351533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08006" y="1186962"/>
            <a:ext cx="468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活动三：实惠感恩心</a:t>
            </a:r>
            <a:r>
              <a:rPr lang="en-US" altLang="zh-CN" sz="2800" dirty="0">
                <a:solidFill>
                  <a:srgbClr val="541718"/>
                </a:solidFill>
                <a:cs typeface="+mn-ea"/>
                <a:sym typeface="+mn-lt"/>
              </a:rPr>
              <a:t>---</a:t>
            </a:r>
            <a:r>
              <a:rPr lang="zh-CN" altLang="en-US" sz="2800" dirty="0">
                <a:solidFill>
                  <a:srgbClr val="541718"/>
                </a:solidFill>
                <a:cs typeface="+mn-ea"/>
                <a:sym typeface="+mn-lt"/>
              </a:rPr>
              <a:t>送券篇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38622" y="1186962"/>
            <a:ext cx="497795" cy="624747"/>
            <a:chOff x="5597822" y="1506263"/>
            <a:chExt cx="497795" cy="62474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597822" y="1506263"/>
              <a:ext cx="496737" cy="62474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625617" y="1540257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n>
                    <a:solidFill>
                      <a:srgbClr val="541718"/>
                    </a:solidFill>
                  </a:ln>
                  <a:solidFill>
                    <a:srgbClr val="541718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ln>
                  <a:solidFill>
                    <a:srgbClr val="541718"/>
                  </a:solidFill>
                </a:ln>
                <a:solidFill>
                  <a:srgbClr val="54171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017347" y="2351679"/>
            <a:ext cx="350028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>
              <a:lnSpc>
                <a:spcPct val="150000"/>
              </a:lnSpc>
            </a:pPr>
            <a:endParaRPr lang="zh-CN" altLang="en-US" dirty="0">
              <a:solidFill>
                <a:srgbClr val="541718"/>
              </a:solidFill>
              <a:cs typeface="+mn-ea"/>
              <a:sym typeface="+mn-lt"/>
            </a:endParaRPr>
          </a:p>
          <a:p>
            <a:pPr indent="354330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　　感恩节期间，超市购物满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39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元、服装、百货、家电类满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88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元赠华诚美食广场肥牛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10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元代金券一张，以此类推，单张小票限</a:t>
            </a:r>
            <a:r>
              <a:rPr lang="en-US" altLang="zh-CN" dirty="0">
                <a:solidFill>
                  <a:srgbClr val="541718"/>
                </a:solidFill>
                <a:cs typeface="+mn-ea"/>
                <a:sym typeface="+mn-lt"/>
              </a:rPr>
              <a:t>5</a:t>
            </a: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张。</a:t>
            </a:r>
          </a:p>
          <a:p>
            <a:pPr indent="354330">
              <a:lnSpc>
                <a:spcPct val="150000"/>
              </a:lnSpc>
            </a:pPr>
            <a:endParaRPr lang="zh-CN" altLang="en-US" dirty="0">
              <a:solidFill>
                <a:srgbClr val="541718"/>
              </a:solidFill>
              <a:cs typeface="+mn-ea"/>
              <a:sym typeface="+mn-lt"/>
            </a:endParaRPr>
          </a:p>
          <a:p>
            <a:pPr indent="354330">
              <a:lnSpc>
                <a:spcPct val="150000"/>
              </a:lnSpc>
            </a:pPr>
            <a:r>
              <a:rPr lang="zh-CN" altLang="en-US" dirty="0">
                <a:solidFill>
                  <a:srgbClr val="541718"/>
                </a:solidFill>
                <a:cs typeface="+mn-ea"/>
                <a:sym typeface="+mn-lt"/>
              </a:rPr>
              <a:t>　　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69912" y="2137190"/>
            <a:ext cx="3709784" cy="3709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rgpx0qh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Application>Microsoft Office PowerPoint</Application>
  <PresentationFormat>宽屏</PresentationFormat>
  <Paragraphs>73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2022-03-10T06:19:10Z</dcterms:created>
  <dcterms:modified xsi:type="dcterms:W3CDTF">2023-01-11T02:06:06Z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FD9F8A094CFC4D06BEE09A49BE8F579B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