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76" r:id="rId3"/>
    <p:sldId id="261" r:id="rId4"/>
    <p:sldId id="299" r:id="rId5"/>
    <p:sldId id="304" r:id="rId6"/>
    <p:sldId id="305" r:id="rId7"/>
    <p:sldId id="264" r:id="rId8"/>
    <p:sldId id="265" r:id="rId9"/>
    <p:sldId id="306" r:id="rId10"/>
    <p:sldId id="267" r:id="rId11"/>
    <p:sldId id="307" r:id="rId12"/>
    <p:sldId id="303" r:id="rId13"/>
    <p:sldId id="269" r:id="rId14"/>
    <p:sldId id="270" r:id="rId15"/>
    <p:sldId id="287" r:id="rId16"/>
    <p:sldId id="288" r:id="rId17"/>
    <p:sldId id="298" r:id="rId18"/>
    <p:sldId id="308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9">
          <p15:clr>
            <a:srgbClr val="A4A3A4"/>
          </p15:clr>
        </p15:guide>
        <p15:guide id="2" pos="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469" autoAdjust="0"/>
  </p:normalViewPr>
  <p:slideViewPr>
    <p:cSldViewPr snapToGrid="0">
      <p:cViewPr varScale="1">
        <p:scale>
          <a:sx n="109" d="100"/>
          <a:sy n="109" d="100"/>
        </p:scale>
        <p:origin x="-402" y="-84"/>
      </p:cViewPr>
      <p:guideLst>
        <p:guide orient="horz" pos="2259"/>
        <p:guide pos="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a1.att.hudong.com/11/65/01300000855614129172655040918.jpg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1064384" y="1355709"/>
            <a:ext cx="28702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poncelet.math.nthu.edu.tw/chuan/dissect/3SQ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683" y="3390919"/>
            <a:ext cx="4381500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095" y="489775"/>
            <a:ext cx="564397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第三单元  长方形和正方形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255264" y="2173630"/>
            <a:ext cx="7814816" cy="1052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3.1 </a:t>
            </a:r>
            <a:r>
              <a:rPr lang="zh-CN" alt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长方形</a:t>
            </a:r>
            <a:r>
              <a:rPr lang="zh-CN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正方形的</a:t>
            </a:r>
            <a:r>
              <a:rPr lang="zh-CN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特征</a:t>
            </a:r>
          </a:p>
        </p:txBody>
      </p:sp>
      <p:sp>
        <p:nvSpPr>
          <p:cNvPr id="7" name="矩形 6"/>
          <p:cNvSpPr/>
          <p:nvPr/>
        </p:nvSpPr>
        <p:spPr>
          <a:xfrm>
            <a:off x="5000330" y="5625895"/>
            <a:ext cx="5850551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241645" y="4925198"/>
            <a:ext cx="1950355" cy="1932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9"/>
          <p:cNvSpPr txBox="1"/>
          <p:nvPr/>
        </p:nvSpPr>
        <p:spPr>
          <a:xfrm>
            <a:off x="794541" y="1559069"/>
            <a:ext cx="89806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：正方形：四条边都相等；每条边的长叫边长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四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个角都是直角</a:t>
            </a:r>
          </a:p>
        </p:txBody>
      </p:sp>
      <p:sp>
        <p:nvSpPr>
          <p:cNvPr id="4" name="矩形 3"/>
          <p:cNvSpPr/>
          <p:nvPr/>
        </p:nvSpPr>
        <p:spPr>
          <a:xfrm>
            <a:off x="61880" y="2944063"/>
            <a:ext cx="91088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0090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：判断：正方形是特殊的长方形。（   ）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239133" y="4938852"/>
            <a:ext cx="1364776" cy="193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五边形 7"/>
          <p:cNvSpPr>
            <a:spLocks noChangeArrowheads="1"/>
          </p:cNvSpPr>
          <p:nvPr/>
        </p:nvSpPr>
        <p:spPr bwMode="auto">
          <a:xfrm>
            <a:off x="0" y="501650"/>
            <a:ext cx="268605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539761" y="3891977"/>
            <a:ext cx="8909191" cy="1830442"/>
            <a:chOff x="6140586" y="4554389"/>
            <a:chExt cx="5271265" cy="1513313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40586" y="4554389"/>
              <a:ext cx="5271265" cy="1513313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142955" y="4590372"/>
              <a:ext cx="5245090" cy="1450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对边相等、四个角都是直角的图形是长方形，而正方形对边也是相等的，而且四个角都是直角，所以正方形是特殊的长方形这一说法是正确的。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809706" y="1743097"/>
            <a:ext cx="102106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练习：判断。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9"/>
          <p:cNvSpPr txBox="1"/>
          <p:nvPr/>
        </p:nvSpPr>
        <p:spPr>
          <a:xfrm>
            <a:off x="2176601" y="2607054"/>
            <a:ext cx="98249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正方形的一条边长是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厘米，另外三条边的长度也是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厘米。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）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长方形也是正方形。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670142" y="4729165"/>
            <a:ext cx="2501956" cy="2008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70881" y="3245408"/>
            <a:ext cx="14438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正确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54708" y="4524630"/>
            <a:ext cx="14438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错误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五边形 7"/>
          <p:cNvSpPr>
            <a:spLocks noChangeArrowheads="1"/>
          </p:cNvSpPr>
          <p:nvPr/>
        </p:nvSpPr>
        <p:spPr bwMode="auto">
          <a:xfrm>
            <a:off x="0" y="501650"/>
            <a:ext cx="268605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048876" y="3862400"/>
            <a:ext cx="2143125" cy="2995600"/>
          </a:xfrm>
          <a:prstGeom prst="rect">
            <a:avLst/>
          </a:prstGeom>
        </p:spPr>
      </p:pic>
      <p:sp>
        <p:nvSpPr>
          <p:cNvPr id="6" name="TextBox 9"/>
          <p:cNvSpPr txBox="1"/>
          <p:nvPr/>
        </p:nvSpPr>
        <p:spPr>
          <a:xfrm>
            <a:off x="141269" y="1664732"/>
            <a:ext cx="104902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例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：长方形的一条宽长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厘米，另一条宽长是（    ）厘米。</a:t>
            </a:r>
            <a:endParaRPr lang="zh-CN" altLang="en-US" sz="2800" dirty="0"/>
          </a:p>
        </p:txBody>
      </p:sp>
      <p:sp>
        <p:nvSpPr>
          <p:cNvPr id="9" name="TextBox 9"/>
          <p:cNvSpPr txBox="1"/>
          <p:nvPr/>
        </p:nvSpPr>
        <p:spPr>
          <a:xfrm>
            <a:off x="785143" y="4157684"/>
            <a:ext cx="102106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小练习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长方形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的一条长为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厘米。另一条长是（   ）厘米。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2158" y="5611004"/>
            <a:ext cx="44329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0090" algn="just"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答案：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厘米。</a:t>
            </a:r>
          </a:p>
        </p:txBody>
      </p:sp>
      <p:sp>
        <p:nvSpPr>
          <p:cNvPr id="11" name="五边形 7"/>
          <p:cNvSpPr>
            <a:spLocks noChangeArrowheads="1"/>
          </p:cNvSpPr>
          <p:nvPr/>
        </p:nvSpPr>
        <p:spPr bwMode="auto">
          <a:xfrm>
            <a:off x="0" y="501650"/>
            <a:ext cx="268605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877257" y="2510561"/>
            <a:ext cx="8066844" cy="1513313"/>
            <a:chOff x="6075322" y="4554389"/>
            <a:chExt cx="5336529" cy="1513313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0586" y="4554389"/>
              <a:ext cx="5271265" cy="1513313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075322" y="4590374"/>
              <a:ext cx="524508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这道题考查的是长方形的特征，两个宽是相对的，长方形对边相等，所以另一条宽也是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厘米。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9"/>
          <p:cNvSpPr txBox="1"/>
          <p:nvPr/>
        </p:nvSpPr>
        <p:spPr>
          <a:xfrm>
            <a:off x="833858" y="1396182"/>
            <a:ext cx="2678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填空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69380" y="4567375"/>
            <a:ext cx="13530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）</a:t>
            </a:r>
            <a:endParaRPr lang="zh-CN" altLang="en-US" sz="28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213069" y="4925201"/>
            <a:ext cx="1950355" cy="1932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9"/>
          <p:cNvSpPr txBox="1"/>
          <p:nvPr/>
        </p:nvSpPr>
        <p:spPr>
          <a:xfrm>
            <a:off x="1037370" y="1842462"/>
            <a:ext cx="99817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）长方形有（   ）条边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，（   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）相等，通常把长方形长边的长叫作（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），短边的长叫作（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）。 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正方形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每条边的长叫做（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）在下图中填上长方形、正方形各部分的名称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7" name="Picture 3" descr="C:\Users\ADMINI~1\AppData\Local\Temp\ksohtml\wpsAD68.tmp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5304" y="5334395"/>
            <a:ext cx="2066925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DMINI~1\AppData\Local\Temp\ksohtml\wpsAD67.tmp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477" y="5334395"/>
            <a:ext cx="7524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208001" y="6067817"/>
            <a:ext cx="13530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）</a:t>
            </a:r>
            <a:endParaRPr lang="zh-CN" altLang="en-US" sz="28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5979" y="5314695"/>
            <a:ext cx="13530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）</a:t>
            </a:r>
            <a:endParaRPr lang="zh-CN" altLang="en-US" sz="28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86269" y="5278782"/>
            <a:ext cx="13530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）</a:t>
            </a:r>
            <a:endParaRPr lang="zh-CN" altLang="en-US" sz="28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29209" y="4463742"/>
            <a:ext cx="13530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）</a:t>
            </a:r>
            <a:endParaRPr lang="zh-CN" altLang="en-US" sz="28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07475" y="6039241"/>
            <a:ext cx="13530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）</a:t>
            </a:r>
            <a:endParaRPr lang="zh-CN" altLang="en-US" sz="28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79349" y="5329755"/>
            <a:ext cx="13530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）</a:t>
            </a:r>
            <a:endParaRPr lang="zh-CN" altLang="en-US" sz="28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14768" y="5348743"/>
            <a:ext cx="13530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）</a:t>
            </a:r>
            <a:endParaRPr lang="zh-CN" altLang="en-US" sz="28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62995" y="2000704"/>
            <a:ext cx="349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68358" y="2000705"/>
            <a:ext cx="1025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对边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83276" y="2628493"/>
            <a:ext cx="1025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3456" y="2622663"/>
            <a:ext cx="1025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宽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54086" y="3241131"/>
            <a:ext cx="1025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边长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27786" y="5469107"/>
            <a:ext cx="1025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宽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49962" y="5492855"/>
            <a:ext cx="1025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宽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04575" y="4721156"/>
            <a:ext cx="1025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62714" y="6231045"/>
            <a:ext cx="1025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43164" y="4606126"/>
            <a:ext cx="1025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边长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28892" y="6223492"/>
            <a:ext cx="1025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边长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67852" y="5468073"/>
            <a:ext cx="1025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边长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411560" y="5435833"/>
            <a:ext cx="1025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边长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五边形 7"/>
          <p:cNvSpPr>
            <a:spLocks noChangeArrowheads="1"/>
          </p:cNvSpPr>
          <p:nvPr/>
        </p:nvSpPr>
        <p:spPr bwMode="auto">
          <a:xfrm>
            <a:off x="0" y="501650"/>
            <a:ext cx="268605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enwen.soso.com/p/20110920/20110920210742-60268063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29873" y="4124722"/>
            <a:ext cx="1714729" cy="2733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矩形 16"/>
          <p:cNvSpPr/>
          <p:nvPr/>
        </p:nvSpPr>
        <p:spPr>
          <a:xfrm>
            <a:off x="737881" y="1642750"/>
            <a:ext cx="1104930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2.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判断。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atinLnBrk="1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）长方形对边相等，四个角都是直角。      （   ）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atinLnBrk="1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）对边相等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四个角都是直角的是长方形。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）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atinLnBrk="1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）四边相等的四边形一定是正方形。    （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atinLnBrk="1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）正方形的四边相等。               （   ）</a:t>
            </a:r>
          </a:p>
          <a:p>
            <a:pPr indent="720090" latinLnBrk="1">
              <a:lnSpc>
                <a:spcPct val="150000"/>
              </a:lnSpc>
            </a:pP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29337" y="3784454"/>
            <a:ext cx="111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38445" y="3133270"/>
            <a:ext cx="111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45746" y="4413969"/>
            <a:ext cx="1007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05365" y="2426731"/>
            <a:ext cx="111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五边形 7"/>
          <p:cNvSpPr>
            <a:spLocks noChangeArrowheads="1"/>
          </p:cNvSpPr>
          <p:nvPr/>
        </p:nvSpPr>
        <p:spPr bwMode="auto">
          <a:xfrm>
            <a:off x="0" y="501650"/>
            <a:ext cx="268605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198781" y="4928737"/>
            <a:ext cx="1950355" cy="1932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矩形 7"/>
          <p:cNvSpPr/>
          <p:nvPr/>
        </p:nvSpPr>
        <p:spPr>
          <a:xfrm>
            <a:off x="23481" y="1642750"/>
            <a:ext cx="1104930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0090" latinLnBrk="1"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填空。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720090" latinLnBrk="1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）长方形有（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）条边；对边（      ）；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）个角，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720090" latinLnBrk="1"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都是（  ）角。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720090" latinLnBrk="1">
              <a:lnSpc>
                <a:spcPct val="150000"/>
              </a:lnSpc>
            </a:pP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720090" latinLnBrk="1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）正方形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条边，边长都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）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个角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720090" latinLnBrk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都是（   ）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角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1682" y="2405000"/>
            <a:ext cx="111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5204" y="3061824"/>
            <a:ext cx="111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直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69917" y="2405001"/>
            <a:ext cx="111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相等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23253" y="2405000"/>
            <a:ext cx="111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2639" y="4357627"/>
            <a:ext cx="111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62472" y="4947522"/>
            <a:ext cx="111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直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48219" y="4329052"/>
            <a:ext cx="111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相等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47105" y="4357627"/>
            <a:ext cx="111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五边形 7"/>
          <p:cNvSpPr>
            <a:spLocks noChangeArrowheads="1"/>
          </p:cNvSpPr>
          <p:nvPr/>
        </p:nvSpPr>
        <p:spPr bwMode="auto">
          <a:xfrm>
            <a:off x="0" y="501650"/>
            <a:ext cx="268605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8039" y="1563122"/>
            <a:ext cx="106727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0090" latinLnBrk="1"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填一填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198781" y="4928737"/>
            <a:ext cx="1950355" cy="1932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857580" y="2518407"/>
            <a:ext cx="18528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2" name="Picture 3" descr="C:\Users\ADMINI~1\AppData\Local\Temp\ksohtml\wpsAD68.tmp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503" y="3285427"/>
            <a:ext cx="2066925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DMINI~1\AppData\Local\Temp\ksohtml\wpsAD67.tmp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4592" y="2990852"/>
            <a:ext cx="1024947" cy="9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608844" y="3995746"/>
            <a:ext cx="13530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endParaRPr lang="zh-CN" altLang="en-US" sz="28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59767" y="2956864"/>
            <a:ext cx="13530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83380" y="2971155"/>
            <a:ext cx="19887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51627" y="2225677"/>
            <a:ext cx="13530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24281" y="3990274"/>
            <a:ext cx="13530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endParaRPr lang="zh-CN" altLang="en-US" sz="28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810444" y="3280788"/>
            <a:ext cx="13530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endParaRPr lang="zh-CN" altLang="en-US" sz="28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61655" y="3239866"/>
            <a:ext cx="1681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61719" y="3401023"/>
            <a:ext cx="1702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32256" y="3100975"/>
            <a:ext cx="1504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11145" y="3109853"/>
            <a:ext cx="1504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737435" y="2373733"/>
            <a:ext cx="1504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094118" y="2671868"/>
            <a:ext cx="1702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五边形 7"/>
          <p:cNvSpPr>
            <a:spLocks noChangeArrowheads="1"/>
          </p:cNvSpPr>
          <p:nvPr/>
        </p:nvSpPr>
        <p:spPr bwMode="auto">
          <a:xfrm>
            <a:off x="0" y="501650"/>
            <a:ext cx="268605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/>
      <p:bldP spid="31" grpId="0"/>
      <p:bldP spid="32" grpId="0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889935" y="1501119"/>
            <a:ext cx="106727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下面图形里有（  ）个平行四边形，（  ）个三角形，（  ）长方形，（  ）个正方形。</a:t>
            </a:r>
          </a:p>
        </p:txBody>
      </p:sp>
      <p:pic>
        <p:nvPicPr>
          <p:cNvPr id="2050" name="Picture 2" descr="C:\Users\ADMINI~1\AppData\Local\Temp\ksohtml\wps249C.tm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3050" y="3362327"/>
            <a:ext cx="7688495" cy="199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687968" y="1632340"/>
            <a:ext cx="111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97917" y="1632340"/>
            <a:ext cx="111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98520" y="1632340"/>
            <a:ext cx="111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8501" y="2270642"/>
            <a:ext cx="111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829801" y="3556185"/>
            <a:ext cx="2362200" cy="3301817"/>
          </a:xfrm>
          <a:prstGeom prst="rect">
            <a:avLst/>
          </a:prstGeom>
        </p:spPr>
      </p:pic>
      <p:sp>
        <p:nvSpPr>
          <p:cNvPr id="10" name="五边形 7"/>
          <p:cNvSpPr>
            <a:spLocks noChangeArrowheads="1"/>
          </p:cNvSpPr>
          <p:nvPr/>
        </p:nvSpPr>
        <p:spPr bwMode="auto">
          <a:xfrm>
            <a:off x="0" y="501650"/>
            <a:ext cx="268605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5615" y="2015349"/>
            <a:ext cx="106727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0090" latinLnBrk="1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发散思维：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找规律，填一填。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720090" latinLnBrk="1">
              <a:lnSpc>
                <a:spcPct val="150000"/>
              </a:lnSpc>
            </a:pP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571463" y="3014366"/>
            <a:ext cx="677258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                 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atinLnBrk="1"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6100785" y="3786207"/>
            <a:ext cx="6970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954137" y="3781448"/>
            <a:ext cx="6970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805759" y="3786207"/>
            <a:ext cx="6970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253183" y="4610120"/>
            <a:ext cx="6970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7106535" y="4605361"/>
            <a:ext cx="6970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7958158" y="4610120"/>
            <a:ext cx="6970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57820" y="3324371"/>
            <a:ext cx="300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1    2    1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53167" y="4172106"/>
            <a:ext cx="300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A    B    A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486902" y="3076889"/>
            <a:ext cx="2705100" cy="3781113"/>
          </a:xfrm>
          <a:prstGeom prst="rect">
            <a:avLst/>
          </a:prstGeom>
        </p:spPr>
      </p:pic>
      <p:sp>
        <p:nvSpPr>
          <p:cNvPr id="14" name="五边形 7"/>
          <p:cNvSpPr>
            <a:spLocks noChangeArrowheads="1"/>
          </p:cNvSpPr>
          <p:nvPr/>
        </p:nvSpPr>
        <p:spPr bwMode="auto">
          <a:xfrm>
            <a:off x="0" y="501650"/>
            <a:ext cx="268605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知识拓展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Administrator\AppData\Roaming\Tencent\Users\810731822\QQ\WinTemp\RichOle\_2K)OK7FT2U@]}WH)F4WALD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124772" y="4138003"/>
            <a:ext cx="2067229" cy="249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9"/>
          <p:cNvSpPr txBox="1"/>
          <p:nvPr/>
        </p:nvSpPr>
        <p:spPr>
          <a:xfrm>
            <a:off x="831937" y="1411836"/>
            <a:ext cx="107210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3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CN" altLang="en-US" sz="3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知道哪些物体表面的形状是正方形，哪些物体面的形状是长方形吗？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9"/>
          <p:cNvSpPr txBox="1"/>
          <p:nvPr/>
        </p:nvSpPr>
        <p:spPr>
          <a:xfrm>
            <a:off x="1057521" y="3351899"/>
            <a:ext cx="99724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玻璃、黑板、桌面、茶几</a:t>
            </a:r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四条边、四个角的图形不都是正方形或长方形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8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那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正方形和长方形的边和角里面一定还藏着什么秘密呢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en-US" altLang="zh-CN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五边形 7"/>
          <p:cNvSpPr>
            <a:spLocks noChangeArrowheads="1"/>
          </p:cNvSpPr>
          <p:nvPr/>
        </p:nvSpPr>
        <p:spPr bwMode="auto">
          <a:xfrm>
            <a:off x="0" y="501650"/>
            <a:ext cx="268605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9"/>
          <p:cNvSpPr txBox="1"/>
          <p:nvPr/>
        </p:nvSpPr>
        <p:spPr>
          <a:xfrm>
            <a:off x="852489" y="1688484"/>
            <a:ext cx="98925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思考一：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拿出你们的长方形纸，仔细观察，我觉得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长方形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这四条边是都相等的，你们同意吗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77342" y="3376907"/>
            <a:ext cx="926695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不同意，通过观察发现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长方形对着的两组边分别都相等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8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/>
            <a:endParaRPr lang="en-US" altLang="zh-CN" sz="2800" dirty="0" smtClean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8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</a:t>
            </a:r>
            <a:r>
              <a:rPr lang="en-US" altLang="zh-CN" sz="28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8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两条</a:t>
            </a:r>
            <a:r>
              <a:rPr lang="zh-CN" altLang="en-US" sz="28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长边相对，两条短边也相对，相对着的两条边，叫作对边，</a:t>
            </a:r>
            <a:r>
              <a:rPr lang="zh-CN" altLang="en-US" sz="28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长方形的两组对边</a:t>
            </a:r>
            <a:r>
              <a:rPr lang="zh-CN" altLang="en-US" sz="28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相等</a:t>
            </a:r>
            <a:r>
              <a:rPr lang="zh-CN" altLang="en-US" sz="28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。通常</a:t>
            </a:r>
            <a:r>
              <a:rPr lang="zh-CN" altLang="en-US" sz="28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我们把长方形长边的长叫作</a:t>
            </a:r>
            <a:r>
              <a:rPr lang="en-US" altLang="zh-CN" sz="28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8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长，把短边的长叫作</a:t>
            </a:r>
            <a:r>
              <a:rPr lang="en-US" altLang="zh-CN" sz="28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8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宽。</a:t>
            </a:r>
            <a:endParaRPr lang="en-US" altLang="zh-CN" sz="2800" dirty="0" smtClean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五边形 7"/>
          <p:cNvSpPr>
            <a:spLocks noChangeArrowheads="1"/>
          </p:cNvSpPr>
          <p:nvPr/>
        </p:nvSpPr>
        <p:spPr bwMode="auto">
          <a:xfrm>
            <a:off x="0" y="501650"/>
            <a:ext cx="268605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27114" y="2729577"/>
            <a:ext cx="82837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）长方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形相对的边的长度相等，每个角大小相等。</a:t>
            </a:r>
          </a:p>
          <a:p>
            <a:pPr algn="just"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）长方形的上下两条边的长度相等，左右两边的长度相等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8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个角都是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直角。</a:t>
            </a:r>
            <a:endParaRPr lang="en-US" altLang="zh-CN" sz="28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9"/>
          <p:cNvSpPr txBox="1"/>
          <p:nvPr/>
        </p:nvSpPr>
        <p:spPr>
          <a:xfrm>
            <a:off x="789781" y="1602757"/>
            <a:ext cx="90209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思考二：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长方形有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什么特征呢？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62519" y="5621628"/>
            <a:ext cx="8119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8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</a:t>
            </a:r>
            <a:r>
              <a:rPr lang="en-US" altLang="zh-CN" sz="28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8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长方形</a:t>
            </a:r>
            <a:r>
              <a:rPr lang="zh-CN" altLang="en-US" sz="28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的对边相等，四个角都是</a:t>
            </a:r>
            <a:r>
              <a:rPr lang="zh-CN" altLang="en-US" sz="28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直角。</a:t>
            </a:r>
            <a:endParaRPr lang="en-US" altLang="zh-CN" sz="2800" dirty="0" smtClean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01209" y="5123832"/>
            <a:ext cx="2486027" cy="171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8605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62831" y="2600989"/>
            <a:ext cx="82837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）正方形的四条边都相等，四个角也都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相等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8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个角都是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直角。</a:t>
            </a:r>
            <a:endParaRPr lang="en-US" altLang="zh-CN" sz="28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9"/>
          <p:cNvSpPr txBox="1"/>
          <p:nvPr/>
        </p:nvSpPr>
        <p:spPr>
          <a:xfrm>
            <a:off x="795337" y="1617044"/>
            <a:ext cx="90209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思考三：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正方形有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什么特征呢？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6813" y="4243506"/>
            <a:ext cx="95317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8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</a:t>
            </a:r>
            <a:r>
              <a:rPr lang="en-US" altLang="zh-CN" sz="28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8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正方形</a:t>
            </a:r>
            <a:r>
              <a:rPr lang="zh-CN" altLang="en-US" sz="28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的四条边都相等，我们把正方形每条边的长叫做</a:t>
            </a:r>
            <a:r>
              <a:rPr lang="zh-CN" altLang="en-US" sz="28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边长；</a:t>
            </a:r>
            <a:r>
              <a:rPr lang="zh-CN" altLang="en-US" sz="28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四个角都是</a:t>
            </a:r>
            <a:r>
              <a:rPr lang="zh-CN" altLang="en-US" sz="28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直角。</a:t>
            </a:r>
            <a:endParaRPr lang="en-US" altLang="zh-CN" sz="2800" dirty="0" smtClean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577385" y="5147614"/>
            <a:ext cx="2486027" cy="171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8605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07135" y="2962864"/>
            <a:ext cx="9271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相同：长方形和正方形都是由四条线段围成的图形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 </a:t>
            </a:r>
            <a:endParaRPr lang="en-US" altLang="zh-CN" sz="28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四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个角都是直角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不同：长方形的对边相等，正方形的四条边都相等。</a:t>
            </a:r>
            <a:endParaRPr lang="en-US" altLang="zh-CN" sz="28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9"/>
          <p:cNvSpPr txBox="1"/>
          <p:nvPr/>
        </p:nvSpPr>
        <p:spPr>
          <a:xfrm>
            <a:off x="852489" y="1857789"/>
            <a:ext cx="90209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思考四：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正方形和长方形有什么异同呢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596437" y="5071418"/>
            <a:ext cx="2486027" cy="171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五边形 7"/>
          <p:cNvSpPr>
            <a:spLocks noChangeArrowheads="1"/>
          </p:cNvSpPr>
          <p:nvPr/>
        </p:nvSpPr>
        <p:spPr bwMode="auto">
          <a:xfrm>
            <a:off x="0" y="501650"/>
            <a:ext cx="268605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D:\我的文档\Tencent Files\810731822\FileRecv\2f6ca0e3559e3856e48b93d1e21e426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1923" y="1324908"/>
            <a:ext cx="7858112" cy="526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9"/>
          <p:cNvSpPr txBox="1"/>
          <p:nvPr/>
        </p:nvSpPr>
        <p:spPr>
          <a:xfrm>
            <a:off x="4443449" y="1770145"/>
            <a:ext cx="651506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由以上思考可以得出以下结论：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长方形：四条边，对边相等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边的长叫长，短边的长叫宽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个角都是直角。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正方形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：四条边都相等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条边的长叫边长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个角都是直角。</a:t>
            </a:r>
            <a:endParaRPr lang="zh-CN" altLang="en-US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35277" y="2541663"/>
            <a:ext cx="2893780" cy="371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五边形 7"/>
          <p:cNvSpPr>
            <a:spLocks noChangeArrowheads="1"/>
          </p:cNvSpPr>
          <p:nvPr/>
        </p:nvSpPr>
        <p:spPr bwMode="auto">
          <a:xfrm>
            <a:off x="0" y="501650"/>
            <a:ext cx="268605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795337" y="1665638"/>
            <a:ext cx="102106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：长方形：四条边，对边相等；长边的长叫长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短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边的长叫宽；四个角都是直角。</a:t>
            </a:r>
          </a:p>
        </p:txBody>
      </p:sp>
      <p:sp>
        <p:nvSpPr>
          <p:cNvPr id="15" name="TextBox 9"/>
          <p:cNvSpPr txBox="1"/>
          <p:nvPr/>
        </p:nvSpPr>
        <p:spPr>
          <a:xfrm>
            <a:off x="50769" y="3050632"/>
            <a:ext cx="96170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0090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：判断：四边相等的四边形一定是正方形。（ 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五边形 7"/>
          <p:cNvSpPr>
            <a:spLocks noChangeArrowheads="1"/>
          </p:cNvSpPr>
          <p:nvPr/>
        </p:nvSpPr>
        <p:spPr bwMode="auto">
          <a:xfrm>
            <a:off x="0" y="501650"/>
            <a:ext cx="268605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524841" y="4222399"/>
            <a:ext cx="9019492" cy="1560631"/>
            <a:chOff x="6075323" y="4554389"/>
            <a:chExt cx="5336528" cy="1513313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0586" y="4554389"/>
              <a:ext cx="5271265" cy="1513313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075323" y="4590374"/>
              <a:ext cx="5245090" cy="1163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正方形必须符合以下两个特征：①四条边相等；②四个角都是直角。这两个条件缺一不可，所以这道题是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错误的。</a:t>
              </a:r>
              <a:endParaRPr lang="en-US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796210" y="1757385"/>
            <a:ext cx="26613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练习：判断。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9"/>
          <p:cNvSpPr txBox="1"/>
          <p:nvPr/>
        </p:nvSpPr>
        <p:spPr>
          <a:xfrm>
            <a:off x="781922" y="2794976"/>
            <a:ext cx="961708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0090"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由四条边围成的图形就是正方形。（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720090">
              <a:lnSpc>
                <a:spcPct val="150000"/>
              </a:lnSpc>
            </a:pP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720090">
              <a:lnSpc>
                <a:spcPct val="150000"/>
              </a:lnSpc>
            </a:pP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720090"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2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对边相等的四边形是长方形。（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670142" y="4729165"/>
            <a:ext cx="2501956" cy="2008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307897" y="3418366"/>
            <a:ext cx="82141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答案：错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8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（正方形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的四条边都相等并且四个角都是直角）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85121" y="5489076"/>
            <a:ext cx="3829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答案：错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8605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1130</Words>
  <Application>Microsoft Office PowerPoint</Application>
  <PresentationFormat>宽屏</PresentationFormat>
  <Paragraphs>159</Paragraphs>
  <Slides>18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楷体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2023-01-17T02:16:21Z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A6FC5117DFC1402EAA1E462005C20FF9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