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312" r:id="rId2"/>
    <p:sldId id="277" r:id="rId3"/>
    <p:sldId id="302" r:id="rId4"/>
    <p:sldId id="304" r:id="rId5"/>
    <p:sldId id="307" r:id="rId6"/>
    <p:sldId id="314" r:id="rId7"/>
    <p:sldId id="303" r:id="rId8"/>
    <p:sldId id="310" r:id="rId9"/>
    <p:sldId id="315" r:id="rId10"/>
    <p:sldId id="279" r:id="rId11"/>
    <p:sldId id="316" r:id="rId12"/>
    <p:sldId id="301" r:id="rId13"/>
    <p:sldId id="280" r:id="rId14"/>
    <p:sldId id="281" r:id="rId15"/>
    <p:sldId id="311" r:id="rId16"/>
    <p:sldId id="313" r:id="rId1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226">
          <p15:clr>
            <a:srgbClr val="A4A3A4"/>
          </p15:clr>
        </p15:guide>
        <p15:guide id="2" orient="horz" pos="164">
          <p15:clr>
            <a:srgbClr val="A4A3A4"/>
          </p15:clr>
        </p15:guide>
        <p15:guide id="3" orient="horz" pos="4068">
          <p15:clr>
            <a:srgbClr val="A4A3A4"/>
          </p15:clr>
        </p15:guide>
        <p15:guide id="4" pos="2869">
          <p15:clr>
            <a:srgbClr val="A4A3A4"/>
          </p15:clr>
        </p15:guide>
        <p15:guide id="5" pos="162">
          <p15:clr>
            <a:srgbClr val="A4A3A4"/>
          </p15:clr>
        </p15:guide>
        <p15:guide id="6" pos="55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175"/>
    <a:srgbClr val="70C833"/>
    <a:srgbClr val="FBAF2D"/>
    <a:srgbClr val="EC566B"/>
    <a:srgbClr val="306A9B"/>
    <a:srgbClr val="DA2757"/>
    <a:srgbClr val="00A5E7"/>
    <a:srgbClr val="A9C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318" y="-264"/>
      </p:cViewPr>
      <p:guideLst>
        <p:guide orient="horz" pos="2226"/>
        <p:guide orient="horz" pos="164"/>
        <p:guide orient="horz" pos="4068"/>
        <p:guide pos="2869"/>
        <p:guide pos="162"/>
        <p:guide pos="5585"/>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D486F-6800-437E-82FA-72A3CFDAE14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87F16-D1B7-4ED4-8975-EEA69BCA921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空白">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9" name="五边形 7"/>
          <p:cNvSpPr>
            <a:spLocks noChangeArrowheads="1"/>
          </p:cNvSpPr>
          <p:nvPr/>
        </p:nvSpPr>
        <p:spPr bwMode="auto">
          <a:xfrm>
            <a:off x="0" y="501650"/>
            <a:ext cx="262771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defRPr/>
            </a:pPr>
            <a:endParaRPr lang="zh-CN"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cover/>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1"/>
          <p:cNvSpPr>
            <a:spLocks noGrp="1" noChangeArrowheads="1"/>
          </p:cNvSpPr>
          <p:nvPr>
            <p:ph type="title" idx="4294967295"/>
          </p:nvPr>
        </p:nvSpPr>
        <p:spPr bwMode="auto">
          <a:xfrm>
            <a:off x="513160" y="584201"/>
            <a:ext cx="1524000"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Unit 1 </a:t>
            </a:r>
          </a:p>
        </p:txBody>
      </p:sp>
      <p:sp>
        <p:nvSpPr>
          <p:cNvPr id="4099" name="文本框 3"/>
          <p:cNvSpPr txBox="1">
            <a:spLocks noChangeArrowheads="1"/>
          </p:cNvSpPr>
          <p:nvPr/>
        </p:nvSpPr>
        <p:spPr bwMode="auto">
          <a:xfrm>
            <a:off x="1562748" y="1867120"/>
            <a:ext cx="689060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5400" b="1" dirty="0">
                <a:latin typeface="Times New Roman" panose="02020603050405020304" pitchFamily="18" charset="0"/>
              </a:rPr>
              <a:t>Summer holiday plans</a:t>
            </a:r>
            <a:endParaRPr lang="zh-CN" altLang="zh-CN" sz="5400" dirty="0">
              <a:latin typeface="Times New Roman" panose="02020603050405020304" pitchFamily="18" charset="0"/>
              <a:cs typeface="Times New Roman" panose="02020603050405020304" pitchFamily="18" charset="0"/>
            </a:endParaRPr>
          </a:p>
        </p:txBody>
      </p:sp>
      <p:pic>
        <p:nvPicPr>
          <p:cNvPr id="2051" name="图片 1"/>
          <p:cNvPicPr>
            <a:picLocks noChangeAspect="1" noChangeArrowheads="1"/>
          </p:cNvPicPr>
          <p:nvPr/>
        </p:nvPicPr>
        <p:blipFill>
          <a:blip r:embed="rId2" cstate="email"/>
          <a:srcRect/>
          <a:stretch>
            <a:fillRect/>
          </a:stretch>
        </p:blipFill>
        <p:spPr bwMode="auto">
          <a:xfrm>
            <a:off x="115857" y="3094892"/>
            <a:ext cx="4205288" cy="3129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566326" y="5670415"/>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5793771" y="3212123"/>
            <a:ext cx="1620957" cy="523220"/>
          </a:xfrm>
          <a:prstGeom prst="rect">
            <a:avLst/>
          </a:prstGeom>
          <a:noFill/>
        </p:spPr>
        <p:txBody>
          <a:bodyPr wrap="none" rtlCol="0">
            <a:spAutoFit/>
          </a:bodyPr>
          <a:lstStyle/>
          <a:p>
            <a:r>
              <a:rPr lang="zh-CN" altLang="en-US" sz="2800" dirty="0"/>
              <a:t>第二课时</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idx="4294967295"/>
          </p:nvPr>
        </p:nvSpPr>
        <p:spPr bwMode="auto">
          <a:xfrm>
            <a:off x="253604" y="584201"/>
            <a:ext cx="2853011"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Dialogue</a:t>
            </a:r>
          </a:p>
        </p:txBody>
      </p:sp>
      <p:sp>
        <p:nvSpPr>
          <p:cNvPr id="11267" name="矩形 1"/>
          <p:cNvSpPr>
            <a:spLocks noChangeArrowheads="1"/>
          </p:cNvSpPr>
          <p:nvPr/>
        </p:nvSpPr>
        <p:spPr bwMode="auto">
          <a:xfrm>
            <a:off x="284560" y="1050925"/>
            <a:ext cx="8859440" cy="540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pPr>
            <a:r>
              <a:rPr lang="en-US" altLang="zh-CN" sz="2200" dirty="0">
                <a:solidFill>
                  <a:srgbClr val="FF0000"/>
                </a:solidFill>
                <a:latin typeface="Times New Roman" panose="02020603050405020304" pitchFamily="18" charset="0"/>
              </a:rPr>
              <a:t>Liu Tao : Where will you go for the summer holiday, Su </a:t>
            </a:r>
            <a:r>
              <a:rPr lang="en-US" altLang="zh-CN" sz="2200" dirty="0" err="1">
                <a:solidFill>
                  <a:srgbClr val="FF0000"/>
                </a:solidFill>
                <a:latin typeface="Times New Roman" panose="02020603050405020304" pitchFamily="18" charset="0"/>
              </a:rPr>
              <a:t>Hai</a:t>
            </a:r>
            <a:r>
              <a:rPr lang="en-US" altLang="zh-CN" sz="2200" dirty="0">
                <a:solidFill>
                  <a:srgbClr val="FF0000"/>
                </a:solidFill>
                <a:latin typeface="Times New Roman" panose="02020603050405020304" pitchFamily="18" charset="0"/>
              </a:rPr>
              <a:t> ?</a:t>
            </a:r>
            <a:endParaRPr lang="zh-CN" altLang="zh-CN" sz="2200" dirty="0">
              <a:solidFill>
                <a:srgbClr val="FF0000"/>
              </a:solidFill>
              <a:latin typeface="Times New Roman" panose="02020603050405020304" pitchFamily="18" charset="0"/>
            </a:endParaRPr>
          </a:p>
          <a:p>
            <a:pPr eaLnBrk="0" hangingPunct="0">
              <a:lnSpc>
                <a:spcPct val="200000"/>
              </a:lnSpc>
            </a:pPr>
            <a:r>
              <a:rPr lang="zh-CN" altLang="zh-CN" sz="2200" dirty="0"/>
              <a:t>刘涛：苏海，你将去哪里度过暑假？</a:t>
            </a:r>
          </a:p>
          <a:p>
            <a:pPr eaLnBrk="0" hangingPunct="0">
              <a:lnSpc>
                <a:spcPct val="200000"/>
              </a:lnSpc>
            </a:pPr>
            <a:r>
              <a:rPr lang="en-US" altLang="zh-CN" sz="2200" dirty="0">
                <a:solidFill>
                  <a:srgbClr val="FF0000"/>
                </a:solidFill>
                <a:latin typeface="Times New Roman" panose="02020603050405020304" pitchFamily="18" charset="0"/>
              </a:rPr>
              <a:t>Su </a:t>
            </a:r>
            <a:r>
              <a:rPr lang="en-US" altLang="zh-CN" sz="2200" dirty="0" err="1">
                <a:solidFill>
                  <a:srgbClr val="FF0000"/>
                </a:solidFill>
                <a:latin typeface="Times New Roman" panose="02020603050405020304" pitchFamily="18" charset="0"/>
              </a:rPr>
              <a:t>Hai</a:t>
            </a:r>
            <a:r>
              <a:rPr lang="en-US" altLang="zh-CN" sz="2200" dirty="0">
                <a:solidFill>
                  <a:srgbClr val="FF0000"/>
                </a:solidFill>
                <a:latin typeface="Times New Roman" panose="02020603050405020304" pitchFamily="18" charset="0"/>
              </a:rPr>
              <a:t> : I’ll go to Hong Kong with my family.</a:t>
            </a:r>
            <a:endParaRPr lang="zh-CN" altLang="zh-CN" sz="2200" dirty="0">
              <a:solidFill>
                <a:srgbClr val="FF0000"/>
              </a:solidFill>
              <a:latin typeface="Times New Roman" panose="02020603050405020304" pitchFamily="18" charset="0"/>
            </a:endParaRPr>
          </a:p>
          <a:p>
            <a:pPr eaLnBrk="0" hangingPunct="0">
              <a:lnSpc>
                <a:spcPct val="200000"/>
              </a:lnSpc>
            </a:pPr>
            <a:r>
              <a:rPr lang="zh-CN" altLang="zh-CN" sz="2200" dirty="0"/>
              <a:t>苏海：我将会和我的一家去香港。</a:t>
            </a:r>
          </a:p>
          <a:p>
            <a:pPr eaLnBrk="0" hangingPunct="0">
              <a:lnSpc>
                <a:spcPct val="200000"/>
              </a:lnSpc>
            </a:pPr>
            <a:r>
              <a:rPr lang="en-US" altLang="zh-CN" sz="2200" dirty="0">
                <a:solidFill>
                  <a:srgbClr val="FF0000"/>
                </a:solidFill>
                <a:latin typeface="Times New Roman" panose="02020603050405020304" pitchFamily="18" charset="0"/>
              </a:rPr>
              <a:t>Liu Tao : Will you go to Disneyland ?</a:t>
            </a:r>
            <a:endParaRPr lang="zh-CN" altLang="zh-CN" sz="2200" dirty="0">
              <a:solidFill>
                <a:srgbClr val="FF0000"/>
              </a:solidFill>
              <a:latin typeface="Times New Roman" panose="02020603050405020304" pitchFamily="18" charset="0"/>
            </a:endParaRPr>
          </a:p>
          <a:p>
            <a:pPr eaLnBrk="0" hangingPunct="0">
              <a:lnSpc>
                <a:spcPct val="200000"/>
              </a:lnSpc>
            </a:pPr>
            <a:r>
              <a:rPr lang="zh-CN" altLang="zh-CN" sz="2200" dirty="0"/>
              <a:t>刘涛：你将会去迪士尼吗？</a:t>
            </a:r>
          </a:p>
          <a:p>
            <a:pPr eaLnBrk="0" hangingPunct="0">
              <a:lnSpc>
                <a:spcPct val="200000"/>
              </a:lnSpc>
            </a:pPr>
            <a:r>
              <a:rPr lang="en-US" altLang="zh-CN" sz="2200" dirty="0">
                <a:solidFill>
                  <a:srgbClr val="FF0000"/>
                </a:solidFill>
                <a:latin typeface="Times New Roman" panose="02020603050405020304" pitchFamily="18" charset="0"/>
              </a:rPr>
              <a:t>Su </a:t>
            </a:r>
            <a:r>
              <a:rPr lang="en-US" altLang="zh-CN" sz="2200" dirty="0" err="1">
                <a:solidFill>
                  <a:srgbClr val="FF0000"/>
                </a:solidFill>
                <a:latin typeface="Times New Roman" panose="02020603050405020304" pitchFamily="18" charset="0"/>
              </a:rPr>
              <a:t>Hai</a:t>
            </a:r>
            <a:r>
              <a:rPr lang="en-US" altLang="zh-CN" sz="2200" dirty="0">
                <a:solidFill>
                  <a:srgbClr val="FF0000"/>
                </a:solidFill>
                <a:latin typeface="Times New Roman" panose="02020603050405020304" pitchFamily="18" charset="0"/>
              </a:rPr>
              <a:t> : Yes, I will. We’ll go to Ocean Park too. What about you, Liu Tao ?</a:t>
            </a:r>
            <a:endParaRPr lang="zh-CN" altLang="zh-CN" sz="2200" dirty="0">
              <a:solidFill>
                <a:srgbClr val="FF0000"/>
              </a:solidFill>
              <a:latin typeface="Times New Roman" panose="02020603050405020304" pitchFamily="18" charset="0"/>
            </a:endParaRPr>
          </a:p>
          <a:p>
            <a:pPr eaLnBrk="0" hangingPunct="0">
              <a:lnSpc>
                <a:spcPct val="200000"/>
              </a:lnSpc>
            </a:pPr>
            <a:r>
              <a:rPr lang="zh-CN" altLang="zh-CN" sz="2200" dirty="0"/>
              <a:t>苏海：是的，我们还去海洋公园，那么你呢，刘涛？</a:t>
            </a:r>
          </a:p>
        </p:txBody>
      </p:sp>
      <p:pic>
        <p:nvPicPr>
          <p:cNvPr id="2" name="图片 4"/>
          <p:cNvPicPr>
            <a:picLocks noChangeAspect="1" noChangeArrowheads="1"/>
          </p:cNvPicPr>
          <p:nvPr/>
        </p:nvPicPr>
        <p:blipFill>
          <a:blip r:embed="rId2" cstate="email"/>
          <a:srcRect/>
          <a:stretch>
            <a:fillRect/>
          </a:stretch>
        </p:blipFill>
        <p:spPr bwMode="auto">
          <a:xfrm>
            <a:off x="6572250" y="2250830"/>
            <a:ext cx="2571750" cy="345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1267">
                                            <p:txEl>
                                              <p:pRg st="7" end="7"/>
                                            </p:txEl>
                                          </p:spTgt>
                                        </p:tgtEl>
                                        <p:attrNameLst>
                                          <p:attrName>style.visibility</p:attrName>
                                        </p:attrNameLst>
                                      </p:cBhvr>
                                      <p:to>
                                        <p:strVal val="visible"/>
                                      </p:to>
                                    </p:set>
                                    <p:animEffect transition="in" filter="barn(inVertical)">
                                      <p:cBhvr>
                                        <p:cTn id="7" dur="500"/>
                                        <p:tgtEl>
                                          <p:spTgt spid="11267">
                                            <p:txEl>
                                              <p:pRg st="7" end="7"/>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1267">
                                            <p:txEl>
                                              <p:pRg st="5" end="5"/>
                                            </p:txEl>
                                          </p:spTgt>
                                        </p:tgtEl>
                                        <p:attrNameLst>
                                          <p:attrName>style.visibility</p:attrName>
                                        </p:attrNameLst>
                                      </p:cBhvr>
                                      <p:to>
                                        <p:strVal val="visible"/>
                                      </p:to>
                                    </p:set>
                                    <p:animEffect transition="in" filter="barn(inVertical)">
                                      <p:cBhvr>
                                        <p:cTn id="10" dur="500"/>
                                        <p:tgtEl>
                                          <p:spTgt spid="11267">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Effect transition="in" filter="barn(inVertical)">
                                      <p:cBhvr>
                                        <p:cTn id="13" dur="500"/>
                                        <p:tgtEl>
                                          <p:spTgt spid="11267">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barn(inVertical)">
                                      <p:cBhvr>
                                        <p:cTn id="16" dur="5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1267">
                                            <p:txEl>
                                              <p:pRg st="0" end="0"/>
                                            </p:txEl>
                                          </p:spTgt>
                                        </p:tgtEl>
                                        <p:attrNameLst>
                                          <p:attrName>style.visibility</p:attrName>
                                        </p:attrNameLst>
                                      </p:cBhvr>
                                      <p:to>
                                        <p:strVal val="visible"/>
                                      </p:to>
                                    </p:set>
                                    <p:animEffect transition="in" filter="barn(inVertical)">
                                      <p:cBhvr>
                                        <p:cTn id="21" dur="500"/>
                                        <p:tgtEl>
                                          <p:spTgt spid="1126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barn(inVertical)">
                                      <p:cBhvr>
                                        <p:cTn id="26" dur="500"/>
                                        <p:tgtEl>
                                          <p:spTgt spid="1126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Effect transition="in" filter="barn(inVertical)">
                                      <p:cBhvr>
                                        <p:cTn id="31" dur="500"/>
                                        <p:tgtEl>
                                          <p:spTgt spid="1126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1267">
                                            <p:txEl>
                                              <p:pRg st="6" end="6"/>
                                            </p:txEl>
                                          </p:spTgt>
                                        </p:tgtEl>
                                        <p:attrNameLst>
                                          <p:attrName>style.visibility</p:attrName>
                                        </p:attrNameLst>
                                      </p:cBhvr>
                                      <p:to>
                                        <p:strVal val="visible"/>
                                      </p:to>
                                    </p:set>
                                    <p:animEffect transition="in" filter="barn(inVertical)">
                                      <p:cBhvr>
                                        <p:cTn id="36"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53615" y="1280510"/>
            <a:ext cx="720254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200000"/>
              </a:lnSpc>
            </a:pPr>
            <a:r>
              <a:rPr lang="en-US" altLang="zh-CN" sz="2000" dirty="0">
                <a:solidFill>
                  <a:srgbClr val="FF0000"/>
                </a:solidFill>
                <a:latin typeface="Times New Roman" panose="02020603050405020304" pitchFamily="18" charset="0"/>
              </a:rPr>
              <a:t>Liu Tao : I’ll go to Taipei with my parents.</a:t>
            </a:r>
            <a:endParaRPr lang="zh-CN" altLang="zh-CN" sz="2000" dirty="0">
              <a:solidFill>
                <a:srgbClr val="FF0000"/>
              </a:solidFill>
              <a:latin typeface="Times New Roman" panose="02020603050405020304" pitchFamily="18" charset="0"/>
            </a:endParaRPr>
          </a:p>
          <a:p>
            <a:pPr>
              <a:lnSpc>
                <a:spcPct val="200000"/>
              </a:lnSpc>
            </a:pPr>
            <a:r>
              <a:rPr lang="zh-CN" altLang="zh-CN" sz="2000" dirty="0"/>
              <a:t>刘涛：我将和我的父母去台北。</a:t>
            </a:r>
          </a:p>
          <a:p>
            <a:pPr>
              <a:lnSpc>
                <a:spcPct val="200000"/>
              </a:lnSpc>
            </a:pPr>
            <a:r>
              <a:rPr lang="en-US" altLang="zh-CN" sz="2000" dirty="0">
                <a:solidFill>
                  <a:srgbClr val="FF0000"/>
                </a:solidFill>
                <a:latin typeface="Times New Roman" panose="02020603050405020304" pitchFamily="18" charset="0"/>
              </a:rPr>
              <a:t>Su </a:t>
            </a:r>
            <a:r>
              <a:rPr lang="en-US" altLang="zh-CN" sz="2000" dirty="0" err="1">
                <a:solidFill>
                  <a:srgbClr val="FF0000"/>
                </a:solidFill>
                <a:latin typeface="Times New Roman" panose="02020603050405020304" pitchFamily="18" charset="0"/>
              </a:rPr>
              <a:t>Hai</a:t>
            </a:r>
            <a:r>
              <a:rPr lang="en-US" altLang="zh-CN" sz="2000" dirty="0">
                <a:solidFill>
                  <a:srgbClr val="FF0000"/>
                </a:solidFill>
                <a:latin typeface="Times New Roman" panose="02020603050405020304" pitchFamily="18" charset="0"/>
              </a:rPr>
              <a:t> : That’s wonderful. I want to see the city too.</a:t>
            </a:r>
            <a:endParaRPr lang="zh-CN" altLang="zh-CN" sz="2000" dirty="0">
              <a:solidFill>
                <a:srgbClr val="FF0000"/>
              </a:solidFill>
              <a:latin typeface="Times New Roman" panose="02020603050405020304" pitchFamily="18" charset="0"/>
            </a:endParaRPr>
          </a:p>
          <a:p>
            <a:pPr>
              <a:lnSpc>
                <a:spcPct val="200000"/>
              </a:lnSpc>
            </a:pPr>
            <a:r>
              <a:rPr lang="zh-CN" altLang="zh-CN" sz="2000" dirty="0"/>
              <a:t>苏海：太好了，我也想去看看这座城市。</a:t>
            </a:r>
          </a:p>
          <a:p>
            <a:pPr>
              <a:lnSpc>
                <a:spcPct val="200000"/>
              </a:lnSpc>
            </a:pPr>
            <a:r>
              <a:rPr lang="en-US" altLang="zh-CN" sz="2000" dirty="0">
                <a:solidFill>
                  <a:srgbClr val="FF0000"/>
                </a:solidFill>
                <a:latin typeface="Times New Roman" panose="02020603050405020304" pitchFamily="18" charset="0"/>
              </a:rPr>
              <a:t>Liu Tao : OK. I’ll show you some photos after the holiday.</a:t>
            </a:r>
            <a:endParaRPr lang="zh-CN" altLang="zh-CN" sz="2000" dirty="0">
              <a:solidFill>
                <a:srgbClr val="FF0000"/>
              </a:solidFill>
              <a:latin typeface="Times New Roman" panose="02020603050405020304" pitchFamily="18" charset="0"/>
            </a:endParaRPr>
          </a:p>
          <a:p>
            <a:pPr>
              <a:lnSpc>
                <a:spcPct val="200000"/>
              </a:lnSpc>
            </a:pPr>
            <a:r>
              <a:rPr lang="zh-CN" altLang="zh-CN" sz="2000" dirty="0"/>
              <a:t>刘涛： 好的，假期之后我将向你展示一些照片。</a:t>
            </a:r>
          </a:p>
          <a:p>
            <a:pPr>
              <a:lnSpc>
                <a:spcPct val="200000"/>
              </a:lnSpc>
            </a:pPr>
            <a:r>
              <a:rPr lang="en-US" altLang="zh-CN" sz="2000" dirty="0">
                <a:solidFill>
                  <a:srgbClr val="FF0000"/>
                </a:solidFill>
                <a:latin typeface="Times New Roman" panose="02020603050405020304" pitchFamily="18" charset="0"/>
              </a:rPr>
              <a:t>Su </a:t>
            </a:r>
            <a:r>
              <a:rPr lang="en-US" altLang="zh-CN" sz="2000" dirty="0" err="1">
                <a:solidFill>
                  <a:srgbClr val="FF0000"/>
                </a:solidFill>
                <a:latin typeface="Times New Roman" panose="02020603050405020304" pitchFamily="18" charset="0"/>
              </a:rPr>
              <a:t>Hai</a:t>
            </a:r>
            <a:r>
              <a:rPr lang="en-US" altLang="zh-CN" sz="2000" dirty="0">
                <a:solidFill>
                  <a:srgbClr val="FF0000"/>
                </a:solidFill>
                <a:latin typeface="Times New Roman" panose="02020603050405020304" pitchFamily="18" charset="0"/>
              </a:rPr>
              <a:t> : Thanks.</a:t>
            </a:r>
            <a:endParaRPr lang="zh-CN" altLang="zh-CN" sz="2000" dirty="0">
              <a:solidFill>
                <a:srgbClr val="FF0000"/>
              </a:solidFill>
              <a:latin typeface="Times New Roman" panose="02020603050405020304" pitchFamily="18" charset="0"/>
            </a:endParaRPr>
          </a:p>
          <a:p>
            <a:pPr>
              <a:lnSpc>
                <a:spcPct val="200000"/>
              </a:lnSpc>
            </a:pPr>
            <a:r>
              <a:rPr lang="zh-CN" altLang="zh-CN" sz="2000" dirty="0"/>
              <a:t>苏海：谢谢。</a:t>
            </a:r>
          </a:p>
        </p:txBody>
      </p:sp>
      <p:sp>
        <p:nvSpPr>
          <p:cNvPr id="12290" name="TextBox 2"/>
          <p:cNvSpPr txBox="1">
            <a:spLocks noChangeArrowheads="1"/>
          </p:cNvSpPr>
          <p:nvPr/>
        </p:nvSpPr>
        <p:spPr bwMode="auto">
          <a:xfrm>
            <a:off x="228599" y="544514"/>
            <a:ext cx="27021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200" b="1" dirty="0">
                <a:solidFill>
                  <a:srgbClr val="FFFFFF"/>
                </a:solidFill>
                <a:latin typeface="微软雅黑" panose="020B0503020204020204" pitchFamily="34" charset="-122"/>
              </a:rPr>
              <a:t>Dialogue</a:t>
            </a:r>
            <a:endParaRPr lang="zh-CN" altLang="en-US" dirty="0"/>
          </a:p>
        </p:txBody>
      </p:sp>
      <p:pic>
        <p:nvPicPr>
          <p:cNvPr id="12291" name="图片 4"/>
          <p:cNvPicPr>
            <a:picLocks noChangeAspect="1" noChangeArrowheads="1"/>
          </p:cNvPicPr>
          <p:nvPr/>
        </p:nvPicPr>
        <p:blipFill>
          <a:blip r:embed="rId2" cstate="email"/>
          <a:srcRect/>
          <a:stretch>
            <a:fillRect/>
          </a:stretch>
        </p:blipFill>
        <p:spPr bwMode="auto">
          <a:xfrm>
            <a:off x="5991135" y="1"/>
            <a:ext cx="3130061" cy="3458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arn(inVertical)">
                                      <p:cBhvr>
                                        <p:cTn id="10" dur="500"/>
                                        <p:tgtEl>
                                          <p:spTgt spid="2">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arn(inVertical)">
                                      <p:cBhvr>
                                        <p:cTn id="13" dur="500"/>
                                        <p:tgtEl>
                                          <p:spTgt spid="2">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arn(inVertical)">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barn(inVertical)">
                                      <p:cBhvr>
                                        <p:cTn id="21" dur="5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barn(inVertical)">
                                      <p:cBhvr>
                                        <p:cTn id="26" dur="5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barn(inVertical)">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barn(inVertical)">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
          <p:cNvSpPr txBox="1">
            <a:spLocks noChangeArrowheads="1"/>
          </p:cNvSpPr>
          <p:nvPr/>
        </p:nvSpPr>
        <p:spPr bwMode="auto">
          <a:xfrm>
            <a:off x="253604" y="584201"/>
            <a:ext cx="1793081"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eaLnBrk="1" hangingPunct="1">
              <a:lnSpc>
                <a:spcPct val="90000"/>
              </a:lnSpc>
            </a:pPr>
            <a:r>
              <a:rPr lang="en-US" altLang="zh-CN" sz="3200" b="1" dirty="0">
                <a:solidFill>
                  <a:schemeClr val="bg1"/>
                </a:solidFill>
                <a:latin typeface="微软雅黑" panose="020B0503020204020204" pitchFamily="34" charset="-122"/>
              </a:rPr>
              <a:t>Expand</a:t>
            </a:r>
          </a:p>
        </p:txBody>
      </p:sp>
      <p:sp>
        <p:nvSpPr>
          <p:cNvPr id="13314" name="矩形 2"/>
          <p:cNvSpPr>
            <a:spLocks noChangeArrowheads="1"/>
          </p:cNvSpPr>
          <p:nvPr/>
        </p:nvSpPr>
        <p:spPr bwMode="auto">
          <a:xfrm>
            <a:off x="253604" y="2397125"/>
            <a:ext cx="855106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eaLnBrk="0" hangingPunct="0"/>
            <a:r>
              <a:rPr lang="zh-CN" altLang="zh-CN" sz="2400" dirty="0"/>
              <a:t>春节，是中国最盛大、最热闹、最重要的一个古老传统节日，也是中国人所独有的节日。是中华文明最集中的表现。春节一般指除夕和正月初一。但在民间，传统意义上的春节是指从腊月初八的腊祭或腊月二十三或二十四的祭灶，一直到正月十五，其中以除夕和正月初一为高潮。在春节这一传统节日期间，我国的汉族和大多数少数民族都有要举行各种庆祝活动，这些活动大多以祭祀神佛、祭奠祖先、除旧布新、迎禧接福、祈求丰年为主要内容。活动形式丰富多彩，带有浓郁的民族特色。2006年5月20日，“春节”民俗经国务院批准列入第一批国家级非物质文化遗产名录。</a:t>
            </a:r>
          </a:p>
        </p:txBody>
      </p:sp>
      <p:sp>
        <p:nvSpPr>
          <p:cNvPr id="13315" name="文本框 2"/>
          <p:cNvSpPr txBox="1">
            <a:spLocks noChangeArrowheads="1"/>
          </p:cNvSpPr>
          <p:nvPr/>
        </p:nvSpPr>
        <p:spPr bwMode="auto">
          <a:xfrm>
            <a:off x="3709987" y="1441451"/>
            <a:ext cx="2347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zh-CN" altLang="en-US" sz="4800" b="1"/>
              <a:t>春  节</a:t>
            </a:r>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6"/>
          <p:cNvPicPr>
            <a:picLocks noChangeAspect="1" noChangeArrowheads="1"/>
          </p:cNvPicPr>
          <p:nvPr/>
        </p:nvPicPr>
        <p:blipFill>
          <a:blip r:embed="rId2" cstate="email"/>
          <a:srcRect l="2991" t="7024" r="2748" b="6274"/>
          <a:stretch>
            <a:fillRect/>
          </a:stretch>
        </p:blipFill>
        <p:spPr bwMode="auto">
          <a:xfrm>
            <a:off x="971551" y="1484313"/>
            <a:ext cx="5575697" cy="397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标题 1"/>
          <p:cNvSpPr>
            <a:spLocks noGrp="1" noChangeArrowheads="1"/>
          </p:cNvSpPr>
          <p:nvPr>
            <p:ph type="title" idx="4294967295"/>
          </p:nvPr>
        </p:nvSpPr>
        <p:spPr bwMode="auto">
          <a:xfrm>
            <a:off x="253604" y="584201"/>
            <a:ext cx="280611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Summary</a:t>
            </a:r>
          </a:p>
        </p:txBody>
      </p:sp>
      <p:pic>
        <p:nvPicPr>
          <p:cNvPr id="14339" name="Picture 2"/>
          <p:cNvPicPr>
            <a:picLocks noChangeAspect="1" noChangeArrowheads="1"/>
          </p:cNvPicPr>
          <p:nvPr/>
        </p:nvPicPr>
        <p:blipFill>
          <a:blip r:embed="rId3" cstate="email"/>
          <a:srcRect/>
          <a:stretch>
            <a:fillRect/>
          </a:stretch>
        </p:blipFill>
        <p:spPr bwMode="auto">
          <a:xfrm>
            <a:off x="6816329" y="2779713"/>
            <a:ext cx="2031206"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矩形 1"/>
          <p:cNvSpPr>
            <a:spLocks noChangeArrowheads="1"/>
          </p:cNvSpPr>
          <p:nvPr/>
        </p:nvSpPr>
        <p:spPr bwMode="auto">
          <a:xfrm>
            <a:off x="1377007" y="2262188"/>
            <a:ext cx="14830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dirty="0">
                <a:solidFill>
                  <a:schemeClr val="bg1"/>
                </a:solidFill>
                <a:latin typeface="Times New Roman" panose="02020603050405020304" pitchFamily="18" charset="0"/>
              </a:rPr>
              <a:t>holiday</a:t>
            </a:r>
            <a:endParaRPr lang="zh-CN" altLang="zh-CN" sz="3200" dirty="0">
              <a:solidFill>
                <a:schemeClr val="bg1"/>
              </a:solidFill>
              <a:latin typeface="Times New Roman" panose="02020603050405020304" pitchFamily="18" charset="0"/>
              <a:cs typeface="Times New Roman" panose="02020603050405020304" pitchFamily="18" charset="0"/>
            </a:endParaRPr>
          </a:p>
        </p:txBody>
      </p:sp>
      <p:sp>
        <p:nvSpPr>
          <p:cNvPr id="14341" name="矩形 2"/>
          <p:cNvSpPr>
            <a:spLocks noChangeArrowheads="1"/>
          </p:cNvSpPr>
          <p:nvPr/>
        </p:nvSpPr>
        <p:spPr bwMode="auto">
          <a:xfrm>
            <a:off x="2959347" y="2262188"/>
            <a:ext cx="9589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chemeClr val="bg1"/>
                </a:solidFill>
                <a:latin typeface="Times New Roman" panose="02020603050405020304" pitchFamily="18" charset="0"/>
              </a:rPr>
              <a:t>with</a:t>
            </a:r>
            <a:endParaRPr lang="zh-CN" altLang="zh-CN" sz="3200" b="1">
              <a:solidFill>
                <a:schemeClr val="bg1"/>
              </a:solidFill>
              <a:latin typeface="Times New Roman" panose="02020603050405020304" pitchFamily="18" charset="0"/>
              <a:cs typeface="Times New Roman" panose="02020603050405020304" pitchFamily="18" charset="0"/>
            </a:endParaRPr>
          </a:p>
        </p:txBody>
      </p:sp>
      <p:sp>
        <p:nvSpPr>
          <p:cNvPr id="14342" name="矩形 3"/>
          <p:cNvSpPr>
            <a:spLocks noChangeArrowheads="1"/>
          </p:cNvSpPr>
          <p:nvPr/>
        </p:nvSpPr>
        <p:spPr bwMode="auto">
          <a:xfrm>
            <a:off x="4149973" y="2262188"/>
            <a:ext cx="19848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chemeClr val="bg1"/>
                </a:solidFill>
                <a:latin typeface="Times New Roman" panose="02020603050405020304" pitchFamily="18" charset="0"/>
              </a:rPr>
              <a:t>wonderful</a:t>
            </a:r>
            <a:endParaRPr lang="zh-CN" altLang="zh-CN" sz="3200" b="1">
              <a:solidFill>
                <a:schemeClr val="bg1"/>
              </a:solidFill>
              <a:latin typeface="Times New Roman" panose="02020603050405020304" pitchFamily="18" charset="0"/>
              <a:cs typeface="Times New Roman" panose="02020603050405020304" pitchFamily="18" charset="0"/>
            </a:endParaRPr>
          </a:p>
        </p:txBody>
      </p:sp>
      <p:sp>
        <p:nvSpPr>
          <p:cNvPr id="14343" name="矩形 4"/>
          <p:cNvSpPr>
            <a:spLocks noChangeArrowheads="1"/>
          </p:cNvSpPr>
          <p:nvPr/>
        </p:nvSpPr>
        <p:spPr bwMode="auto">
          <a:xfrm>
            <a:off x="1262706" y="3316288"/>
            <a:ext cx="46297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pPr>
            <a:r>
              <a:rPr lang="en-US" altLang="zh-CN" sz="3200" b="1">
                <a:solidFill>
                  <a:schemeClr val="bg1"/>
                </a:solidFill>
                <a:latin typeface="Times New Roman" panose="02020603050405020304" pitchFamily="18" charset="0"/>
              </a:rPr>
              <a:t>I want to see the city too. </a:t>
            </a:r>
            <a:endParaRPr lang="en-US" altLang="zh-CN" sz="3200" b="1">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noChangeArrowheads="1"/>
          </p:cNvSpPr>
          <p:nvPr>
            <p:ph type="title" idx="4294967295"/>
          </p:nvPr>
        </p:nvSpPr>
        <p:spPr bwMode="auto">
          <a:xfrm>
            <a:off x="253604" y="584201"/>
            <a:ext cx="2759227"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4339" name="矩形 1"/>
          <p:cNvSpPr>
            <a:spLocks noChangeArrowheads="1"/>
          </p:cNvSpPr>
          <p:nvPr/>
        </p:nvSpPr>
        <p:spPr bwMode="auto">
          <a:xfrm>
            <a:off x="253603" y="1592263"/>
            <a:ext cx="38779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zh-CN" altLang="zh-CN" sz="3600" dirty="0">
                <a:latin typeface="+mj-ea"/>
                <a:ea typeface="+mj-ea"/>
                <a:sym typeface="+mn-ea"/>
              </a:rPr>
              <a:t>根据首字母填空。</a:t>
            </a:r>
          </a:p>
        </p:txBody>
      </p:sp>
      <p:sp>
        <p:nvSpPr>
          <p:cNvPr id="14340" name="矩形 2"/>
          <p:cNvSpPr>
            <a:spLocks noChangeArrowheads="1"/>
          </p:cNvSpPr>
          <p:nvPr/>
        </p:nvSpPr>
        <p:spPr bwMode="auto">
          <a:xfrm>
            <a:off x="352426" y="2476501"/>
            <a:ext cx="8029574" cy="3374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pPr>
            <a:r>
              <a:rPr lang="en-US" altLang="zh-CN" sz="2200" dirty="0">
                <a:latin typeface="Times New Roman" panose="02020603050405020304" pitchFamily="18" charset="0"/>
              </a:rPr>
              <a:t>Where will you go for the s</a:t>
            </a:r>
            <a:r>
              <a:rPr lang="en-US" altLang="zh-CN" sz="2200" u="sng" dirty="0">
                <a:latin typeface="Times New Roman" panose="02020603050405020304" pitchFamily="18" charset="0"/>
              </a:rPr>
              <a:t>             </a:t>
            </a:r>
            <a:r>
              <a:rPr lang="en-US" altLang="zh-CN" sz="2200" dirty="0">
                <a:latin typeface="Times New Roman" panose="02020603050405020304" pitchFamily="18" charset="0"/>
              </a:rPr>
              <a:t> holiday ?</a:t>
            </a:r>
            <a:endParaRPr lang="zh-CN" altLang="zh-CN" sz="2200" dirty="0">
              <a:latin typeface="Times New Roman" panose="02020603050405020304" pitchFamily="18" charset="0"/>
            </a:endParaRPr>
          </a:p>
          <a:p>
            <a:pPr eaLnBrk="0" hangingPunct="0">
              <a:lnSpc>
                <a:spcPct val="200000"/>
              </a:lnSpc>
            </a:pPr>
            <a:r>
              <a:rPr lang="en-US" altLang="zh-CN" sz="2200" dirty="0">
                <a:latin typeface="Times New Roman" panose="02020603050405020304" pitchFamily="18" charset="0"/>
              </a:rPr>
              <a:t>I’ll go to H</a:t>
            </a:r>
            <a:r>
              <a:rPr lang="en-US" altLang="zh-CN" sz="2200" u="sng" dirty="0">
                <a:latin typeface="Times New Roman" panose="02020603050405020304" pitchFamily="18" charset="0"/>
              </a:rPr>
              <a:t>                   </a:t>
            </a:r>
            <a:r>
              <a:rPr lang="en-US" altLang="zh-CN" sz="2200" dirty="0">
                <a:latin typeface="Times New Roman" panose="02020603050405020304" pitchFamily="18" charset="0"/>
              </a:rPr>
              <a:t>with my family.</a:t>
            </a:r>
            <a:endParaRPr lang="zh-CN" altLang="zh-CN" sz="2200" dirty="0">
              <a:latin typeface="Times New Roman" panose="02020603050405020304" pitchFamily="18" charset="0"/>
            </a:endParaRPr>
          </a:p>
          <a:p>
            <a:pPr eaLnBrk="0" hangingPunct="0">
              <a:lnSpc>
                <a:spcPct val="200000"/>
              </a:lnSpc>
            </a:pPr>
            <a:r>
              <a:rPr lang="en-US" altLang="zh-CN" sz="2200" dirty="0">
                <a:latin typeface="Times New Roman" panose="02020603050405020304" pitchFamily="18" charset="0"/>
              </a:rPr>
              <a:t>There is a D</a:t>
            </a:r>
            <a:r>
              <a:rPr lang="en-US" altLang="zh-CN" sz="2200" u="sng" dirty="0">
                <a:latin typeface="Times New Roman" panose="02020603050405020304" pitchFamily="18" charset="0"/>
              </a:rPr>
              <a:t>                    </a:t>
            </a:r>
            <a:r>
              <a:rPr lang="en-US" altLang="zh-CN" sz="2200" dirty="0">
                <a:latin typeface="Times New Roman" panose="02020603050405020304" pitchFamily="18" charset="0"/>
              </a:rPr>
              <a:t>in shanghai, I want to visit it.</a:t>
            </a:r>
            <a:endParaRPr lang="zh-CN" altLang="zh-CN" sz="2200" dirty="0">
              <a:latin typeface="Times New Roman" panose="02020603050405020304" pitchFamily="18" charset="0"/>
            </a:endParaRPr>
          </a:p>
          <a:p>
            <a:pPr eaLnBrk="0" hangingPunct="0">
              <a:lnSpc>
                <a:spcPct val="200000"/>
              </a:lnSpc>
            </a:pPr>
            <a:r>
              <a:rPr lang="en-US" altLang="zh-CN" sz="2200" dirty="0">
                <a:latin typeface="Times New Roman" panose="02020603050405020304" pitchFamily="18" charset="0"/>
              </a:rPr>
              <a:t>I think there are many kinds of fish in O</a:t>
            </a:r>
            <a:r>
              <a:rPr lang="en-US" altLang="zh-CN" sz="2200" u="sng" dirty="0">
                <a:latin typeface="Times New Roman" panose="02020603050405020304" pitchFamily="18" charset="0"/>
              </a:rPr>
              <a:t>             </a:t>
            </a:r>
            <a:r>
              <a:rPr lang="en-US" altLang="zh-CN" sz="2200" dirty="0">
                <a:latin typeface="Times New Roman" panose="02020603050405020304" pitchFamily="18" charset="0"/>
              </a:rPr>
              <a:t>park.</a:t>
            </a:r>
            <a:endParaRPr lang="zh-CN" altLang="zh-CN" sz="2200" dirty="0">
              <a:latin typeface="Times New Roman" panose="02020603050405020304" pitchFamily="18" charset="0"/>
            </a:endParaRPr>
          </a:p>
          <a:p>
            <a:pPr eaLnBrk="0" hangingPunct="0">
              <a:lnSpc>
                <a:spcPct val="200000"/>
              </a:lnSpc>
            </a:pPr>
            <a:r>
              <a:rPr lang="en-US" altLang="zh-CN" sz="2200" dirty="0">
                <a:latin typeface="Times New Roman" panose="02020603050405020304" pitchFamily="18" charset="0"/>
              </a:rPr>
              <a:t>I want to T</a:t>
            </a:r>
            <a:r>
              <a:rPr lang="en-US" altLang="zh-CN" sz="2200" u="sng" dirty="0">
                <a:latin typeface="Times New Roman" panose="02020603050405020304" pitchFamily="18" charset="0"/>
              </a:rPr>
              <a:t>              </a:t>
            </a:r>
            <a:r>
              <a:rPr lang="en-US" altLang="zh-CN" sz="2200" dirty="0">
                <a:latin typeface="Times New Roman" panose="02020603050405020304" pitchFamily="18" charset="0"/>
              </a:rPr>
              <a:t>, because it’s so beautiful.</a:t>
            </a:r>
            <a:endParaRPr lang="zh-CN" altLang="zh-CN" sz="2200" dirty="0">
              <a:latin typeface="Times New Roman" panose="02020603050405020304" pitchFamily="18" charset="0"/>
              <a:cs typeface="Times New Roman" panose="02020603050405020304" pitchFamily="18" charset="0"/>
            </a:endParaRPr>
          </a:p>
        </p:txBody>
      </p:sp>
      <p:sp>
        <p:nvSpPr>
          <p:cNvPr id="2" name="TextBox 1"/>
          <p:cNvSpPr txBox="1">
            <a:spLocks noChangeArrowheads="1"/>
          </p:cNvSpPr>
          <p:nvPr/>
        </p:nvSpPr>
        <p:spPr bwMode="auto">
          <a:xfrm>
            <a:off x="3459041" y="2698542"/>
            <a:ext cx="2180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400" dirty="0">
                <a:solidFill>
                  <a:srgbClr val="FF0000"/>
                </a:solidFill>
                <a:latin typeface="Times New Roman" panose="02020603050405020304" pitchFamily="18" charset="0"/>
              </a:rPr>
              <a:t>summer</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1599037" y="3302000"/>
            <a:ext cx="25325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400" dirty="0" err="1">
                <a:solidFill>
                  <a:srgbClr val="FF0000"/>
                </a:solidFill>
                <a:latin typeface="Times New Roman" panose="02020603050405020304" pitchFamily="18" charset="0"/>
              </a:rPr>
              <a:t>HongKong</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1771448" y="3991917"/>
            <a:ext cx="2389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400" dirty="0">
                <a:solidFill>
                  <a:srgbClr val="FF0000"/>
                </a:solidFill>
                <a:latin typeface="Times New Roman" panose="02020603050405020304" pitchFamily="18" charset="0"/>
              </a:rPr>
              <a:t>Disneyland</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818734" y="4650087"/>
            <a:ext cx="1148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400" dirty="0">
                <a:solidFill>
                  <a:srgbClr val="FF0000"/>
                </a:solidFill>
                <a:latin typeface="Times New Roman" panose="02020603050405020304" pitchFamily="18" charset="0"/>
              </a:rPr>
              <a:t>Ocean</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1687664" y="5273187"/>
            <a:ext cx="1255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400" dirty="0" err="1">
                <a:solidFill>
                  <a:srgbClr val="FF0000"/>
                </a:solidFill>
                <a:latin typeface="Times New Roman" panose="02020603050405020304" pitchFamily="18" charset="0"/>
              </a:rPr>
              <a:t>TaiPei</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pic>
        <p:nvPicPr>
          <p:cNvPr id="15369" name="图片 8"/>
          <p:cNvPicPr>
            <a:picLocks noChangeAspect="1" noChangeArrowheads="1"/>
          </p:cNvPicPr>
          <p:nvPr/>
        </p:nvPicPr>
        <p:blipFill>
          <a:blip r:embed="rId2" cstate="email"/>
          <a:srcRect/>
          <a:stretch>
            <a:fillRect/>
          </a:stretch>
        </p:blipFill>
        <p:spPr bwMode="auto">
          <a:xfrm>
            <a:off x="6647260" y="2698542"/>
            <a:ext cx="2496740" cy="3778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barn(inVertical)">
                                      <p:cBhvr>
                                        <p:cTn id="29" dur="5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2" grpId="0"/>
      <p:bldP spid="3" grpId="0"/>
      <p:bldP spid="4"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noChangeArrowheads="1"/>
          </p:cNvSpPr>
          <p:nvPr>
            <p:ph type="title" idx="4294967295"/>
          </p:nvPr>
        </p:nvSpPr>
        <p:spPr bwMode="auto">
          <a:xfrm>
            <a:off x="253604" y="584201"/>
            <a:ext cx="2794396"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5363" name="矩形 3"/>
          <p:cNvSpPr>
            <a:spLocks noChangeArrowheads="1"/>
          </p:cNvSpPr>
          <p:nvPr/>
        </p:nvSpPr>
        <p:spPr bwMode="auto">
          <a:xfrm>
            <a:off x="478631" y="1512888"/>
            <a:ext cx="15696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zh-CN" altLang="zh-CN" sz="3600" dirty="0">
                <a:latin typeface="+mj-ea"/>
                <a:ea typeface="+mj-ea"/>
                <a:sym typeface="+mn-ea"/>
              </a:rPr>
              <a:t>汉译英</a:t>
            </a:r>
          </a:p>
        </p:txBody>
      </p:sp>
      <p:sp>
        <p:nvSpPr>
          <p:cNvPr id="15364" name="矩形 4"/>
          <p:cNvSpPr>
            <a:spLocks noChangeArrowheads="1"/>
          </p:cNvSpPr>
          <p:nvPr/>
        </p:nvSpPr>
        <p:spPr bwMode="auto">
          <a:xfrm>
            <a:off x="194533" y="2116139"/>
            <a:ext cx="659313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eaLnBrk="0" hangingPunct="0">
              <a:lnSpc>
                <a:spcPct val="200000"/>
              </a:lnSpc>
              <a:buFont typeface="+mj-lt"/>
              <a:buAutoNum type="arabicPeriod"/>
              <a:defRPr/>
            </a:pPr>
            <a:r>
              <a:rPr lang="zh-CN" altLang="zh-CN" sz="2400" dirty="0">
                <a:latin typeface="+mj-ea"/>
                <a:ea typeface="+mj-ea"/>
                <a:sym typeface="+mn-ea"/>
              </a:rPr>
              <a:t>暑假</a:t>
            </a:r>
            <a:r>
              <a:rPr lang="en-US" altLang="zh-CN" sz="2400" u="sng" dirty="0">
                <a:latin typeface="+mj-ea"/>
                <a:ea typeface="+mj-ea"/>
                <a:sym typeface="+mn-ea"/>
              </a:rPr>
              <a:t>__________               _____          __    </a:t>
            </a:r>
            <a:r>
              <a:rPr lang="en-US" altLang="zh-CN" sz="2400" dirty="0">
                <a:latin typeface="+mj-ea"/>
                <a:ea typeface="+mj-ea"/>
                <a:sym typeface="+mn-ea"/>
              </a:rPr>
              <a:t> </a:t>
            </a:r>
          </a:p>
          <a:p>
            <a:pPr marL="457200" indent="-457200" eaLnBrk="0" hangingPunct="0">
              <a:lnSpc>
                <a:spcPct val="200000"/>
              </a:lnSpc>
              <a:buFont typeface="+mj-lt"/>
              <a:buAutoNum type="arabicPeriod"/>
              <a:defRPr/>
            </a:pPr>
            <a:r>
              <a:rPr lang="zh-CN" altLang="zh-CN" sz="2400" dirty="0">
                <a:latin typeface="+mj-ea"/>
                <a:ea typeface="+mj-ea"/>
                <a:sym typeface="+mn-ea"/>
              </a:rPr>
              <a:t>寒假</a:t>
            </a:r>
            <a:r>
              <a:rPr lang="en-US" altLang="zh-CN" sz="2400" u="sng" dirty="0">
                <a:latin typeface="+mj-ea"/>
                <a:ea typeface="+mj-ea"/>
                <a:sym typeface="+mn-ea"/>
              </a:rPr>
              <a:t>_____               ___________        _ _</a:t>
            </a:r>
            <a:endParaRPr lang="zh-CN" altLang="zh-CN" sz="2400" u="sng" dirty="0">
              <a:latin typeface="+mj-ea"/>
              <a:ea typeface="+mj-ea"/>
              <a:sym typeface="+mn-ea"/>
            </a:endParaRPr>
          </a:p>
          <a:p>
            <a:pPr marL="457200" indent="-457200" eaLnBrk="0" hangingPunct="0">
              <a:lnSpc>
                <a:spcPct val="200000"/>
              </a:lnSpc>
              <a:buFont typeface="+mj-lt"/>
              <a:buAutoNum type="arabicPeriod"/>
              <a:defRPr/>
            </a:pPr>
            <a:r>
              <a:rPr lang="zh-CN" altLang="zh-CN" sz="2400" dirty="0">
                <a:latin typeface="+mj-ea"/>
                <a:ea typeface="+mj-ea"/>
                <a:sym typeface="+mn-ea"/>
              </a:rPr>
              <a:t>去迪斯尼乐园</a:t>
            </a:r>
            <a:r>
              <a:rPr lang="en-US" altLang="zh-CN" sz="2400" u="sng" dirty="0">
                <a:latin typeface="+mj-ea"/>
                <a:ea typeface="+mj-ea"/>
                <a:sym typeface="+mn-ea"/>
              </a:rPr>
              <a:t>____                   _______ _      </a:t>
            </a:r>
            <a:r>
              <a:rPr lang="en-US" altLang="zh-CN" sz="2400" dirty="0">
                <a:latin typeface="+mj-ea"/>
                <a:ea typeface="+mj-ea"/>
                <a:sym typeface="+mn-ea"/>
              </a:rPr>
              <a:t> </a:t>
            </a:r>
          </a:p>
          <a:p>
            <a:pPr marL="457200" indent="-457200" eaLnBrk="0" hangingPunct="0">
              <a:lnSpc>
                <a:spcPct val="200000"/>
              </a:lnSpc>
              <a:buFont typeface="+mj-lt"/>
              <a:buAutoNum type="arabicPeriod"/>
              <a:defRPr/>
            </a:pPr>
            <a:r>
              <a:rPr lang="zh-CN" altLang="zh-CN" sz="2400" dirty="0">
                <a:latin typeface="+mj-ea"/>
                <a:ea typeface="+mj-ea"/>
                <a:sym typeface="+mn-ea"/>
              </a:rPr>
              <a:t>去海洋公园</a:t>
            </a:r>
            <a:r>
              <a:rPr lang="en-US" altLang="zh-CN" sz="2400" u="sng" dirty="0">
                <a:latin typeface="+mj-ea"/>
                <a:ea typeface="+mj-ea"/>
                <a:sym typeface="+mn-ea"/>
              </a:rPr>
              <a:t>___                   ____________</a:t>
            </a:r>
            <a:endParaRPr lang="zh-CN" altLang="zh-CN" sz="2400" u="sng" dirty="0">
              <a:latin typeface="+mj-ea"/>
              <a:ea typeface="+mj-ea"/>
              <a:sym typeface="+mn-ea"/>
            </a:endParaRPr>
          </a:p>
          <a:p>
            <a:pPr marL="457200" indent="-457200" eaLnBrk="0" hangingPunct="0">
              <a:lnSpc>
                <a:spcPct val="200000"/>
              </a:lnSpc>
              <a:buFont typeface="+mj-lt"/>
              <a:buAutoNum type="arabicPeriod"/>
              <a:defRPr/>
            </a:pPr>
            <a:r>
              <a:rPr lang="zh-CN" altLang="zh-CN" sz="2400" dirty="0">
                <a:latin typeface="+mj-ea"/>
                <a:ea typeface="+mj-ea"/>
                <a:sym typeface="+mn-ea"/>
              </a:rPr>
              <a:t>去台北</a:t>
            </a:r>
            <a:r>
              <a:rPr lang="en-US" altLang="zh-CN" sz="2400" u="sng" dirty="0">
                <a:latin typeface="+mj-ea"/>
                <a:ea typeface="+mj-ea"/>
                <a:sym typeface="+mn-ea"/>
              </a:rPr>
              <a:t>_____                           _________  </a:t>
            </a:r>
            <a:endParaRPr lang="en-US" altLang="zh-CN" sz="2400" dirty="0">
              <a:latin typeface="+mj-ea"/>
              <a:ea typeface="+mj-ea"/>
              <a:sym typeface="+mn-ea"/>
            </a:endParaRPr>
          </a:p>
          <a:p>
            <a:pPr marL="457200" indent="-457200" eaLnBrk="0" hangingPunct="0">
              <a:lnSpc>
                <a:spcPct val="200000"/>
              </a:lnSpc>
              <a:buFont typeface="+mj-lt"/>
              <a:buAutoNum type="arabicPeriod"/>
              <a:defRPr/>
            </a:pPr>
            <a:r>
              <a:rPr lang="zh-CN" altLang="zh-CN" sz="2400" dirty="0">
                <a:latin typeface="+mj-ea"/>
                <a:ea typeface="+mj-ea"/>
                <a:sym typeface="+mn-ea"/>
              </a:rPr>
              <a:t>展示某人某物</a:t>
            </a:r>
            <a:r>
              <a:rPr lang="en-US" altLang="zh-CN" sz="2400" u="sng" dirty="0">
                <a:latin typeface="+mj-ea"/>
                <a:ea typeface="+mj-ea"/>
                <a:sym typeface="+mn-ea"/>
              </a:rPr>
              <a:t>______                  _______</a:t>
            </a:r>
            <a:endParaRPr lang="zh-CN" altLang="zh-CN" sz="2400" u="sng" dirty="0">
              <a:latin typeface="+mj-ea"/>
              <a:ea typeface="+mj-ea"/>
              <a:sym typeface="+mn-ea"/>
            </a:endParaRPr>
          </a:p>
        </p:txBody>
      </p:sp>
      <p:sp>
        <p:nvSpPr>
          <p:cNvPr id="15366" name="矩形 6"/>
          <p:cNvSpPr>
            <a:spLocks noChangeArrowheads="1"/>
          </p:cNvSpPr>
          <p:nvPr/>
        </p:nvSpPr>
        <p:spPr bwMode="auto">
          <a:xfrm>
            <a:off x="1485587" y="2825262"/>
            <a:ext cx="33808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solidFill>
                  <a:srgbClr val="FF0000"/>
                </a:solidFill>
                <a:latin typeface="Times New Roman" panose="02020603050405020304" pitchFamily="18" charset="0"/>
              </a:rPr>
              <a:t>winter holiday</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5367" name="矩形 7"/>
          <p:cNvSpPr>
            <a:spLocks noChangeArrowheads="1"/>
          </p:cNvSpPr>
          <p:nvPr/>
        </p:nvSpPr>
        <p:spPr bwMode="auto">
          <a:xfrm>
            <a:off x="2592817" y="3706814"/>
            <a:ext cx="39307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solidFill>
                  <a:srgbClr val="FF0000"/>
                </a:solidFill>
                <a:latin typeface="Times New Roman" panose="02020603050405020304" pitchFamily="18" charset="0"/>
              </a:rPr>
              <a:t>go to Disneyland</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5368" name="矩形 8"/>
          <p:cNvSpPr>
            <a:spLocks noChangeArrowheads="1"/>
          </p:cNvSpPr>
          <p:nvPr/>
        </p:nvSpPr>
        <p:spPr bwMode="auto">
          <a:xfrm>
            <a:off x="2395389" y="4443414"/>
            <a:ext cx="3976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solidFill>
                  <a:srgbClr val="FF0000"/>
                </a:solidFill>
                <a:latin typeface="Times New Roman" panose="02020603050405020304" pitchFamily="18" charset="0"/>
              </a:rPr>
              <a:t>go to Ocean Park</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5369" name="矩形 9"/>
          <p:cNvSpPr>
            <a:spLocks noChangeArrowheads="1"/>
          </p:cNvSpPr>
          <p:nvPr/>
        </p:nvSpPr>
        <p:spPr bwMode="auto">
          <a:xfrm>
            <a:off x="2217406" y="5146676"/>
            <a:ext cx="29465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solidFill>
                  <a:srgbClr val="FF0000"/>
                </a:solidFill>
                <a:latin typeface="Times New Roman" panose="02020603050405020304" pitchFamily="18" charset="0"/>
              </a:rPr>
              <a:t>go to Taipei </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5370" name="矩形 10"/>
          <p:cNvSpPr>
            <a:spLocks noChangeArrowheads="1"/>
          </p:cNvSpPr>
          <p:nvPr/>
        </p:nvSpPr>
        <p:spPr bwMode="auto">
          <a:xfrm>
            <a:off x="2587837" y="5845176"/>
            <a:ext cx="3591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solidFill>
                  <a:srgbClr val="FF0000"/>
                </a:solidFill>
                <a:latin typeface="Times New Roman" panose="02020603050405020304" pitchFamily="18" charset="0"/>
              </a:rPr>
              <a:t>show </a:t>
            </a:r>
            <a:r>
              <a:rPr lang="en-US" altLang="zh-CN" sz="2800" dirty="0" err="1">
                <a:solidFill>
                  <a:srgbClr val="FF0000"/>
                </a:solidFill>
                <a:latin typeface="Times New Roman" panose="02020603050405020304" pitchFamily="18" charset="0"/>
              </a:rPr>
              <a:t>sth</a:t>
            </a:r>
            <a:r>
              <a:rPr lang="en-US" altLang="zh-CN" sz="2800" dirty="0">
                <a:solidFill>
                  <a:srgbClr val="FF0000"/>
                </a:solidFill>
                <a:latin typeface="Times New Roman" panose="02020603050405020304" pitchFamily="18" charset="0"/>
              </a:rPr>
              <a:t>. to sb.</a:t>
            </a:r>
            <a:endParaRPr lang="zh-CN" altLang="zh-CN" sz="2800"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a:spLocks noChangeArrowheads="1"/>
          </p:cNvSpPr>
          <p:nvPr/>
        </p:nvSpPr>
        <p:spPr bwMode="auto">
          <a:xfrm>
            <a:off x="1485587" y="2166425"/>
            <a:ext cx="28978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2800" dirty="0">
                <a:solidFill>
                  <a:srgbClr val="FF0000"/>
                </a:solidFill>
                <a:latin typeface="Times New Roman" panose="02020603050405020304" pitchFamily="18" charset="0"/>
              </a:rPr>
              <a:t>summer </a:t>
            </a:r>
            <a:r>
              <a:rPr lang="en-US" altLang="zh-CN" sz="2800" dirty="0" smtClean="0">
                <a:solidFill>
                  <a:srgbClr val="FF0000"/>
                </a:solidFill>
                <a:latin typeface="Times New Roman" panose="02020603050405020304" pitchFamily="18" charset="0"/>
              </a:rPr>
              <a:t>holiday </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pic>
        <p:nvPicPr>
          <p:cNvPr id="16394" name="图片 2"/>
          <p:cNvPicPr>
            <a:picLocks noChangeAspect="1" noChangeArrowheads="1"/>
          </p:cNvPicPr>
          <p:nvPr/>
        </p:nvPicPr>
        <p:blipFill>
          <a:blip r:embed="rId2" cstate="email"/>
          <a:srcRect/>
          <a:stretch>
            <a:fillRect/>
          </a:stretch>
        </p:blipFill>
        <p:spPr bwMode="auto">
          <a:xfrm>
            <a:off x="6119446" y="2825262"/>
            <a:ext cx="3024554" cy="403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366"/>
                                        </p:tgtEl>
                                        <p:attrNameLst>
                                          <p:attrName>style.visibility</p:attrName>
                                        </p:attrNameLst>
                                      </p:cBhvr>
                                      <p:to>
                                        <p:strVal val="visible"/>
                                      </p:to>
                                    </p:set>
                                    <p:animEffect transition="in" filter="wipe(down)">
                                      <p:cBhvr>
                                        <p:cTn id="19" dur="500"/>
                                        <p:tgtEl>
                                          <p:spTgt spid="1536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5367"/>
                                        </p:tgtEl>
                                        <p:attrNameLst>
                                          <p:attrName>style.visibility</p:attrName>
                                        </p:attrNameLst>
                                      </p:cBhvr>
                                      <p:to>
                                        <p:strVal val="visible"/>
                                      </p:to>
                                    </p:set>
                                    <p:animEffect transition="in" filter="wipe(down)">
                                      <p:cBhvr>
                                        <p:cTn id="24" dur="500"/>
                                        <p:tgtEl>
                                          <p:spTgt spid="1536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5368"/>
                                        </p:tgtEl>
                                        <p:attrNameLst>
                                          <p:attrName>style.visibility</p:attrName>
                                        </p:attrNameLst>
                                      </p:cBhvr>
                                      <p:to>
                                        <p:strVal val="visible"/>
                                      </p:to>
                                    </p:set>
                                    <p:animEffect transition="in" filter="wipe(down)">
                                      <p:cBhvr>
                                        <p:cTn id="29" dur="500"/>
                                        <p:tgtEl>
                                          <p:spTgt spid="1536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369"/>
                                        </p:tgtEl>
                                        <p:attrNameLst>
                                          <p:attrName>style.visibility</p:attrName>
                                        </p:attrNameLst>
                                      </p:cBhvr>
                                      <p:to>
                                        <p:strVal val="visible"/>
                                      </p:to>
                                    </p:set>
                                    <p:animEffect transition="in" filter="wipe(down)">
                                      <p:cBhvr>
                                        <p:cTn id="34" dur="500"/>
                                        <p:tgtEl>
                                          <p:spTgt spid="1536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5370"/>
                                        </p:tgtEl>
                                        <p:attrNameLst>
                                          <p:attrName>style.visibility</p:attrName>
                                        </p:attrNameLst>
                                      </p:cBhvr>
                                      <p:to>
                                        <p:strVal val="visible"/>
                                      </p:to>
                                    </p:set>
                                    <p:animEffect transition="in" filter="wipe(down)">
                                      <p:cBhvr>
                                        <p:cTn id="39"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6" grpId="0"/>
      <p:bldP spid="15367" grpId="0"/>
      <p:bldP spid="15368" grpId="0"/>
      <p:bldP spid="15369" grpId="0"/>
      <p:bldP spid="15370"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title" idx="4294967295"/>
          </p:nvPr>
        </p:nvSpPr>
        <p:spPr bwMode="auto">
          <a:xfrm>
            <a:off x="0" y="619370"/>
            <a:ext cx="311091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Homework</a:t>
            </a:r>
          </a:p>
        </p:txBody>
      </p:sp>
      <p:sp>
        <p:nvSpPr>
          <p:cNvPr id="17410" name="TextBox 1"/>
          <p:cNvSpPr txBox="1">
            <a:spLocks noChangeArrowheads="1"/>
          </p:cNvSpPr>
          <p:nvPr/>
        </p:nvSpPr>
        <p:spPr bwMode="auto">
          <a:xfrm>
            <a:off x="3718322" y="2348524"/>
            <a:ext cx="542567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4000" b="1" dirty="0">
                <a:latin typeface="Times New Roman" panose="02020603050405020304" pitchFamily="18" charset="0"/>
              </a:rPr>
              <a:t>What is your holiday plan?</a:t>
            </a:r>
            <a:endParaRPr lang="zh-CN" altLang="en-US" sz="4000" b="1" dirty="0">
              <a:latin typeface="Times New Roman" panose="02020603050405020304" pitchFamily="18" charset="0"/>
              <a:cs typeface="Times New Roman" panose="02020603050405020304" pitchFamily="18" charset="0"/>
            </a:endParaRPr>
          </a:p>
        </p:txBody>
      </p:sp>
      <p:pic>
        <p:nvPicPr>
          <p:cNvPr id="17411" name="图片 2"/>
          <p:cNvPicPr>
            <a:picLocks noChangeAspect="1" noChangeArrowheads="1"/>
          </p:cNvPicPr>
          <p:nvPr/>
        </p:nvPicPr>
        <p:blipFill>
          <a:blip r:embed="rId2" cstate="email"/>
          <a:srcRect/>
          <a:stretch>
            <a:fillRect/>
          </a:stretch>
        </p:blipFill>
        <p:spPr bwMode="auto">
          <a:xfrm>
            <a:off x="0" y="1593240"/>
            <a:ext cx="3718322" cy="468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noChangeArrowheads="1"/>
          </p:cNvSpPr>
          <p:nvPr>
            <p:ph type="title" idx="4294967295"/>
          </p:nvPr>
        </p:nvSpPr>
        <p:spPr bwMode="auto">
          <a:xfrm>
            <a:off x="253604" y="584201"/>
            <a:ext cx="2430981"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Introduce</a:t>
            </a:r>
          </a:p>
        </p:txBody>
      </p:sp>
      <p:sp>
        <p:nvSpPr>
          <p:cNvPr id="3074" name="矩形 1"/>
          <p:cNvSpPr>
            <a:spLocks noChangeArrowheads="1"/>
          </p:cNvSpPr>
          <p:nvPr/>
        </p:nvSpPr>
        <p:spPr bwMode="auto">
          <a:xfrm>
            <a:off x="2667695" y="1635126"/>
            <a:ext cx="647630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500" dirty="0">
                <a:latin typeface="Times New Roman" panose="02020603050405020304" pitchFamily="18" charset="0"/>
              </a:rPr>
              <a:t>T: </a:t>
            </a:r>
            <a:r>
              <a:rPr lang="en-US" altLang="zh-CN" sz="2500" dirty="0">
                <a:solidFill>
                  <a:srgbClr val="FF0000"/>
                </a:solidFill>
                <a:latin typeface="Times New Roman" panose="02020603050405020304" pitchFamily="18" charset="0"/>
              </a:rPr>
              <a:t>Where will Mike go for his summer holiday </a:t>
            </a:r>
            <a:r>
              <a:rPr lang="en-US" altLang="zh-CN" sz="2500" dirty="0">
                <a:latin typeface="Times New Roman" panose="02020603050405020304" pitchFamily="18" charset="0"/>
              </a:rPr>
              <a:t>?</a:t>
            </a:r>
          </a:p>
          <a:p>
            <a:pPr eaLnBrk="0" hangingPunct="0"/>
            <a:endParaRPr lang="en-US" altLang="zh-CN" sz="2500" dirty="0">
              <a:latin typeface="Times New Roman" panose="02020603050405020304" pitchFamily="18" charset="0"/>
            </a:endParaRPr>
          </a:p>
          <a:p>
            <a:pPr eaLnBrk="0" hangingPunct="0"/>
            <a:r>
              <a:rPr lang="en-US" altLang="zh-CN" sz="2500" dirty="0" smtClean="0">
                <a:latin typeface="Times New Roman" panose="02020603050405020304" pitchFamily="18" charset="0"/>
              </a:rPr>
              <a:t>T</a:t>
            </a:r>
            <a:r>
              <a:rPr lang="en-US" altLang="zh-CN" sz="2500" dirty="0">
                <a:latin typeface="Times New Roman" panose="02020603050405020304" pitchFamily="18" charset="0"/>
              </a:rPr>
              <a:t>: </a:t>
            </a:r>
            <a:r>
              <a:rPr lang="en-US" altLang="zh-CN" sz="2500" dirty="0">
                <a:solidFill>
                  <a:srgbClr val="FF0000"/>
                </a:solidFill>
                <a:latin typeface="Times New Roman" panose="02020603050405020304" pitchFamily="18" charset="0"/>
              </a:rPr>
              <a:t>How long </a:t>
            </a:r>
            <a:r>
              <a:rPr lang="en-US" altLang="zh-CN" sz="2500" dirty="0">
                <a:latin typeface="Times New Roman" panose="02020603050405020304" pitchFamily="18" charset="0"/>
              </a:rPr>
              <a:t>will he stay there ?</a:t>
            </a:r>
          </a:p>
          <a:p>
            <a:pPr eaLnBrk="0" hangingPunct="0"/>
            <a:endParaRPr lang="zh-CN" altLang="zh-CN" sz="2500" dirty="0">
              <a:latin typeface="Times New Roman" panose="02020603050405020304" pitchFamily="18" charset="0"/>
            </a:endParaRPr>
          </a:p>
          <a:p>
            <a:pPr eaLnBrk="0" hangingPunct="0"/>
            <a:r>
              <a:rPr lang="en-US" altLang="zh-CN" sz="2500" dirty="0" smtClean="0">
                <a:latin typeface="Times New Roman" panose="02020603050405020304" pitchFamily="18" charset="0"/>
              </a:rPr>
              <a:t>T</a:t>
            </a:r>
            <a:r>
              <a:rPr lang="en-US" altLang="zh-CN" sz="2500" dirty="0">
                <a:latin typeface="Times New Roman" panose="02020603050405020304" pitchFamily="18" charset="0"/>
              </a:rPr>
              <a:t>: Where will Yang Ling go for her holiday ? Why?</a:t>
            </a:r>
          </a:p>
          <a:p>
            <a:pPr eaLnBrk="0" hangingPunct="0"/>
            <a:endParaRPr lang="en-US" altLang="zh-CN" sz="2500" dirty="0">
              <a:latin typeface="Times New Roman" panose="02020603050405020304" pitchFamily="18" charset="0"/>
            </a:endParaRPr>
          </a:p>
          <a:p>
            <a:pPr eaLnBrk="0" hangingPunct="0"/>
            <a:r>
              <a:rPr lang="en-US" altLang="zh-CN" sz="2500" dirty="0" smtClean="0">
                <a:latin typeface="Times New Roman" panose="02020603050405020304" pitchFamily="18" charset="0"/>
              </a:rPr>
              <a:t>T</a:t>
            </a:r>
            <a:r>
              <a:rPr lang="en-US" altLang="zh-CN" sz="2500" dirty="0">
                <a:latin typeface="Times New Roman" panose="02020603050405020304" pitchFamily="18" charset="0"/>
              </a:rPr>
              <a:t>: Will she go there </a:t>
            </a:r>
            <a:r>
              <a:rPr lang="en-US" altLang="zh-CN" sz="2500" dirty="0">
                <a:solidFill>
                  <a:srgbClr val="FF0000"/>
                </a:solidFill>
                <a:latin typeface="Times New Roman" panose="02020603050405020304" pitchFamily="18" charset="0"/>
              </a:rPr>
              <a:t>by train </a:t>
            </a:r>
            <a:r>
              <a:rPr lang="en-US" altLang="zh-CN" sz="2500" dirty="0">
                <a:latin typeface="Times New Roman" panose="02020603050405020304" pitchFamily="18" charset="0"/>
              </a:rPr>
              <a:t>?</a:t>
            </a:r>
            <a:endParaRPr lang="zh-CN" altLang="zh-CN" sz="2500" dirty="0">
              <a:latin typeface="Times New Roman" panose="02020603050405020304" pitchFamily="18" charset="0"/>
              <a:cs typeface="Times New Roman" panose="02020603050405020304" pitchFamily="18" charset="0"/>
            </a:endParaRPr>
          </a:p>
        </p:txBody>
      </p:sp>
      <p:pic>
        <p:nvPicPr>
          <p:cNvPr id="3075" name="图片 1"/>
          <p:cNvPicPr>
            <a:picLocks noChangeAspect="1" noChangeArrowheads="1"/>
          </p:cNvPicPr>
          <p:nvPr/>
        </p:nvPicPr>
        <p:blipFill>
          <a:blip r:embed="rId2" cstate="email"/>
          <a:srcRect/>
          <a:stretch>
            <a:fillRect/>
          </a:stretch>
        </p:blipFill>
        <p:spPr bwMode="auto">
          <a:xfrm>
            <a:off x="0" y="1635126"/>
            <a:ext cx="2667695" cy="3558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1"/>
          <p:cNvSpPr>
            <a:spLocks noGrp="1" noChangeArrowheads="1"/>
          </p:cNvSpPr>
          <p:nvPr>
            <p:ph type="title" idx="4294967295"/>
          </p:nvPr>
        </p:nvSpPr>
        <p:spPr bwMode="auto">
          <a:xfrm>
            <a:off x="529828" y="584201"/>
            <a:ext cx="1718072"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words</a:t>
            </a:r>
          </a:p>
        </p:txBody>
      </p:sp>
      <p:sp>
        <p:nvSpPr>
          <p:cNvPr id="6147" name="矩形 1"/>
          <p:cNvSpPr>
            <a:spLocks noChangeArrowheads="1"/>
          </p:cNvSpPr>
          <p:nvPr/>
        </p:nvSpPr>
        <p:spPr bwMode="auto">
          <a:xfrm>
            <a:off x="250032" y="1317626"/>
            <a:ext cx="37898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600" b="1" dirty="0">
                <a:latin typeface="Times New Roman" panose="02020603050405020304" pitchFamily="18" charset="0"/>
              </a:rPr>
              <a:t>holiday  [ˈ</a:t>
            </a:r>
            <a:r>
              <a:rPr lang="en-US" altLang="zh-CN" sz="3600" b="1" dirty="0" err="1">
                <a:latin typeface="Times New Roman" panose="02020603050405020304" pitchFamily="18" charset="0"/>
              </a:rPr>
              <a:t>hɒlədeɪ</a:t>
            </a:r>
            <a:r>
              <a:rPr lang="en-US" altLang="zh-CN" sz="3600" b="1" dirty="0">
                <a:latin typeface="Times New Roman" panose="02020603050405020304" pitchFamily="18" charset="0"/>
              </a:rPr>
              <a:t>]</a:t>
            </a:r>
            <a:endParaRPr lang="zh-CN" altLang="zh-CN" sz="3600" b="1" dirty="0">
              <a:latin typeface="Times New Roman" panose="02020603050405020304" pitchFamily="18" charset="0"/>
              <a:cs typeface="Times New Roman" panose="02020603050405020304" pitchFamily="18" charset="0"/>
            </a:endParaRPr>
          </a:p>
        </p:txBody>
      </p:sp>
      <p:sp>
        <p:nvSpPr>
          <p:cNvPr id="6148" name="矩形 2"/>
          <p:cNvSpPr>
            <a:spLocks noChangeArrowheads="1"/>
          </p:cNvSpPr>
          <p:nvPr/>
        </p:nvSpPr>
        <p:spPr bwMode="auto">
          <a:xfrm>
            <a:off x="890588" y="2022476"/>
            <a:ext cx="48526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zh-CN" sz="2800" dirty="0"/>
              <a:t>名词，意为“假期，假日”。</a:t>
            </a:r>
          </a:p>
        </p:txBody>
      </p:sp>
      <p:sp>
        <p:nvSpPr>
          <p:cNvPr id="6149" name="矩形 3"/>
          <p:cNvSpPr>
            <a:spLocks noChangeArrowheads="1"/>
          </p:cNvSpPr>
          <p:nvPr/>
        </p:nvSpPr>
        <p:spPr bwMode="auto">
          <a:xfrm>
            <a:off x="250031" y="2600325"/>
            <a:ext cx="889396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en-US" altLang="zh-CN" sz="2800" dirty="0" err="1">
                <a:latin typeface="Times New Roman" panose="02020603050405020304" pitchFamily="18" charset="0"/>
              </a:rPr>
              <a:t>eg</a:t>
            </a:r>
            <a:r>
              <a:rPr lang="zh-CN" altLang="en-US" sz="2800" dirty="0">
                <a:latin typeface="Times New Roman" panose="02020603050405020304" pitchFamily="18" charset="0"/>
              </a:rPr>
              <a:t>：</a:t>
            </a:r>
            <a:r>
              <a:rPr lang="en-US" altLang="zh-CN" sz="2800" dirty="0">
                <a:latin typeface="Times New Roman" panose="02020603050405020304" pitchFamily="18" charset="0"/>
              </a:rPr>
              <a:t>We will go to Italy for our summer holiday this year.</a:t>
            </a:r>
          </a:p>
          <a:p>
            <a:pPr eaLnBrk="0" hangingPunct="0">
              <a:lnSpc>
                <a:spcPct val="150000"/>
              </a:lnSpc>
            </a:pPr>
            <a:r>
              <a:rPr lang="en-US" altLang="zh-CN" sz="2800" dirty="0">
                <a:latin typeface="Times New Roman" panose="02020603050405020304" pitchFamily="18" charset="0"/>
              </a:rPr>
              <a:t>        </a:t>
            </a:r>
            <a:r>
              <a:rPr lang="zh-CN" altLang="zh-CN" sz="2800" dirty="0">
                <a:latin typeface="Times New Roman" panose="02020603050405020304" pitchFamily="18" charset="0"/>
              </a:rPr>
              <a:t>今年我们将去意大利度过暑假。</a:t>
            </a:r>
            <a:endParaRPr lang="zh-CN" altLang="zh-CN" sz="2800" dirty="0">
              <a:latin typeface="Times New Roman" panose="02020603050405020304" pitchFamily="18" charset="0"/>
              <a:cs typeface="Times New Roman" panose="02020603050405020304" pitchFamily="18" charset="0"/>
            </a:endParaRPr>
          </a:p>
        </p:txBody>
      </p:sp>
      <p:sp>
        <p:nvSpPr>
          <p:cNvPr id="6150" name="矩形 4"/>
          <p:cNvSpPr>
            <a:spLocks noChangeArrowheads="1"/>
          </p:cNvSpPr>
          <p:nvPr/>
        </p:nvSpPr>
        <p:spPr bwMode="auto">
          <a:xfrm>
            <a:off x="163116" y="4157664"/>
            <a:ext cx="61798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800" dirty="0"/>
              <a:t>小练习：</a:t>
            </a:r>
            <a:r>
              <a:rPr lang="zh-CN" altLang="zh-CN" sz="2800" dirty="0"/>
              <a:t>汉译英：寒假</a:t>
            </a:r>
            <a:r>
              <a:rPr lang="en-US" altLang="zh-CN" sz="2800" dirty="0"/>
              <a:t>____________</a:t>
            </a:r>
            <a:endParaRPr lang="zh-CN" altLang="zh-CN" sz="2800" dirty="0"/>
          </a:p>
        </p:txBody>
      </p:sp>
      <p:sp>
        <p:nvSpPr>
          <p:cNvPr id="6151" name="矩形 5"/>
          <p:cNvSpPr>
            <a:spLocks noChangeArrowheads="1"/>
          </p:cNvSpPr>
          <p:nvPr/>
        </p:nvSpPr>
        <p:spPr bwMode="auto">
          <a:xfrm>
            <a:off x="3874570" y="4143375"/>
            <a:ext cx="19688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400" dirty="0">
                <a:solidFill>
                  <a:srgbClr val="FF0000"/>
                </a:solidFill>
                <a:latin typeface="Times New Roman" panose="02020603050405020304" pitchFamily="18" charset="0"/>
              </a:rPr>
              <a:t>winter holiday</a:t>
            </a:r>
            <a:endParaRPr lang="zh-CN" altLang="zh-CN" sz="2400" dirty="0">
              <a:solidFill>
                <a:srgbClr val="FF0000"/>
              </a:solidFill>
              <a:latin typeface="Times New Roman" panose="02020603050405020304" pitchFamily="18" charset="0"/>
              <a:cs typeface="Times New Roman" panose="02020603050405020304" pitchFamily="18" charset="0"/>
            </a:endParaRPr>
          </a:p>
        </p:txBody>
      </p:sp>
      <p:sp>
        <p:nvSpPr>
          <p:cNvPr id="6152" name="矩形 6"/>
          <p:cNvSpPr>
            <a:spLocks noChangeArrowheads="1"/>
          </p:cNvSpPr>
          <p:nvPr/>
        </p:nvSpPr>
        <p:spPr bwMode="auto">
          <a:xfrm>
            <a:off x="250031" y="4838701"/>
            <a:ext cx="7715249"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zh-CN" altLang="en-US" sz="2800" dirty="0">
                <a:latin typeface="Times New Roman" panose="02020603050405020304" pitchFamily="18" charset="0"/>
              </a:rPr>
              <a:t>拓展：</a:t>
            </a:r>
            <a:r>
              <a:rPr lang="en-US" altLang="zh-CN" sz="2800" dirty="0">
                <a:latin typeface="Times New Roman" panose="02020603050405020304" pitchFamily="18" charset="0"/>
              </a:rPr>
              <a:t>on holiday</a:t>
            </a:r>
            <a:r>
              <a:rPr lang="zh-CN" altLang="zh-CN" sz="2800" dirty="0">
                <a:latin typeface="Times New Roman" panose="02020603050405020304" pitchFamily="18" charset="0"/>
              </a:rPr>
              <a:t>为固定词组，意为“度假”。</a:t>
            </a:r>
            <a:r>
              <a:rPr lang="en-US" altLang="zh-CN" sz="2800" dirty="0">
                <a:latin typeface="Times New Roman" panose="02020603050405020304" pitchFamily="18" charset="0"/>
              </a:rPr>
              <a:t/>
            </a:r>
            <a:br>
              <a:rPr lang="en-US" altLang="zh-CN" sz="2800" dirty="0">
                <a:latin typeface="Times New Roman" panose="02020603050405020304" pitchFamily="18" charset="0"/>
              </a:rPr>
            </a:br>
            <a:r>
              <a:rPr lang="en-US" altLang="zh-CN" sz="2800" dirty="0">
                <a:latin typeface="Times New Roman" panose="02020603050405020304" pitchFamily="18" charset="0"/>
              </a:rPr>
              <a:t>            </a:t>
            </a:r>
            <a:r>
              <a:rPr lang="en-US" altLang="zh-CN" sz="2800" dirty="0" err="1">
                <a:latin typeface="Times New Roman" panose="02020603050405020304" pitchFamily="18" charset="0"/>
              </a:rPr>
              <a:t>eg</a:t>
            </a:r>
            <a:r>
              <a:rPr lang="zh-CN" altLang="zh-CN" sz="2800" dirty="0">
                <a:latin typeface="Times New Roman" panose="02020603050405020304" pitchFamily="18" charset="0"/>
              </a:rPr>
              <a:t>：</a:t>
            </a:r>
            <a:r>
              <a:rPr lang="en-US" altLang="zh-CN" sz="2800" dirty="0">
                <a:latin typeface="Times New Roman" panose="02020603050405020304" pitchFamily="18" charset="0"/>
              </a:rPr>
              <a:t>He is on his holiday in Beijing. </a:t>
            </a:r>
          </a:p>
          <a:p>
            <a:pPr eaLnBrk="0" hangingPunct="0">
              <a:lnSpc>
                <a:spcPct val="150000"/>
              </a:lnSpc>
            </a:pPr>
            <a:r>
              <a:rPr lang="en-US" altLang="zh-CN" sz="2800" dirty="0">
                <a:latin typeface="Times New Roman" panose="02020603050405020304" pitchFamily="18" charset="0"/>
              </a:rPr>
              <a:t>                   </a:t>
            </a:r>
            <a:r>
              <a:rPr lang="zh-CN" altLang="zh-CN" sz="2800" dirty="0">
                <a:latin typeface="Times New Roman" panose="02020603050405020304" pitchFamily="18" charset="0"/>
              </a:rPr>
              <a:t>他正在北京度假。</a:t>
            </a:r>
            <a:endParaRPr lang="zh-CN" altLang="zh-CN" sz="2800" dirty="0">
              <a:latin typeface="Times New Roman" panose="02020603050405020304" pitchFamily="18" charset="0"/>
              <a:cs typeface="Times New Roman" panose="02020603050405020304" pitchFamily="18" charset="0"/>
            </a:endParaRPr>
          </a:p>
        </p:txBody>
      </p:sp>
      <p:pic>
        <p:nvPicPr>
          <p:cNvPr id="4104" name="图片 3"/>
          <p:cNvPicPr>
            <a:picLocks noChangeAspect="1" noChangeArrowheads="1"/>
          </p:cNvPicPr>
          <p:nvPr/>
        </p:nvPicPr>
        <p:blipFill>
          <a:blip r:embed="rId2" cstate="email"/>
          <a:srcRect/>
          <a:stretch>
            <a:fillRect/>
          </a:stretch>
        </p:blipFill>
        <p:spPr bwMode="auto">
          <a:xfrm>
            <a:off x="6786562" y="3868739"/>
            <a:ext cx="2357438"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arn(inVertical)">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barn(inVertical)">
                                      <p:cBhvr>
                                        <p:cTn id="17" dur="500"/>
                                        <p:tgtEl>
                                          <p:spTgt spid="614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barn(inVertical)">
                                      <p:cBhvr>
                                        <p:cTn id="22" dur="500"/>
                                        <p:tgtEl>
                                          <p:spTgt spid="615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arn(inVertical)">
                                      <p:cBhvr>
                                        <p:cTn id="27" dur="500"/>
                                        <p:tgtEl>
                                          <p:spTgt spid="615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152"/>
                                        </p:tgtEl>
                                        <p:attrNameLst>
                                          <p:attrName>style.visibility</p:attrName>
                                        </p:attrNameLst>
                                      </p:cBhvr>
                                      <p:to>
                                        <p:strVal val="visible"/>
                                      </p:to>
                                    </p:set>
                                    <p:animEffect transition="in" filter="barn(inVertical)">
                                      <p:cBhvr>
                                        <p:cTn id="32"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0" grpId="0"/>
      <p:bldP spid="6151" grpId="0"/>
      <p:bldP spid="61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
          <p:cNvSpPr>
            <a:spLocks noGrp="1" noChangeArrowheads="1"/>
          </p:cNvSpPr>
          <p:nvPr>
            <p:ph type="title" idx="4294967295"/>
          </p:nvPr>
        </p:nvSpPr>
        <p:spPr bwMode="auto">
          <a:xfrm>
            <a:off x="529828" y="584201"/>
            <a:ext cx="2080022"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words</a:t>
            </a:r>
          </a:p>
        </p:txBody>
      </p:sp>
      <p:sp>
        <p:nvSpPr>
          <p:cNvPr id="7172" name="矩形 2"/>
          <p:cNvSpPr>
            <a:spLocks noChangeArrowheads="1"/>
          </p:cNvSpPr>
          <p:nvPr/>
        </p:nvSpPr>
        <p:spPr bwMode="auto">
          <a:xfrm>
            <a:off x="223837" y="1884095"/>
            <a:ext cx="3416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zh-CN" sz="2800" dirty="0"/>
              <a:t>介词，意为“和”。</a:t>
            </a:r>
          </a:p>
        </p:txBody>
      </p:sp>
      <p:sp>
        <p:nvSpPr>
          <p:cNvPr id="7173" name="矩形 3"/>
          <p:cNvSpPr>
            <a:spLocks noChangeArrowheads="1"/>
          </p:cNvSpPr>
          <p:nvPr/>
        </p:nvSpPr>
        <p:spPr bwMode="auto">
          <a:xfrm>
            <a:off x="223837" y="2497383"/>
            <a:ext cx="66111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dirty="0" err="1">
                <a:latin typeface="Times New Roman" panose="02020603050405020304" pitchFamily="18" charset="0"/>
              </a:rPr>
              <a:t>eg</a:t>
            </a:r>
            <a:r>
              <a:rPr lang="zh-CN" altLang="en-US" sz="2800" dirty="0">
                <a:latin typeface="Times New Roman" panose="02020603050405020304" pitchFamily="18" charset="0"/>
              </a:rPr>
              <a:t>：</a:t>
            </a:r>
            <a:r>
              <a:rPr lang="en-US" altLang="zh-CN" sz="2800" dirty="0">
                <a:latin typeface="Times New Roman" panose="02020603050405020304" pitchFamily="18" charset="0"/>
              </a:rPr>
              <a:t>Please come with me. </a:t>
            </a:r>
            <a:r>
              <a:rPr lang="zh-CN" altLang="zh-CN" sz="2800" dirty="0">
                <a:latin typeface="Times New Roman" panose="02020603050405020304" pitchFamily="18" charset="0"/>
              </a:rPr>
              <a:t>请和我一起来。</a:t>
            </a:r>
            <a:endParaRPr lang="zh-CN" altLang="zh-CN" sz="2800" dirty="0">
              <a:latin typeface="Times New Roman" panose="02020603050405020304" pitchFamily="18" charset="0"/>
              <a:cs typeface="Times New Roman" panose="02020603050405020304" pitchFamily="18" charset="0"/>
            </a:endParaRPr>
          </a:p>
        </p:txBody>
      </p:sp>
      <p:sp>
        <p:nvSpPr>
          <p:cNvPr id="7174" name="矩形 4"/>
          <p:cNvSpPr>
            <a:spLocks noChangeArrowheads="1"/>
          </p:cNvSpPr>
          <p:nvPr/>
        </p:nvSpPr>
        <p:spPr bwMode="auto">
          <a:xfrm>
            <a:off x="223836" y="3046413"/>
            <a:ext cx="89201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zh-CN" altLang="en-US" sz="2800" dirty="0">
                <a:latin typeface="Times New Roman" panose="02020603050405020304" pitchFamily="18" charset="0"/>
              </a:rPr>
              <a:t>小练习：</a:t>
            </a:r>
            <a:r>
              <a:rPr lang="zh-CN" altLang="zh-CN" sz="2800" dirty="0">
                <a:latin typeface="Times New Roman" panose="02020603050405020304" pitchFamily="18" charset="0"/>
              </a:rPr>
              <a:t>选择合适的介词填空：</a:t>
            </a:r>
            <a:endParaRPr lang="en-US" altLang="zh-CN" sz="2800" dirty="0">
              <a:latin typeface="Times New Roman" panose="02020603050405020304" pitchFamily="18" charset="0"/>
            </a:endParaRPr>
          </a:p>
          <a:p>
            <a:pPr eaLnBrk="0" hangingPunct="0">
              <a:lnSpc>
                <a:spcPct val="150000"/>
              </a:lnSpc>
            </a:pPr>
            <a:r>
              <a:rPr lang="en-US" altLang="zh-CN" sz="2800" dirty="0" smtClean="0">
                <a:latin typeface="Times New Roman" panose="02020603050405020304" pitchFamily="18" charset="0"/>
              </a:rPr>
              <a:t>He </a:t>
            </a:r>
            <a:r>
              <a:rPr lang="en-US" altLang="zh-CN" sz="2800" dirty="0">
                <a:latin typeface="Times New Roman" panose="02020603050405020304" pitchFamily="18" charset="0"/>
              </a:rPr>
              <a:t>is playing computer games _____</a:t>
            </a:r>
            <a:r>
              <a:rPr lang="zh-CN" altLang="zh-CN" sz="2800" dirty="0">
                <a:latin typeface="Times New Roman" panose="02020603050405020304" pitchFamily="18" charset="0"/>
              </a:rPr>
              <a:t>（</a:t>
            </a:r>
            <a:r>
              <a:rPr lang="en-US" altLang="zh-CN" sz="2800" dirty="0">
                <a:latin typeface="Times New Roman" panose="02020603050405020304" pitchFamily="18" charset="0"/>
              </a:rPr>
              <a:t>with / and</a:t>
            </a:r>
            <a:r>
              <a:rPr lang="zh-CN" altLang="zh-CN" sz="2800" dirty="0">
                <a:latin typeface="Times New Roman" panose="02020603050405020304" pitchFamily="18" charset="0"/>
              </a:rPr>
              <a:t>）</a:t>
            </a:r>
            <a:r>
              <a:rPr lang="en-US" altLang="zh-CN" sz="2800" dirty="0">
                <a:latin typeface="Times New Roman" panose="02020603050405020304" pitchFamily="18" charset="0"/>
              </a:rPr>
              <a:t>Liu Tao.</a:t>
            </a:r>
            <a:endParaRPr lang="zh-CN" altLang="zh-CN" sz="2800" dirty="0">
              <a:latin typeface="Times New Roman" panose="02020603050405020304" pitchFamily="18" charset="0"/>
              <a:cs typeface="Times New Roman" panose="02020603050405020304" pitchFamily="18" charset="0"/>
            </a:endParaRPr>
          </a:p>
        </p:txBody>
      </p:sp>
      <p:sp>
        <p:nvSpPr>
          <p:cNvPr id="7175" name="矩形 5"/>
          <p:cNvSpPr>
            <a:spLocks noChangeArrowheads="1"/>
          </p:cNvSpPr>
          <p:nvPr/>
        </p:nvSpPr>
        <p:spPr bwMode="auto">
          <a:xfrm>
            <a:off x="4919662" y="3857626"/>
            <a:ext cx="731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400">
                <a:solidFill>
                  <a:srgbClr val="FF0000"/>
                </a:solidFill>
                <a:latin typeface="Times New Roman" panose="02020603050405020304" pitchFamily="18" charset="0"/>
              </a:rPr>
              <a:t>with</a:t>
            </a:r>
            <a:endParaRPr lang="zh-CN" altLang="zh-CN" sz="2400">
              <a:solidFill>
                <a:srgbClr val="FF0000"/>
              </a:solidFill>
              <a:latin typeface="Times New Roman" panose="02020603050405020304" pitchFamily="18" charset="0"/>
              <a:cs typeface="Times New Roman" panose="02020603050405020304" pitchFamily="18" charset="0"/>
            </a:endParaRPr>
          </a:p>
        </p:txBody>
      </p:sp>
      <p:sp>
        <p:nvSpPr>
          <p:cNvPr id="7176" name="矩形 6"/>
          <p:cNvSpPr>
            <a:spLocks noChangeArrowheads="1"/>
          </p:cNvSpPr>
          <p:nvPr/>
        </p:nvSpPr>
        <p:spPr bwMode="auto">
          <a:xfrm>
            <a:off x="0" y="4396401"/>
            <a:ext cx="941363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zh-CN" altLang="en-US" sz="2400" dirty="0">
                <a:latin typeface="Times New Roman" panose="02020603050405020304" pitchFamily="18" charset="0"/>
              </a:rPr>
              <a:t>拓展：</a:t>
            </a:r>
            <a:r>
              <a:rPr lang="zh-CN" altLang="zh-CN" sz="2400" dirty="0">
                <a:latin typeface="Times New Roman" panose="02020603050405020304" pitchFamily="18" charset="0"/>
              </a:rPr>
              <a:t>作介词，意为“具有，携带</a:t>
            </a:r>
            <a:r>
              <a:rPr lang="zh-CN" altLang="zh-CN" sz="2400" dirty="0" smtClean="0">
                <a:latin typeface="Times New Roman" panose="02020603050405020304" pitchFamily="18" charset="0"/>
              </a:rPr>
              <a:t>”。</a:t>
            </a:r>
            <a:endParaRPr lang="en-US" altLang="zh-CN" sz="2400" dirty="0" smtClean="0">
              <a:latin typeface="Times New Roman" panose="02020603050405020304" pitchFamily="18" charset="0"/>
            </a:endParaRPr>
          </a:p>
          <a:p>
            <a:pPr eaLnBrk="0" hangingPunct="0">
              <a:lnSpc>
                <a:spcPct val="150000"/>
              </a:lnSpc>
            </a:pPr>
            <a:r>
              <a:rPr lang="en-US" altLang="zh-CN" sz="2400" dirty="0" err="1" smtClean="0">
                <a:latin typeface="Times New Roman" panose="02020603050405020304" pitchFamily="18" charset="0"/>
              </a:rPr>
              <a:t>eg</a:t>
            </a:r>
            <a:r>
              <a:rPr lang="zh-CN" altLang="zh-CN" sz="2400" dirty="0">
                <a:latin typeface="Times New Roman" panose="02020603050405020304" pitchFamily="18" charset="0"/>
              </a:rPr>
              <a:t>：</a:t>
            </a:r>
            <a:r>
              <a:rPr lang="en-US" altLang="zh-CN" sz="2400" dirty="0">
                <a:latin typeface="Times New Roman" panose="02020603050405020304" pitchFamily="18" charset="0"/>
              </a:rPr>
              <a:t>The girl with long hair is my sister. </a:t>
            </a:r>
            <a:r>
              <a:rPr lang="zh-CN" altLang="zh-CN" sz="2400" dirty="0">
                <a:latin typeface="Times New Roman" panose="02020603050405020304" pitchFamily="18" charset="0"/>
              </a:rPr>
              <a:t>长着长头发的女孩是我的妹妹。</a:t>
            </a:r>
          </a:p>
          <a:p>
            <a:pPr eaLnBrk="0" hangingPunct="0">
              <a:lnSpc>
                <a:spcPct val="150000"/>
              </a:lnSpc>
            </a:pPr>
            <a:r>
              <a:rPr lang="zh-CN" altLang="zh-CN" sz="2400" dirty="0" smtClean="0">
                <a:latin typeface="Times New Roman" panose="02020603050405020304" pitchFamily="18" charset="0"/>
              </a:rPr>
              <a:t>作</a:t>
            </a:r>
            <a:r>
              <a:rPr lang="zh-CN" altLang="zh-CN" sz="2400" dirty="0">
                <a:latin typeface="Times New Roman" panose="02020603050405020304" pitchFamily="18" charset="0"/>
              </a:rPr>
              <a:t>介词，意为“使用”。</a:t>
            </a:r>
          </a:p>
          <a:p>
            <a:pPr eaLnBrk="0" hangingPunct="0">
              <a:lnSpc>
                <a:spcPct val="150000"/>
              </a:lnSpc>
            </a:pPr>
            <a:r>
              <a:rPr lang="en-US" altLang="zh-CN" sz="2400" dirty="0" err="1" smtClean="0">
                <a:latin typeface="Times New Roman" panose="02020603050405020304" pitchFamily="18" charset="0"/>
              </a:rPr>
              <a:t>eg</a:t>
            </a:r>
            <a:r>
              <a:rPr lang="zh-CN" altLang="zh-CN" sz="2400" dirty="0">
                <a:latin typeface="Times New Roman" panose="02020603050405020304" pitchFamily="18" charset="0"/>
              </a:rPr>
              <a:t>：</a:t>
            </a:r>
            <a:r>
              <a:rPr lang="en-US" altLang="zh-CN" sz="2400" dirty="0">
                <a:latin typeface="Times New Roman" panose="02020603050405020304" pitchFamily="18" charset="0"/>
              </a:rPr>
              <a:t>Please cut this cake with the knife.  </a:t>
            </a:r>
            <a:r>
              <a:rPr lang="zh-CN" altLang="zh-CN" sz="2400" dirty="0">
                <a:latin typeface="Times New Roman" panose="02020603050405020304" pitchFamily="18" charset="0"/>
              </a:rPr>
              <a:t>请用刀把这块蛋糕切开。</a:t>
            </a:r>
            <a:endParaRPr lang="zh-CN" altLang="zh-CN" sz="2400" dirty="0">
              <a:latin typeface="Times New Roman" panose="02020603050405020304" pitchFamily="18" charset="0"/>
              <a:cs typeface="Times New Roman" panose="02020603050405020304" pitchFamily="18" charset="0"/>
            </a:endParaRPr>
          </a:p>
        </p:txBody>
      </p:sp>
      <p:sp>
        <p:nvSpPr>
          <p:cNvPr id="2" name="矩形 1"/>
          <p:cNvSpPr>
            <a:spLocks noChangeArrowheads="1"/>
          </p:cNvSpPr>
          <p:nvPr/>
        </p:nvSpPr>
        <p:spPr bwMode="auto">
          <a:xfrm>
            <a:off x="413148" y="1211263"/>
            <a:ext cx="24080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600" b="1" dirty="0">
                <a:solidFill>
                  <a:srgbClr val="000000"/>
                </a:solidFill>
                <a:latin typeface="Times New Roman" panose="02020603050405020304" pitchFamily="18" charset="0"/>
              </a:rPr>
              <a:t>with   [</a:t>
            </a:r>
            <a:r>
              <a:rPr lang="en-US" altLang="zh-CN" sz="3600" b="1" dirty="0" err="1">
                <a:solidFill>
                  <a:srgbClr val="000000"/>
                </a:solidFill>
                <a:latin typeface="Times New Roman" panose="02020603050405020304" pitchFamily="18" charset="0"/>
              </a:rPr>
              <a:t>wɪð</a:t>
            </a:r>
            <a:r>
              <a:rPr lang="en-US" altLang="zh-CN" sz="3600" b="1" dirty="0">
                <a:solidFill>
                  <a:srgbClr val="000000"/>
                </a:solidFill>
                <a:latin typeface="Times New Roman" panose="02020603050405020304" pitchFamily="18" charset="0"/>
              </a:rPr>
              <a:t>]</a:t>
            </a:r>
            <a:endParaRPr lang="zh-CN" altLang="zh-CN" sz="3600" b="1" dirty="0">
              <a:solidFill>
                <a:srgbClr val="000000"/>
              </a:solidFill>
              <a:latin typeface="Times New Roman" panose="02020603050405020304" pitchFamily="18" charset="0"/>
              <a:cs typeface="Times New Roman" panose="02020603050405020304" pitchFamily="18" charset="0"/>
            </a:endParaRPr>
          </a:p>
        </p:txBody>
      </p:sp>
      <p:pic>
        <p:nvPicPr>
          <p:cNvPr id="5128" name="图片 3"/>
          <p:cNvPicPr>
            <a:picLocks noChangeAspect="1" noChangeArrowheads="1"/>
          </p:cNvPicPr>
          <p:nvPr/>
        </p:nvPicPr>
        <p:blipFill>
          <a:blip r:embed="rId2" cstate="email"/>
          <a:srcRect/>
          <a:stretch>
            <a:fillRect/>
          </a:stretch>
        </p:blipFill>
        <p:spPr bwMode="auto">
          <a:xfrm>
            <a:off x="7367152" y="102797"/>
            <a:ext cx="1758554"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wipe(down)">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3"/>
                                        </p:tgtEl>
                                        <p:attrNameLst>
                                          <p:attrName>style.visibility</p:attrName>
                                        </p:attrNameLst>
                                      </p:cBhvr>
                                      <p:to>
                                        <p:strVal val="visible"/>
                                      </p:to>
                                    </p:set>
                                    <p:animEffect transition="in" filter="wipe(down)">
                                      <p:cBhvr>
                                        <p:cTn id="17" dur="500"/>
                                        <p:tgtEl>
                                          <p:spTgt spid="71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4"/>
                                        </p:tgtEl>
                                        <p:attrNameLst>
                                          <p:attrName>style.visibility</p:attrName>
                                        </p:attrNameLst>
                                      </p:cBhvr>
                                      <p:to>
                                        <p:strVal val="visible"/>
                                      </p:to>
                                    </p:set>
                                    <p:animEffect transition="in" filter="wipe(down)">
                                      <p:cBhvr>
                                        <p:cTn id="22" dur="500"/>
                                        <p:tgtEl>
                                          <p:spTgt spid="71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5"/>
                                        </p:tgtEl>
                                        <p:attrNameLst>
                                          <p:attrName>style.visibility</p:attrName>
                                        </p:attrNameLst>
                                      </p:cBhvr>
                                      <p:to>
                                        <p:strVal val="visible"/>
                                      </p:to>
                                    </p:set>
                                    <p:animEffect transition="in" filter="wipe(down)">
                                      <p:cBhvr>
                                        <p:cTn id="27" dur="500"/>
                                        <p:tgtEl>
                                          <p:spTgt spid="71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6"/>
                                        </p:tgtEl>
                                        <p:attrNameLst>
                                          <p:attrName>style.visibility</p:attrName>
                                        </p:attrNameLst>
                                      </p:cBhvr>
                                      <p:to>
                                        <p:strVal val="visible"/>
                                      </p:to>
                                    </p:set>
                                    <p:animEffect transition="in" filter="wipe(down)">
                                      <p:cBhvr>
                                        <p:cTn id="32"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5" grpId="0"/>
      <p:bldP spid="717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idx="4294967295"/>
          </p:nvPr>
        </p:nvSpPr>
        <p:spPr bwMode="auto">
          <a:xfrm>
            <a:off x="529828" y="584201"/>
            <a:ext cx="139541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8195" name="矩形 1"/>
          <p:cNvSpPr>
            <a:spLocks noChangeArrowheads="1"/>
          </p:cNvSpPr>
          <p:nvPr/>
        </p:nvSpPr>
        <p:spPr bwMode="auto">
          <a:xfrm>
            <a:off x="129779" y="1289051"/>
            <a:ext cx="45833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600" b="1">
                <a:latin typeface="Times New Roman" panose="02020603050405020304" pitchFamily="18" charset="0"/>
              </a:rPr>
              <a:t>wonderful  [ˈwʌndəfl] </a:t>
            </a:r>
            <a:endParaRPr lang="zh-CN" altLang="zh-CN" sz="3600" b="1">
              <a:latin typeface="Times New Roman" panose="02020603050405020304" pitchFamily="18" charset="0"/>
              <a:cs typeface="Times New Roman" panose="02020603050405020304" pitchFamily="18" charset="0"/>
            </a:endParaRPr>
          </a:p>
        </p:txBody>
      </p:sp>
      <p:sp>
        <p:nvSpPr>
          <p:cNvPr id="8196" name="矩形 2"/>
          <p:cNvSpPr>
            <a:spLocks noChangeArrowheads="1"/>
          </p:cNvSpPr>
          <p:nvPr/>
        </p:nvSpPr>
        <p:spPr bwMode="auto">
          <a:xfrm>
            <a:off x="740569" y="2141539"/>
            <a:ext cx="66479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zh-CN" sz="2800">
                <a:latin typeface="Times New Roman" panose="02020603050405020304" pitchFamily="18" charset="0"/>
              </a:rPr>
              <a:t>作形容词，意为“非常好的，绝妙的”。</a:t>
            </a:r>
            <a:endParaRPr lang="zh-CN" altLang="zh-CN" sz="2800">
              <a:latin typeface="Times New Roman" panose="02020603050405020304" pitchFamily="18" charset="0"/>
              <a:cs typeface="Times New Roman" panose="02020603050405020304" pitchFamily="18" charset="0"/>
            </a:endParaRPr>
          </a:p>
        </p:txBody>
      </p:sp>
      <p:sp>
        <p:nvSpPr>
          <p:cNvPr id="8197" name="矩形 3"/>
          <p:cNvSpPr>
            <a:spLocks noChangeArrowheads="1"/>
          </p:cNvSpPr>
          <p:nvPr/>
        </p:nvSpPr>
        <p:spPr bwMode="auto">
          <a:xfrm>
            <a:off x="740569" y="2740025"/>
            <a:ext cx="690681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en-US" altLang="zh-CN" sz="2800" dirty="0" err="1">
                <a:latin typeface="Times New Roman" panose="02020603050405020304" pitchFamily="18" charset="0"/>
              </a:rPr>
              <a:t>eg</a:t>
            </a:r>
            <a:r>
              <a:rPr lang="en-US" altLang="zh-CN" sz="2800" dirty="0">
                <a:latin typeface="Times New Roman" panose="02020603050405020304" pitchFamily="18" charset="0"/>
              </a:rPr>
              <a:t>: It’s wonderful to see you again.</a:t>
            </a:r>
          </a:p>
          <a:p>
            <a:pPr eaLnBrk="0" hangingPunct="0">
              <a:lnSpc>
                <a:spcPct val="150000"/>
              </a:lnSpc>
            </a:pPr>
            <a:r>
              <a:rPr lang="en-US" altLang="zh-CN" sz="2800" dirty="0">
                <a:latin typeface="Times New Roman" panose="02020603050405020304" pitchFamily="18" charset="0"/>
              </a:rPr>
              <a:t>      </a:t>
            </a:r>
            <a:r>
              <a:rPr lang="zh-CN" altLang="zh-CN" sz="2800" dirty="0">
                <a:latin typeface="Times New Roman" panose="02020603050405020304" pitchFamily="18" charset="0"/>
              </a:rPr>
              <a:t>再次见到你真是太好了。</a:t>
            </a:r>
            <a:endParaRPr lang="zh-CN" altLang="zh-CN" sz="2800" dirty="0">
              <a:latin typeface="Times New Roman" panose="02020603050405020304" pitchFamily="18" charset="0"/>
              <a:cs typeface="Times New Roman" panose="02020603050405020304" pitchFamily="18" charset="0"/>
            </a:endParaRPr>
          </a:p>
        </p:txBody>
      </p:sp>
      <p:sp>
        <p:nvSpPr>
          <p:cNvPr id="8198" name="矩形 4"/>
          <p:cNvSpPr>
            <a:spLocks noChangeArrowheads="1"/>
          </p:cNvSpPr>
          <p:nvPr/>
        </p:nvSpPr>
        <p:spPr bwMode="auto">
          <a:xfrm>
            <a:off x="152401" y="4006850"/>
            <a:ext cx="505779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pPr>
            <a:r>
              <a:rPr lang="zh-CN" altLang="en-US" sz="2800"/>
              <a:t>小练习：</a:t>
            </a:r>
            <a:r>
              <a:rPr lang="zh-CN" altLang="zh-CN" sz="2800"/>
              <a:t>汉译英：</a:t>
            </a:r>
            <a:endParaRPr lang="en-US" altLang="zh-CN" sz="2800"/>
          </a:p>
          <a:p>
            <a:pPr eaLnBrk="0" hangingPunct="0">
              <a:lnSpc>
                <a:spcPct val="150000"/>
              </a:lnSpc>
            </a:pPr>
            <a:r>
              <a:rPr lang="en-US" altLang="zh-CN" sz="2800"/>
              <a:t>              </a:t>
            </a:r>
            <a:r>
              <a:rPr lang="zh-CN" altLang="zh-CN" sz="2800"/>
              <a:t>好天气</a:t>
            </a:r>
            <a:r>
              <a:rPr lang="en-US" altLang="zh-CN" sz="2800"/>
              <a:t>____________</a:t>
            </a:r>
            <a:endParaRPr lang="zh-CN" altLang="zh-CN" sz="2800"/>
          </a:p>
        </p:txBody>
      </p:sp>
      <p:sp>
        <p:nvSpPr>
          <p:cNvPr id="8199" name="矩形 5"/>
          <p:cNvSpPr>
            <a:spLocks noChangeArrowheads="1"/>
          </p:cNvSpPr>
          <p:nvPr/>
        </p:nvSpPr>
        <p:spPr bwMode="auto">
          <a:xfrm>
            <a:off x="2814855" y="4699347"/>
            <a:ext cx="24994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400">
                <a:solidFill>
                  <a:srgbClr val="FF0000"/>
                </a:solidFill>
                <a:latin typeface="Times New Roman" panose="02020603050405020304" pitchFamily="18" charset="0"/>
              </a:rPr>
              <a:t>wonderful weather</a:t>
            </a:r>
            <a:endParaRPr lang="zh-CN" altLang="zh-CN" sz="2400">
              <a:solidFill>
                <a:srgbClr val="FF0000"/>
              </a:solidFill>
              <a:latin typeface="Times New Roman" panose="02020603050405020304" pitchFamily="18" charset="0"/>
              <a:cs typeface="Times New Roman" panose="02020603050405020304" pitchFamily="18" charset="0"/>
            </a:endParaRPr>
          </a:p>
        </p:txBody>
      </p:sp>
      <p:sp>
        <p:nvSpPr>
          <p:cNvPr id="8200" name="矩形 6"/>
          <p:cNvSpPr>
            <a:spLocks noChangeArrowheads="1"/>
          </p:cNvSpPr>
          <p:nvPr/>
        </p:nvSpPr>
        <p:spPr bwMode="auto">
          <a:xfrm>
            <a:off x="152401" y="5357813"/>
            <a:ext cx="8991599" cy="113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zh-CN" altLang="en-US" sz="2400" dirty="0"/>
              <a:t>拓展：</a:t>
            </a:r>
            <a:r>
              <a:rPr lang="en-US" altLang="zh-CN" sz="2400" dirty="0"/>
              <a:t> </a:t>
            </a:r>
            <a:r>
              <a:rPr lang="zh-CN" altLang="zh-CN" sz="2400" dirty="0"/>
              <a:t>形容词转化成副词规律如下：</a:t>
            </a:r>
          </a:p>
          <a:p>
            <a:pPr eaLnBrk="0" hangingPunct="0">
              <a:lnSpc>
                <a:spcPct val="150000"/>
              </a:lnSpc>
            </a:pPr>
            <a:r>
              <a:rPr lang="zh-CN" altLang="zh-CN" sz="2400" dirty="0" smtClean="0"/>
              <a:t>（</a:t>
            </a:r>
            <a:r>
              <a:rPr lang="en-US" altLang="zh-CN" sz="2400" dirty="0"/>
              <a:t>1</a:t>
            </a:r>
            <a:r>
              <a:rPr lang="zh-CN" altLang="zh-CN" sz="2400" dirty="0"/>
              <a:t>）以辅音字母加</a:t>
            </a:r>
            <a:r>
              <a:rPr lang="en-US" altLang="zh-CN" sz="2400" dirty="0"/>
              <a:t>y</a:t>
            </a:r>
            <a:r>
              <a:rPr lang="zh-CN" altLang="zh-CN" sz="2400" dirty="0"/>
              <a:t>结尾的形容词要变</a:t>
            </a:r>
            <a:r>
              <a:rPr lang="en-US" altLang="zh-CN" sz="2400" dirty="0"/>
              <a:t>y</a:t>
            </a:r>
            <a:r>
              <a:rPr lang="zh-CN" altLang="zh-CN" sz="2400" dirty="0"/>
              <a:t>为</a:t>
            </a:r>
            <a:r>
              <a:rPr lang="en-US" altLang="zh-CN" sz="2400" dirty="0"/>
              <a:t>i,</a:t>
            </a:r>
            <a:r>
              <a:rPr lang="zh-CN" altLang="zh-CN" sz="2400" dirty="0"/>
              <a:t>然后再加</a:t>
            </a:r>
            <a:r>
              <a:rPr lang="en-US" altLang="zh-CN" sz="2400" dirty="0">
                <a:latin typeface="Times New Roman" panose="02020603050405020304" pitchFamily="18" charset="0"/>
              </a:rPr>
              <a:t>-</a:t>
            </a:r>
            <a:r>
              <a:rPr lang="en-US" altLang="zh-CN" sz="2400" dirty="0" err="1">
                <a:latin typeface="Times New Roman" panose="02020603050405020304" pitchFamily="18" charset="0"/>
              </a:rPr>
              <a:t>ly</a:t>
            </a:r>
            <a:r>
              <a:rPr lang="zh-CN" altLang="zh-CN" sz="2400" dirty="0"/>
              <a:t>。</a:t>
            </a:r>
          </a:p>
        </p:txBody>
      </p:sp>
      <p:pic>
        <p:nvPicPr>
          <p:cNvPr id="6152" name="图片 2"/>
          <p:cNvPicPr>
            <a:picLocks noChangeAspect="1" noChangeArrowheads="1"/>
          </p:cNvPicPr>
          <p:nvPr/>
        </p:nvPicPr>
        <p:blipFill>
          <a:blip r:embed="rId2" cstate="email"/>
          <a:srcRect/>
          <a:stretch>
            <a:fillRect/>
          </a:stretch>
        </p:blipFill>
        <p:spPr bwMode="auto">
          <a:xfrm>
            <a:off x="7027069" y="0"/>
            <a:ext cx="2116931" cy="428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down)">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wipe(down)">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wipe(down)">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wipe(down)">
                                      <p:cBhvr>
                                        <p:cTn id="22" dur="500"/>
                                        <p:tgtEl>
                                          <p:spTgt spid="819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wipe(down)">
                                      <p:cBhvr>
                                        <p:cTn id="27" dur="500"/>
                                        <p:tgtEl>
                                          <p:spTgt spid="81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wipe(down)">
                                      <p:cBhvr>
                                        <p:cTn id="32"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P spid="8199" grpId="0"/>
      <p:bldP spid="82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66687" y="1491885"/>
            <a:ext cx="8520113" cy="465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zh-CN" sz="2000" dirty="0"/>
              <a:t>（</a:t>
            </a:r>
            <a:r>
              <a:rPr lang="en-US" altLang="zh-CN" sz="2000" dirty="0"/>
              <a:t>2</a:t>
            </a:r>
            <a:r>
              <a:rPr lang="zh-CN" altLang="zh-CN" sz="2000" dirty="0"/>
              <a:t>）在英语中</a:t>
            </a:r>
            <a:r>
              <a:rPr lang="en-US" altLang="zh-CN" sz="2000" dirty="0"/>
              <a:t>,</a:t>
            </a:r>
            <a:r>
              <a:rPr lang="zh-CN" altLang="zh-CN" sz="2000" dirty="0"/>
              <a:t>有些词既可以作形容词</a:t>
            </a:r>
            <a:r>
              <a:rPr lang="en-US" altLang="zh-CN" sz="2000" dirty="0"/>
              <a:t>,</a:t>
            </a:r>
            <a:r>
              <a:rPr lang="zh-CN" altLang="zh-CN" sz="2000" dirty="0"/>
              <a:t>又可以作副词</a:t>
            </a:r>
            <a:r>
              <a:rPr lang="en-US" altLang="zh-CN" sz="2000" dirty="0"/>
              <a:t>,</a:t>
            </a:r>
            <a:r>
              <a:rPr lang="zh-CN" altLang="zh-CN" sz="2000" dirty="0"/>
              <a:t>如</a:t>
            </a:r>
            <a:r>
              <a:rPr lang="en-US" altLang="zh-CN" sz="2000" dirty="0">
                <a:latin typeface="Times New Roman" panose="02020603050405020304" pitchFamily="18" charset="0"/>
              </a:rPr>
              <a:t>early, much, fast, little,   </a:t>
            </a:r>
          </a:p>
          <a:p>
            <a:pPr>
              <a:lnSpc>
                <a:spcPct val="150000"/>
              </a:lnSpc>
            </a:pPr>
            <a:r>
              <a:rPr lang="en-US" altLang="zh-CN" sz="2000" dirty="0">
                <a:latin typeface="Times New Roman" panose="02020603050405020304" pitchFamily="18" charset="0"/>
              </a:rPr>
              <a:t>         wide, loud</a:t>
            </a:r>
            <a:r>
              <a:rPr lang="zh-CN" altLang="zh-CN" sz="2000" dirty="0"/>
              <a:t>等。由于这类词词性虽不同</a:t>
            </a:r>
            <a:r>
              <a:rPr lang="en-US" altLang="zh-CN" sz="2000" dirty="0"/>
              <a:t>,</a:t>
            </a:r>
            <a:r>
              <a:rPr lang="zh-CN" altLang="zh-CN" sz="2000" dirty="0"/>
              <a:t>但词形却一样</a:t>
            </a:r>
            <a:r>
              <a:rPr lang="en-US" altLang="zh-CN" sz="2000" dirty="0"/>
              <a:t>,</a:t>
            </a:r>
            <a:r>
              <a:rPr lang="zh-CN" altLang="zh-CN" sz="2000" dirty="0"/>
              <a:t>这就需要大家学会在特定</a:t>
            </a:r>
            <a:endParaRPr lang="en-US" altLang="zh-CN" sz="2000" dirty="0"/>
          </a:p>
          <a:p>
            <a:pPr>
              <a:lnSpc>
                <a:spcPct val="150000"/>
              </a:lnSpc>
            </a:pPr>
            <a:r>
              <a:rPr lang="en-US" altLang="zh-CN" sz="2000" dirty="0"/>
              <a:t>        </a:t>
            </a:r>
            <a:r>
              <a:rPr lang="zh-CN" altLang="zh-CN" sz="2000" dirty="0"/>
              <a:t>语境中判断它们各自的词性。</a:t>
            </a:r>
          </a:p>
          <a:p>
            <a:pPr>
              <a:lnSpc>
                <a:spcPct val="150000"/>
              </a:lnSpc>
            </a:pPr>
            <a:r>
              <a:rPr lang="en-US" altLang="zh-CN" sz="2000" dirty="0"/>
              <a:t>       </a:t>
            </a:r>
            <a:r>
              <a:rPr lang="zh-CN" altLang="zh-CN" sz="2000" dirty="0"/>
              <a:t>例如</a:t>
            </a:r>
            <a:r>
              <a:rPr lang="en-US" altLang="zh-CN" sz="2000" dirty="0"/>
              <a:t>:①</a:t>
            </a:r>
            <a:r>
              <a:rPr lang="en-US" altLang="zh-CN" sz="2000" dirty="0">
                <a:latin typeface="Times New Roman" panose="02020603050405020304" pitchFamily="18" charset="0"/>
              </a:rPr>
              <a:t>Thank you very much. (adv.) </a:t>
            </a:r>
            <a:r>
              <a:rPr lang="zh-CN" altLang="zh-CN" sz="2000" dirty="0"/>
              <a:t>多谢。</a:t>
            </a:r>
          </a:p>
          <a:p>
            <a:pPr>
              <a:lnSpc>
                <a:spcPct val="150000"/>
              </a:lnSpc>
            </a:pPr>
            <a:r>
              <a:rPr lang="en-US" altLang="zh-CN" sz="2000" dirty="0"/>
              <a:t>               ②</a:t>
            </a:r>
            <a:r>
              <a:rPr lang="en-US" altLang="zh-CN" sz="2000" dirty="0">
                <a:latin typeface="Times New Roman" panose="02020603050405020304" pitchFamily="18" charset="0"/>
              </a:rPr>
              <a:t>There is much water in the river. (adj.) </a:t>
            </a:r>
            <a:r>
              <a:rPr lang="zh-CN" altLang="zh-CN" sz="2000" dirty="0"/>
              <a:t>河里有很多水。</a:t>
            </a:r>
          </a:p>
          <a:p>
            <a:pPr>
              <a:lnSpc>
                <a:spcPct val="150000"/>
              </a:lnSpc>
            </a:pPr>
            <a:r>
              <a:rPr lang="en-US" altLang="zh-CN" sz="2000" dirty="0"/>
              <a:t>  </a:t>
            </a:r>
            <a:r>
              <a:rPr lang="zh-CN" altLang="zh-CN" sz="2000" dirty="0"/>
              <a:t>（</a:t>
            </a:r>
            <a:r>
              <a:rPr lang="en-US" altLang="zh-CN" sz="2000" dirty="0"/>
              <a:t>3</a:t>
            </a:r>
            <a:r>
              <a:rPr lang="zh-CN" altLang="zh-CN" sz="2000" dirty="0"/>
              <a:t>）另外</a:t>
            </a:r>
            <a:r>
              <a:rPr lang="en-US" altLang="zh-CN" sz="2000" dirty="0"/>
              <a:t>,</a:t>
            </a:r>
            <a:r>
              <a:rPr lang="zh-CN" altLang="zh-CN" sz="2000" dirty="0"/>
              <a:t>还有一类副词和形容词词义相同</a:t>
            </a:r>
            <a:r>
              <a:rPr lang="en-US" altLang="zh-CN" sz="2000" dirty="0"/>
              <a:t>,</a:t>
            </a:r>
            <a:r>
              <a:rPr lang="zh-CN" altLang="zh-CN" sz="2000" dirty="0"/>
              <a:t>但拼写却不同</a:t>
            </a:r>
            <a:r>
              <a:rPr lang="en-US" altLang="zh-CN" sz="2000" dirty="0"/>
              <a:t>,</a:t>
            </a:r>
            <a:r>
              <a:rPr lang="zh-CN" altLang="zh-CN" sz="2000" dirty="0"/>
              <a:t>如</a:t>
            </a:r>
            <a:r>
              <a:rPr lang="en-US" altLang="zh-CN" sz="2000" dirty="0">
                <a:latin typeface="Times New Roman" panose="02020603050405020304" pitchFamily="18" charset="0"/>
              </a:rPr>
              <a:t>well</a:t>
            </a:r>
            <a:r>
              <a:rPr lang="zh-CN" altLang="zh-CN" sz="2000" dirty="0"/>
              <a:t>和</a:t>
            </a:r>
            <a:r>
              <a:rPr lang="en-US" altLang="zh-CN" sz="2000" dirty="0">
                <a:latin typeface="Times New Roman" panose="02020603050405020304" pitchFamily="18" charset="0"/>
              </a:rPr>
              <a:t>good</a:t>
            </a:r>
            <a:r>
              <a:rPr lang="zh-CN" altLang="zh-CN" sz="2000" dirty="0"/>
              <a:t>。</a:t>
            </a:r>
          </a:p>
          <a:p>
            <a:pPr>
              <a:lnSpc>
                <a:spcPct val="150000"/>
              </a:lnSpc>
            </a:pPr>
            <a:r>
              <a:rPr lang="en-US" altLang="zh-CN" sz="2000" dirty="0"/>
              <a:t>           </a:t>
            </a:r>
            <a:r>
              <a:rPr lang="zh-CN" altLang="zh-CN" sz="2000" dirty="0"/>
              <a:t>例如：</a:t>
            </a:r>
            <a:r>
              <a:rPr lang="en-US" altLang="zh-CN" sz="2000" dirty="0">
                <a:latin typeface="Times New Roman" panose="02020603050405020304" pitchFamily="18" charset="0"/>
              </a:rPr>
              <a:t>He speaks English well. </a:t>
            </a:r>
            <a:r>
              <a:rPr lang="zh-CN" altLang="zh-CN" sz="2000" dirty="0"/>
              <a:t>他英语讲得不错。</a:t>
            </a:r>
            <a:r>
              <a:rPr lang="en-US" altLang="zh-CN" sz="2000" dirty="0"/>
              <a:t> </a:t>
            </a:r>
            <a:endParaRPr lang="zh-CN" altLang="zh-CN" sz="2000" dirty="0"/>
          </a:p>
          <a:p>
            <a:pPr>
              <a:lnSpc>
                <a:spcPct val="150000"/>
              </a:lnSpc>
            </a:pPr>
            <a:r>
              <a:rPr lang="en-US" altLang="zh-CN" sz="2000" dirty="0"/>
              <a:t>           </a:t>
            </a:r>
            <a:r>
              <a:rPr lang="zh-CN" altLang="zh-CN" sz="2000" dirty="0"/>
              <a:t>需注意</a:t>
            </a:r>
            <a:r>
              <a:rPr lang="en-US" altLang="zh-CN" sz="2000" dirty="0"/>
              <a:t>: </a:t>
            </a:r>
            <a:r>
              <a:rPr lang="en-US" altLang="zh-CN" sz="2000" dirty="0">
                <a:latin typeface="Times New Roman" panose="02020603050405020304" pitchFamily="18" charset="0"/>
              </a:rPr>
              <a:t>friendly; motherly; lovely</a:t>
            </a:r>
            <a:r>
              <a:rPr lang="zh-CN" altLang="zh-CN" sz="2000" dirty="0"/>
              <a:t>等词是形容词而非副词。 </a:t>
            </a:r>
            <a:endParaRPr lang="zh-CN" altLang="en-US" sz="2000" dirty="0"/>
          </a:p>
        </p:txBody>
      </p:sp>
      <p:pic>
        <p:nvPicPr>
          <p:cNvPr id="7170" name="图片 3"/>
          <p:cNvPicPr>
            <a:picLocks noChangeAspect="1" noChangeArrowheads="1"/>
          </p:cNvPicPr>
          <p:nvPr/>
        </p:nvPicPr>
        <p:blipFill>
          <a:blip r:embed="rId2" cstate="email"/>
          <a:srcRect/>
          <a:stretch>
            <a:fillRect/>
          </a:stretch>
        </p:blipFill>
        <p:spPr bwMode="auto">
          <a:xfrm>
            <a:off x="7450932" y="4729164"/>
            <a:ext cx="1693069"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4"/>
          <p:cNvSpPr txBox="1">
            <a:spLocks noChangeArrowheads="1"/>
          </p:cNvSpPr>
          <p:nvPr/>
        </p:nvSpPr>
        <p:spPr bwMode="auto">
          <a:xfrm>
            <a:off x="560785" y="554038"/>
            <a:ext cx="158710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200" b="1">
                <a:solidFill>
                  <a:schemeClr val="bg1"/>
                </a:solidFill>
                <a:latin typeface="微软雅黑" panose="020B0503020204020204" pitchFamily="34" charset="-122"/>
              </a:rPr>
              <a:t>words</a:t>
            </a:r>
            <a:endParaRPr lang="zh-CN" altLang="en-US" sz="3200" b="1">
              <a:solidFill>
                <a:schemeClr val="bg1"/>
              </a:solidFill>
              <a:latin typeface="微软雅黑" panose="020B0503020204020204"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noChangeArrowheads="1"/>
          </p:cNvSpPr>
          <p:nvPr>
            <p:ph type="title" idx="4294967295"/>
          </p:nvPr>
        </p:nvSpPr>
        <p:spPr bwMode="auto">
          <a:xfrm>
            <a:off x="101204" y="584201"/>
            <a:ext cx="3064695"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9219" name="矩形 2"/>
          <p:cNvSpPr>
            <a:spLocks noChangeArrowheads="1"/>
          </p:cNvSpPr>
          <p:nvPr/>
        </p:nvSpPr>
        <p:spPr bwMode="auto">
          <a:xfrm>
            <a:off x="232172" y="1298576"/>
            <a:ext cx="728231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en-US" altLang="zh-CN" sz="3600" b="1" dirty="0">
                <a:latin typeface="Times New Roman" panose="02020603050405020304" pitchFamily="18" charset="0"/>
              </a:rPr>
              <a:t>  I want to see the city too.</a:t>
            </a:r>
          </a:p>
          <a:p>
            <a:pPr eaLnBrk="0" hangingPunct="0">
              <a:lnSpc>
                <a:spcPct val="150000"/>
              </a:lnSpc>
            </a:pPr>
            <a:r>
              <a:rPr lang="en-US" altLang="zh-CN" sz="3600" b="1" dirty="0">
                <a:latin typeface="Times New Roman" panose="02020603050405020304" pitchFamily="18" charset="0"/>
              </a:rPr>
              <a:t>  </a:t>
            </a:r>
            <a:r>
              <a:rPr lang="zh-CN" altLang="zh-CN" sz="3600" b="1" dirty="0"/>
              <a:t>我也想去看看这座城市。</a:t>
            </a:r>
            <a:endParaRPr lang="zh-CN" altLang="zh-CN" sz="3600" dirty="0"/>
          </a:p>
        </p:txBody>
      </p:sp>
      <p:sp>
        <p:nvSpPr>
          <p:cNvPr id="9220" name="矩形 3"/>
          <p:cNvSpPr>
            <a:spLocks noChangeArrowheads="1"/>
          </p:cNvSpPr>
          <p:nvPr/>
        </p:nvSpPr>
        <p:spPr bwMode="auto">
          <a:xfrm>
            <a:off x="702469" y="3381376"/>
            <a:ext cx="8214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altLang="zh-CN" sz="2800" dirty="0">
                <a:latin typeface="Times New Roman" panose="02020603050405020304" pitchFamily="18" charset="0"/>
              </a:rPr>
              <a:t>want to do </a:t>
            </a:r>
            <a:r>
              <a:rPr lang="en-US" altLang="zh-CN" sz="2800" dirty="0" err="1">
                <a:latin typeface="Times New Roman" panose="02020603050405020304" pitchFamily="18" charset="0"/>
              </a:rPr>
              <a:t>sth</a:t>
            </a:r>
            <a:r>
              <a:rPr lang="en-US" altLang="zh-CN" sz="2800" dirty="0">
                <a:latin typeface="Times New Roman" panose="02020603050405020304" pitchFamily="18" charset="0"/>
              </a:rPr>
              <a:t>, </a:t>
            </a:r>
            <a:r>
              <a:rPr lang="zh-CN" altLang="zh-CN" sz="2800" dirty="0"/>
              <a:t>为固定词组，意为“想要做某事”。</a:t>
            </a:r>
          </a:p>
        </p:txBody>
      </p:sp>
      <p:sp>
        <p:nvSpPr>
          <p:cNvPr id="9221" name="矩形 4"/>
          <p:cNvSpPr>
            <a:spLocks noChangeArrowheads="1"/>
          </p:cNvSpPr>
          <p:nvPr/>
        </p:nvSpPr>
        <p:spPr bwMode="auto">
          <a:xfrm>
            <a:off x="702469" y="4262439"/>
            <a:ext cx="8214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dirty="0" err="1">
                <a:latin typeface="Times New Roman" panose="02020603050405020304" pitchFamily="18" charset="0"/>
              </a:rPr>
              <a:t>eg</a:t>
            </a:r>
            <a:r>
              <a:rPr lang="zh-CN" altLang="en-US" sz="2800" dirty="0">
                <a:latin typeface="Times New Roman" panose="02020603050405020304" pitchFamily="18" charset="0"/>
              </a:rPr>
              <a:t>：</a:t>
            </a:r>
            <a:r>
              <a:rPr lang="en-US" altLang="zh-CN" sz="2800" dirty="0">
                <a:latin typeface="Times New Roman" panose="02020603050405020304" pitchFamily="18" charset="0"/>
              </a:rPr>
              <a:t>I want to see her one day. </a:t>
            </a:r>
            <a:r>
              <a:rPr lang="zh-CN" altLang="zh-CN" sz="2800" dirty="0">
                <a:latin typeface="Times New Roman" panose="02020603050405020304" pitchFamily="18" charset="0"/>
              </a:rPr>
              <a:t>我想某一天能见到她。</a:t>
            </a:r>
            <a:endParaRPr lang="zh-CN" altLang="zh-CN" sz="2800" dirty="0">
              <a:latin typeface="Times New Roman" panose="02020603050405020304" pitchFamily="18" charset="0"/>
              <a:cs typeface="Times New Roman" panose="02020603050405020304" pitchFamily="18" charset="0"/>
            </a:endParaRPr>
          </a:p>
        </p:txBody>
      </p:sp>
      <p:sp>
        <p:nvSpPr>
          <p:cNvPr id="9222" name="矩形 5"/>
          <p:cNvSpPr>
            <a:spLocks noChangeArrowheads="1"/>
          </p:cNvSpPr>
          <p:nvPr/>
        </p:nvSpPr>
        <p:spPr bwMode="auto">
          <a:xfrm>
            <a:off x="253603" y="4938713"/>
            <a:ext cx="80914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zh-CN" altLang="en-US" sz="2800" dirty="0"/>
              <a:t>小练习：</a:t>
            </a:r>
            <a:r>
              <a:rPr lang="zh-CN" altLang="zh-CN" sz="2800" dirty="0"/>
              <a:t>用所给词的适当形式填空：</a:t>
            </a:r>
            <a:endParaRPr lang="en-US" altLang="zh-CN" sz="2800" dirty="0"/>
          </a:p>
          <a:p>
            <a:pPr eaLnBrk="0" hangingPunct="0">
              <a:lnSpc>
                <a:spcPct val="150000"/>
              </a:lnSpc>
            </a:pPr>
            <a:r>
              <a:rPr lang="en-US" altLang="zh-CN" sz="2800" dirty="0"/>
              <a:t>       </a:t>
            </a:r>
            <a:r>
              <a:rPr lang="en-US" altLang="zh-CN" sz="2800" dirty="0" smtClean="0">
                <a:latin typeface="Times New Roman" panose="02020603050405020304" pitchFamily="18" charset="0"/>
              </a:rPr>
              <a:t>He </a:t>
            </a:r>
            <a:r>
              <a:rPr lang="en-US" altLang="zh-CN" sz="2800" dirty="0">
                <a:latin typeface="Times New Roman" panose="02020603050405020304" pitchFamily="18" charset="0"/>
              </a:rPr>
              <a:t>wants _____</a:t>
            </a:r>
            <a:r>
              <a:rPr lang="zh-CN" altLang="zh-CN" sz="2800" dirty="0">
                <a:latin typeface="Times New Roman" panose="02020603050405020304" pitchFamily="18" charset="0"/>
              </a:rPr>
              <a:t>（</a:t>
            </a:r>
            <a:r>
              <a:rPr lang="en-US" altLang="zh-CN" sz="2800" dirty="0">
                <a:latin typeface="Times New Roman" panose="02020603050405020304" pitchFamily="18" charset="0"/>
              </a:rPr>
              <a:t>is</a:t>
            </a:r>
            <a:r>
              <a:rPr lang="zh-CN" altLang="zh-CN" sz="2800" dirty="0">
                <a:latin typeface="Times New Roman" panose="02020603050405020304" pitchFamily="18" charset="0"/>
              </a:rPr>
              <a:t>）</a:t>
            </a:r>
            <a:r>
              <a:rPr lang="en-US" altLang="zh-CN" sz="2800" dirty="0">
                <a:latin typeface="Times New Roman" panose="02020603050405020304" pitchFamily="18" charset="0"/>
              </a:rPr>
              <a:t>a teacher one day</a:t>
            </a:r>
            <a:endParaRPr lang="zh-CN" altLang="zh-CN" sz="2800" dirty="0">
              <a:latin typeface="Times New Roman" panose="02020603050405020304" pitchFamily="18" charset="0"/>
              <a:cs typeface="Times New Roman" panose="02020603050405020304" pitchFamily="18" charset="0"/>
            </a:endParaRPr>
          </a:p>
        </p:txBody>
      </p:sp>
      <p:sp>
        <p:nvSpPr>
          <p:cNvPr id="9223" name="矩形 6"/>
          <p:cNvSpPr>
            <a:spLocks noChangeArrowheads="1"/>
          </p:cNvSpPr>
          <p:nvPr/>
        </p:nvSpPr>
        <p:spPr bwMode="auto">
          <a:xfrm>
            <a:off x="2527698" y="5705476"/>
            <a:ext cx="790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400" dirty="0">
                <a:solidFill>
                  <a:srgbClr val="FF0000"/>
                </a:solidFill>
                <a:latin typeface="Times New Roman" panose="02020603050405020304" pitchFamily="18" charset="0"/>
              </a:rPr>
              <a:t>to be</a:t>
            </a:r>
            <a:endParaRPr lang="zh-CN" altLang="zh-CN" sz="2400" dirty="0">
              <a:solidFill>
                <a:srgbClr val="FF0000"/>
              </a:solidFill>
              <a:latin typeface="Times New Roman" panose="02020603050405020304" pitchFamily="18" charset="0"/>
              <a:cs typeface="Times New Roman" panose="02020603050405020304" pitchFamily="18" charset="0"/>
            </a:endParaRPr>
          </a:p>
        </p:txBody>
      </p:sp>
      <p:pic>
        <p:nvPicPr>
          <p:cNvPr id="8199" name="图片 2"/>
          <p:cNvPicPr>
            <a:picLocks noChangeAspect="1" noChangeArrowheads="1"/>
          </p:cNvPicPr>
          <p:nvPr/>
        </p:nvPicPr>
        <p:blipFill>
          <a:blip r:embed="rId2" cstate="email"/>
          <a:srcRect/>
          <a:stretch>
            <a:fillRect/>
          </a:stretch>
        </p:blipFill>
        <p:spPr bwMode="auto">
          <a:xfrm>
            <a:off x="7115908" y="4909225"/>
            <a:ext cx="2028092" cy="1948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arn(inVertical)">
                                      <p:cBhvr>
                                        <p:cTn id="7" dur="5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arn(inVertical)">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barn(inVertical)">
                                      <p:cBhvr>
                                        <p:cTn id="17" dur="500"/>
                                        <p:tgtEl>
                                          <p:spTgt spid="92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barn(inVertical)">
                                      <p:cBhvr>
                                        <p:cTn id="22" dur="500"/>
                                        <p:tgtEl>
                                          <p:spTgt spid="922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223"/>
                                        </p:tgtEl>
                                        <p:attrNameLst>
                                          <p:attrName>style.visibility</p:attrName>
                                        </p:attrNameLst>
                                      </p:cBhvr>
                                      <p:to>
                                        <p:strVal val="visible"/>
                                      </p:to>
                                    </p:set>
                                    <p:animEffect transition="in" filter="barn(inVertical)">
                                      <p:cBhvr>
                                        <p:cTn id="27"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P spid="9222" grpId="0"/>
      <p:bldP spid="92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noChangeArrowheads="1"/>
          </p:cNvSpPr>
          <p:nvPr>
            <p:ph type="title" idx="4294967295"/>
          </p:nvPr>
        </p:nvSpPr>
        <p:spPr bwMode="auto">
          <a:xfrm>
            <a:off x="6594" y="595924"/>
            <a:ext cx="293507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0243" name="矩形 1"/>
          <p:cNvSpPr>
            <a:spLocks noChangeArrowheads="1"/>
          </p:cNvSpPr>
          <p:nvPr/>
        </p:nvSpPr>
        <p:spPr bwMode="auto">
          <a:xfrm>
            <a:off x="252412" y="1236663"/>
            <a:ext cx="88915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en-US" altLang="zh-CN" sz="3600" b="1" dirty="0">
                <a:latin typeface="Times New Roman" panose="02020603050405020304" pitchFamily="18" charset="0"/>
              </a:rPr>
              <a:t>I’ll show you some photos after the holiday. </a:t>
            </a:r>
          </a:p>
          <a:p>
            <a:pPr eaLnBrk="0" hangingPunct="0">
              <a:lnSpc>
                <a:spcPct val="150000"/>
              </a:lnSpc>
            </a:pPr>
            <a:r>
              <a:rPr lang="zh-CN" altLang="zh-CN" sz="3600" b="1" dirty="0"/>
              <a:t>假期之后我将向你展示一些照片。</a:t>
            </a:r>
            <a:endParaRPr lang="zh-CN" altLang="zh-CN" sz="3600" dirty="0"/>
          </a:p>
        </p:txBody>
      </p:sp>
      <p:sp>
        <p:nvSpPr>
          <p:cNvPr id="10244" name="矩形 2"/>
          <p:cNvSpPr>
            <a:spLocks noChangeArrowheads="1"/>
          </p:cNvSpPr>
          <p:nvPr/>
        </p:nvSpPr>
        <p:spPr bwMode="auto">
          <a:xfrm>
            <a:off x="602457" y="2882900"/>
            <a:ext cx="780335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en-US" altLang="zh-CN" sz="2800" dirty="0">
                <a:latin typeface="Times New Roman" panose="02020603050405020304" pitchFamily="18" charset="0"/>
              </a:rPr>
              <a:t>show sb. </a:t>
            </a:r>
            <a:r>
              <a:rPr lang="en-US" altLang="zh-CN" sz="2800" dirty="0" err="1">
                <a:latin typeface="Times New Roman" panose="02020603050405020304" pitchFamily="18" charset="0"/>
              </a:rPr>
              <a:t>sth</a:t>
            </a:r>
            <a:r>
              <a:rPr lang="en-US" altLang="zh-CN" sz="2800" dirty="0">
                <a:latin typeface="Times New Roman" panose="02020603050405020304" pitchFamily="18" charset="0"/>
              </a:rPr>
              <a:t>  </a:t>
            </a:r>
            <a:r>
              <a:rPr lang="zh-CN" altLang="zh-CN" sz="2800" dirty="0"/>
              <a:t>意为向某人展示某物。</a:t>
            </a:r>
            <a:endParaRPr lang="en-US" altLang="zh-CN" sz="2800" dirty="0"/>
          </a:p>
        </p:txBody>
      </p:sp>
      <p:sp>
        <p:nvSpPr>
          <p:cNvPr id="10245" name="矩形 3"/>
          <p:cNvSpPr>
            <a:spLocks noChangeArrowheads="1"/>
          </p:cNvSpPr>
          <p:nvPr/>
        </p:nvSpPr>
        <p:spPr bwMode="auto">
          <a:xfrm>
            <a:off x="590550" y="3544888"/>
            <a:ext cx="744378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en-US" altLang="zh-CN" sz="2800" dirty="0" err="1">
                <a:latin typeface="Times New Roman" panose="02020603050405020304" pitchFamily="18" charset="0"/>
              </a:rPr>
              <a:t>eg</a:t>
            </a:r>
            <a:r>
              <a:rPr lang="zh-CN" altLang="en-US" sz="2800" dirty="0">
                <a:latin typeface="Times New Roman" panose="02020603050405020304" pitchFamily="18" charset="0"/>
              </a:rPr>
              <a:t>：</a:t>
            </a:r>
            <a:r>
              <a:rPr lang="en-US" altLang="zh-CN" sz="2800" dirty="0">
                <a:latin typeface="Times New Roman" panose="02020603050405020304" pitchFamily="18" charset="0"/>
              </a:rPr>
              <a:t>He is showing me some stamps.</a:t>
            </a:r>
          </a:p>
          <a:p>
            <a:pPr eaLnBrk="0" hangingPunct="0">
              <a:lnSpc>
                <a:spcPct val="150000"/>
              </a:lnSpc>
            </a:pPr>
            <a:r>
              <a:rPr lang="en-US" altLang="zh-CN" sz="2800" dirty="0">
                <a:latin typeface="Times New Roman" panose="02020603050405020304" pitchFamily="18" charset="0"/>
              </a:rPr>
              <a:t>        = He is showing some stamps to me. </a:t>
            </a:r>
          </a:p>
          <a:p>
            <a:pPr eaLnBrk="0" hangingPunct="0">
              <a:lnSpc>
                <a:spcPct val="150000"/>
              </a:lnSpc>
            </a:pPr>
            <a:r>
              <a:rPr lang="en-US" altLang="zh-CN" sz="2800" dirty="0">
                <a:latin typeface="Times New Roman" panose="02020603050405020304" pitchFamily="18" charset="0"/>
              </a:rPr>
              <a:t>           </a:t>
            </a:r>
            <a:r>
              <a:rPr lang="zh-CN" altLang="zh-CN" sz="2800" dirty="0">
                <a:latin typeface="Times New Roman" panose="02020603050405020304" pitchFamily="18" charset="0"/>
              </a:rPr>
              <a:t>他正在向我展示一些邮票。</a:t>
            </a:r>
            <a:endParaRPr lang="zh-CN" altLang="en-US" sz="2800" dirty="0">
              <a:latin typeface="Times New Roman" panose="02020603050405020304" pitchFamily="18" charset="0"/>
              <a:cs typeface="Times New Roman" panose="02020603050405020304" pitchFamily="18" charset="0"/>
            </a:endParaRPr>
          </a:p>
        </p:txBody>
      </p:sp>
      <p:sp>
        <p:nvSpPr>
          <p:cNvPr id="10246" name="矩形 4"/>
          <p:cNvSpPr>
            <a:spLocks noChangeArrowheads="1"/>
          </p:cNvSpPr>
          <p:nvPr/>
        </p:nvSpPr>
        <p:spPr bwMode="auto">
          <a:xfrm>
            <a:off x="252413" y="5662614"/>
            <a:ext cx="854154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800" dirty="0"/>
              <a:t>小练习：</a:t>
            </a:r>
            <a:r>
              <a:rPr lang="zh-CN" altLang="zh-CN" sz="2800" dirty="0"/>
              <a:t>句型转换：</a:t>
            </a:r>
            <a:r>
              <a:rPr lang="en-US" altLang="zh-CN" sz="2800" dirty="0">
                <a:latin typeface="Times New Roman" panose="02020603050405020304" pitchFamily="18" charset="0"/>
              </a:rPr>
              <a:t>Sam shows Bobby his mew clothes.</a:t>
            </a:r>
            <a:r>
              <a:rPr lang="zh-CN" altLang="zh-CN" sz="2800" dirty="0"/>
              <a:t>（同义句）</a:t>
            </a:r>
          </a:p>
        </p:txBody>
      </p:sp>
      <p:sp>
        <p:nvSpPr>
          <p:cNvPr id="10247" name="矩形 5"/>
          <p:cNvSpPr>
            <a:spLocks noChangeArrowheads="1"/>
          </p:cNvSpPr>
          <p:nvPr/>
        </p:nvSpPr>
        <p:spPr bwMode="auto">
          <a:xfrm>
            <a:off x="2286711" y="6151271"/>
            <a:ext cx="4822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400" dirty="0">
                <a:solidFill>
                  <a:srgbClr val="FF0000"/>
                </a:solidFill>
                <a:latin typeface="Times New Roman" panose="02020603050405020304" pitchFamily="18" charset="0"/>
              </a:rPr>
              <a:t>Sam shows his new clothes to Bobby.</a:t>
            </a:r>
            <a:endParaRPr lang="zh-CN" altLang="zh-CN" sz="2400" dirty="0">
              <a:solidFill>
                <a:srgbClr val="FF0000"/>
              </a:solidFill>
              <a:latin typeface="Times New Roman" panose="02020603050405020304" pitchFamily="18" charset="0"/>
              <a:cs typeface="Times New Roman" panose="02020603050405020304" pitchFamily="18" charset="0"/>
            </a:endParaRPr>
          </a:p>
        </p:txBody>
      </p:sp>
      <p:pic>
        <p:nvPicPr>
          <p:cNvPr id="9223" name="图片 3"/>
          <p:cNvPicPr>
            <a:picLocks noChangeAspect="1" noChangeArrowheads="1"/>
          </p:cNvPicPr>
          <p:nvPr/>
        </p:nvPicPr>
        <p:blipFill>
          <a:blip r:embed="rId2" cstate="email"/>
          <a:srcRect/>
          <a:stretch>
            <a:fillRect/>
          </a:stretch>
        </p:blipFill>
        <p:spPr bwMode="auto">
          <a:xfrm>
            <a:off x="6939301" y="2718777"/>
            <a:ext cx="2190074" cy="269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arn(inVertical)">
                                      <p:cBhvr>
                                        <p:cTn id="7" dur="500"/>
                                        <p:tgtEl>
                                          <p:spTgt spid="1024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barn(inVertical)">
                                      <p:cBhvr>
                                        <p:cTn id="10" dur="500"/>
                                        <p:tgtEl>
                                          <p:spTgt spid="102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244"/>
                                        </p:tgtEl>
                                        <p:attrNameLst>
                                          <p:attrName>style.visibility</p:attrName>
                                        </p:attrNameLst>
                                      </p:cBhvr>
                                      <p:to>
                                        <p:strVal val="visible"/>
                                      </p:to>
                                    </p:set>
                                    <p:animEffect transition="in" filter="barn(inVertical)">
                                      <p:cBhvr>
                                        <p:cTn id="15" dur="500"/>
                                        <p:tgtEl>
                                          <p:spTgt spid="1024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245"/>
                                        </p:tgtEl>
                                        <p:attrNameLst>
                                          <p:attrName>style.visibility</p:attrName>
                                        </p:attrNameLst>
                                      </p:cBhvr>
                                      <p:to>
                                        <p:strVal val="visible"/>
                                      </p:to>
                                    </p:set>
                                    <p:animEffect transition="in" filter="barn(inVertical)">
                                      <p:cBhvr>
                                        <p:cTn id="20" dur="500"/>
                                        <p:tgtEl>
                                          <p:spTgt spid="1024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246"/>
                                        </p:tgtEl>
                                        <p:attrNameLst>
                                          <p:attrName>style.visibility</p:attrName>
                                        </p:attrNameLst>
                                      </p:cBhvr>
                                      <p:to>
                                        <p:strVal val="visible"/>
                                      </p:to>
                                    </p:set>
                                    <p:animEffect transition="in" filter="barn(inVertical)">
                                      <p:cBhvr>
                                        <p:cTn id="25" dur="500"/>
                                        <p:tgtEl>
                                          <p:spTgt spid="1024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0247"/>
                                        </p:tgtEl>
                                        <p:attrNameLst>
                                          <p:attrName>style.visibility</p:attrName>
                                        </p:attrNameLst>
                                      </p:cBhvr>
                                      <p:to>
                                        <p:strVal val="visible"/>
                                      </p:to>
                                    </p:set>
                                    <p:animEffect transition="in" filter="barn(inVertical)">
                                      <p:cBhvr>
                                        <p:cTn id="30"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P spid="102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86927" y="1565643"/>
            <a:ext cx="895707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sz="2400" dirty="0"/>
              <a:t>拓展：</a:t>
            </a:r>
            <a:r>
              <a:rPr lang="zh-CN" altLang="zh-CN" sz="2400" dirty="0"/>
              <a:t>（</a:t>
            </a:r>
            <a:r>
              <a:rPr lang="en-US" altLang="zh-CN" sz="2400" dirty="0"/>
              <a:t>1</a:t>
            </a:r>
            <a:r>
              <a:rPr lang="zh-CN" altLang="zh-CN" sz="2400" dirty="0"/>
              <a:t>）</a:t>
            </a:r>
            <a:r>
              <a:rPr lang="en-US" altLang="zh-CN" sz="2400" dirty="0">
                <a:latin typeface="Times New Roman" panose="02020603050405020304" pitchFamily="18" charset="0"/>
              </a:rPr>
              <a:t>show</a:t>
            </a:r>
            <a:r>
              <a:rPr lang="zh-CN" altLang="zh-CN" sz="2400" dirty="0"/>
              <a:t>作名词，意为“展示，展览”</a:t>
            </a:r>
          </a:p>
          <a:p>
            <a:pPr>
              <a:lnSpc>
                <a:spcPct val="150000"/>
              </a:lnSpc>
            </a:pPr>
            <a:r>
              <a:rPr lang="en-US" altLang="zh-CN" sz="2400" dirty="0"/>
              <a:t>             </a:t>
            </a:r>
            <a:r>
              <a:rPr lang="zh-CN" altLang="zh-CN" sz="2400" dirty="0" smtClean="0"/>
              <a:t>例</a:t>
            </a:r>
            <a:r>
              <a:rPr lang="zh-CN" altLang="zh-CN" sz="2400" dirty="0"/>
              <a:t>如：</a:t>
            </a:r>
            <a:r>
              <a:rPr lang="en-US" altLang="zh-CN" sz="2400" dirty="0"/>
              <a:t>①</a:t>
            </a:r>
            <a:r>
              <a:rPr lang="en-US" altLang="zh-CN" sz="2400" dirty="0">
                <a:latin typeface="Times New Roman" panose="02020603050405020304" pitchFamily="18" charset="0"/>
              </a:rPr>
              <a:t>a fashion show </a:t>
            </a:r>
            <a:r>
              <a:rPr lang="zh-CN" altLang="zh-CN" sz="2400" dirty="0"/>
              <a:t>一场时装秀。</a:t>
            </a:r>
          </a:p>
          <a:p>
            <a:pPr>
              <a:lnSpc>
                <a:spcPct val="150000"/>
              </a:lnSpc>
            </a:pPr>
            <a:r>
              <a:rPr lang="en-US" altLang="zh-CN" sz="2400" dirty="0"/>
              <a:t>                        </a:t>
            </a:r>
            <a:r>
              <a:rPr lang="en-US" altLang="zh-CN" sz="2400" dirty="0" smtClean="0"/>
              <a:t>②</a:t>
            </a:r>
            <a:r>
              <a:rPr lang="en-US" altLang="zh-CN" sz="2400" dirty="0">
                <a:latin typeface="Times New Roman" panose="02020603050405020304" pitchFamily="18" charset="0"/>
              </a:rPr>
              <a:t>an animal show</a:t>
            </a:r>
            <a:r>
              <a:rPr lang="en-US" altLang="zh-CN" sz="2400" dirty="0"/>
              <a:t> </a:t>
            </a:r>
            <a:r>
              <a:rPr lang="zh-CN" altLang="zh-CN" sz="2400" dirty="0"/>
              <a:t>一场动物展。</a:t>
            </a:r>
          </a:p>
          <a:p>
            <a:pPr>
              <a:lnSpc>
                <a:spcPct val="150000"/>
              </a:lnSpc>
            </a:pPr>
            <a:r>
              <a:rPr lang="en-US" altLang="zh-CN" sz="2400" dirty="0"/>
              <a:t>          </a:t>
            </a:r>
            <a:r>
              <a:rPr lang="zh-CN" altLang="zh-CN" sz="2400" dirty="0"/>
              <a:t>（</a:t>
            </a:r>
            <a:r>
              <a:rPr lang="en-US" altLang="zh-CN" sz="2400" dirty="0"/>
              <a:t>2</a:t>
            </a:r>
            <a:r>
              <a:rPr lang="zh-CN" altLang="zh-CN" sz="2400" dirty="0"/>
              <a:t>）</a:t>
            </a:r>
            <a:r>
              <a:rPr lang="en-US" altLang="zh-CN" sz="2400" dirty="0">
                <a:latin typeface="Times New Roman" panose="02020603050405020304" pitchFamily="18" charset="0"/>
              </a:rPr>
              <a:t>show sb. up</a:t>
            </a:r>
            <a:r>
              <a:rPr lang="zh-CN" altLang="zh-CN" sz="2400" dirty="0"/>
              <a:t>意为“使某人难堪”。</a:t>
            </a:r>
          </a:p>
          <a:p>
            <a:pPr>
              <a:lnSpc>
                <a:spcPct val="150000"/>
              </a:lnSpc>
            </a:pPr>
            <a:r>
              <a:rPr lang="en-US" altLang="zh-CN" sz="2400" dirty="0"/>
              <a:t>                   </a:t>
            </a:r>
            <a:r>
              <a:rPr lang="zh-CN" altLang="zh-CN" sz="2400" dirty="0"/>
              <a:t>例如：</a:t>
            </a:r>
            <a:r>
              <a:rPr lang="en-US" altLang="zh-CN" sz="2400" dirty="0">
                <a:latin typeface="Times New Roman" panose="02020603050405020304" pitchFamily="18" charset="0"/>
              </a:rPr>
              <a:t>He showed her up by shouting at the waiter.</a:t>
            </a:r>
          </a:p>
          <a:p>
            <a:pPr>
              <a:lnSpc>
                <a:spcPct val="150000"/>
              </a:lnSpc>
            </a:pPr>
            <a:r>
              <a:rPr lang="en-US" altLang="zh-CN" sz="2400" dirty="0">
                <a:latin typeface="Times New Roman" panose="02020603050405020304" pitchFamily="18" charset="0"/>
              </a:rPr>
              <a:t>                     </a:t>
            </a:r>
            <a:r>
              <a:rPr lang="zh-CN" altLang="zh-CN" sz="2400" dirty="0" smtClean="0"/>
              <a:t>他</a:t>
            </a:r>
            <a:r>
              <a:rPr lang="zh-CN" altLang="zh-CN" sz="2400" dirty="0"/>
              <a:t>冲着服务员大叫，让她很难堪。</a:t>
            </a:r>
          </a:p>
        </p:txBody>
      </p:sp>
      <p:pic>
        <p:nvPicPr>
          <p:cNvPr id="10242" name="图片 2"/>
          <p:cNvPicPr>
            <a:picLocks noChangeAspect="1" noChangeArrowheads="1"/>
          </p:cNvPicPr>
          <p:nvPr/>
        </p:nvPicPr>
        <p:blipFill>
          <a:blip r:embed="rId2" cstate="email"/>
          <a:srcRect/>
          <a:stretch>
            <a:fillRect/>
          </a:stretch>
        </p:blipFill>
        <p:spPr bwMode="auto">
          <a:xfrm>
            <a:off x="7455603" y="0"/>
            <a:ext cx="1688306"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3"/>
          <p:cNvSpPr txBox="1">
            <a:spLocks noChangeArrowheads="1"/>
          </p:cNvSpPr>
          <p:nvPr/>
        </p:nvSpPr>
        <p:spPr bwMode="auto">
          <a:xfrm>
            <a:off x="0" y="583557"/>
            <a:ext cx="31039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200" b="1" dirty="0" smtClean="0">
                <a:solidFill>
                  <a:srgbClr val="FFFFFF"/>
                </a:solidFill>
                <a:latin typeface="微软雅黑" panose="020B0503020204020204" pitchFamily="34" charset="-122"/>
              </a:rPr>
              <a:t>Expressions</a:t>
            </a:r>
            <a:endParaRPr lang="zh-CN" alt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WW.2PPT.COM&#10;">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1170</Words>
  <Application>Microsoft Office PowerPoint</Application>
  <PresentationFormat>全屏显示(4:3)</PresentationFormat>
  <Paragraphs>129</Paragraphs>
  <Slides>16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宋体</vt:lpstr>
      <vt:lpstr>微软雅黑</vt:lpstr>
      <vt:lpstr>Arial</vt:lpstr>
      <vt:lpstr>Calibri</vt:lpstr>
      <vt:lpstr>Times New Roman</vt:lpstr>
      <vt:lpstr>WWW.2PPT.COM
</vt:lpstr>
      <vt:lpstr>Unit 1 </vt:lpstr>
      <vt:lpstr>Introduce</vt:lpstr>
      <vt:lpstr>words</vt:lpstr>
      <vt:lpstr>words</vt:lpstr>
      <vt:lpstr>words</vt:lpstr>
      <vt:lpstr>PowerPoint 演示文稿</vt:lpstr>
      <vt:lpstr>Expressions</vt:lpstr>
      <vt:lpstr>Expressions</vt:lpstr>
      <vt:lpstr>PowerPoint 演示文稿</vt:lpstr>
      <vt:lpstr>Dialogue</vt:lpstr>
      <vt:lpstr>PowerPoint 演示文稿</vt:lpstr>
      <vt:lpstr>PowerPoint 演示文稿</vt:lpstr>
      <vt:lpstr>Summary</vt:lpstr>
      <vt:lpstr>Exercise</vt:lpstr>
      <vt:lpstr>Exercise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2014-11-28T08:03:00Z</dcterms:created>
  <dcterms:modified xsi:type="dcterms:W3CDTF">2023-01-17T02:16:32Z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CD8C58C705494B66895513641545165C</vt:lpwstr>
  </property>
  <property fmtid="{A09F084E-AD41-489F-8076-AA5BE3082BCA}" pid="100">
    <vt:ui4>5</vt:ui4>
  </property>
  <property fmtid="{64440492-4C8B-11D1-8B70-080036B11A03}" pid="11">
    <vt:lpwstr>www.2ppt.com-爱PPT提供资源下载</vt:lpwstr>
  </property>
</Properties>
</file>