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7" r:id="rId2"/>
    <p:sldId id="318" r:id="rId3"/>
    <p:sldId id="299" r:id="rId4"/>
    <p:sldId id="337" r:id="rId5"/>
    <p:sldId id="288" r:id="rId6"/>
    <p:sldId id="309" r:id="rId7"/>
    <p:sldId id="339" r:id="rId8"/>
    <p:sldId id="336" r:id="rId9"/>
    <p:sldId id="340" r:id="rId10"/>
    <p:sldId id="307" r:id="rId11"/>
    <p:sldId id="338" r:id="rId12"/>
    <p:sldId id="308" r:id="rId13"/>
    <p:sldId id="304" r:id="rId14"/>
    <p:sldId id="335" r:id="rId15"/>
    <p:sldId id="289" r:id="rId16"/>
    <p:sldId id="313" r:id="rId17"/>
    <p:sldId id="310" r:id="rId18"/>
    <p:sldId id="290" r:id="rId19"/>
    <p:sldId id="315" r:id="rId20"/>
    <p:sldId id="291" r:id="rId21"/>
  </p:sldIdLst>
  <p:sldSz cx="12192000" cy="6858000"/>
  <p:notesSz cx="7104063" cy="10234613"/>
  <p:embeddedFontLst>
    <p:embeddedFont>
      <p:font typeface="华文楷体" panose="0201060004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楷体" panose="02010609060101010101" pitchFamily="49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>
          <p15:clr>
            <a:srgbClr val="A4A3A4"/>
          </p15:clr>
        </p15:guide>
        <p15:guide id="2" pos="3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CC7E0"/>
    <a:srgbClr val="E04236"/>
    <a:srgbClr val="74C153"/>
    <a:srgbClr val="C5DE90"/>
    <a:srgbClr val="9F5F86"/>
    <a:srgbClr val="BA8CA8"/>
    <a:srgbClr val="AEC80C"/>
    <a:srgbClr val="CCDD5F"/>
    <a:srgbClr val="77C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96"/>
      </p:cViewPr>
      <p:guideLst>
        <p:guide orient="horz" pos="2218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86508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</a:rPr>
              <a:t>认识分米和毫米</a:t>
            </a:r>
          </a:p>
        </p:txBody>
      </p:sp>
      <p:sp>
        <p:nvSpPr>
          <p:cNvPr id="12" name="矩形 11"/>
          <p:cNvSpPr/>
          <p:nvPr/>
        </p:nvSpPr>
        <p:spPr>
          <a:xfrm>
            <a:off x="4799812" y="4789676"/>
            <a:ext cx="2592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二年级  下册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471301" y="3505947"/>
            <a:ext cx="547769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827063" y="731794"/>
            <a:ext cx="253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五  分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米和毫米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5982945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4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－例2－数学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499" y="836712"/>
            <a:ext cx="4652827" cy="288032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6492" y="1560026"/>
            <a:ext cx="3984598" cy="954107"/>
            <a:chOff x="4894868" y="1170021"/>
            <a:chExt cx="2988448" cy="715581"/>
          </a:xfrm>
        </p:grpSpPr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>
              <a:off x="4894868" y="1192553"/>
              <a:ext cx="2701468" cy="684000"/>
            </a:xfrm>
            <a:prstGeom prst="wedgeRoundRectCallout">
              <a:avLst>
                <a:gd name="adj1" fmla="val 58306"/>
                <a:gd name="adj2" fmla="val 6602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6" name="文本框 10245"/>
            <p:cNvSpPr txBox="1">
              <a:spLocks noChangeArrowheads="1"/>
            </p:cNvSpPr>
            <p:nvPr/>
          </p:nvSpPr>
          <p:spPr bwMode="auto">
            <a:xfrm>
              <a:off x="4930988" y="1170021"/>
              <a:ext cx="2952328" cy="7155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量一量数学书的厚度，你有什么发现？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62580" y="4523740"/>
            <a:ext cx="2733675" cy="954405"/>
            <a:chOff x="2156488" y="2949888"/>
            <a:chExt cx="2050256" cy="715580"/>
          </a:xfrm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flipH="1">
              <a:off x="2156488" y="2965604"/>
              <a:ext cx="2050256" cy="683895"/>
            </a:xfrm>
            <a:prstGeom prst="wedgeRoundRectCallout">
              <a:avLst>
                <a:gd name="adj1" fmla="val 60570"/>
                <a:gd name="adj2" fmla="val 20839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4" name="文本框 10245"/>
            <p:cNvSpPr txBox="1">
              <a:spLocks noChangeArrowheads="1"/>
            </p:cNvSpPr>
            <p:nvPr/>
          </p:nvSpPr>
          <p:spPr bwMode="auto">
            <a:xfrm>
              <a:off x="2181731" y="2949888"/>
              <a:ext cx="2016224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</a:rPr>
                <a:t>数学书的厚度不到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1</a:t>
              </a:r>
              <a:r>
                <a:rPr lang="zh-CN" altLang="en-US" sz="2800" dirty="0">
                  <a:latin typeface="+mn-ea"/>
                </a:rPr>
                <a:t>厘米。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91350" y="4452620"/>
            <a:ext cx="2400300" cy="954405"/>
            <a:chOff x="5138781" y="3090833"/>
            <a:chExt cx="1800200" cy="715580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5139596" y="3122413"/>
              <a:ext cx="1592643" cy="684000"/>
            </a:xfrm>
            <a:prstGeom prst="wedgeRoundRectCallout">
              <a:avLst>
                <a:gd name="adj1" fmla="val 58838"/>
                <a:gd name="adj2" fmla="val 18980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5138781" y="3090833"/>
              <a:ext cx="1800200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</a:rPr>
                <a:t>在直尺上数，是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6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个小格。</a:t>
              </a:r>
              <a:endParaRPr lang="zh-CN" altLang="en-US" sz="2800" dirty="0"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03974" y="780576"/>
            <a:ext cx="9034462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>
                <a:latin typeface="+mn-ea"/>
              </a:rPr>
              <a:t>直尺上1厘米中间每一小格的长度是</a:t>
            </a: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1毫米</a:t>
            </a:r>
            <a:r>
              <a:rPr lang="zh-CN" altLang="en-US" sz="3200" dirty="0">
                <a:latin typeface="+mn-ea"/>
              </a:rPr>
              <a:t>。</a:t>
            </a:r>
            <a:endParaRPr lang="en-US" altLang="zh-CN" sz="3200" dirty="0">
              <a:latin typeface="+mn-ea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>
                <a:latin typeface="+mn-ea"/>
              </a:rPr>
              <a:t>毫米用字母</a:t>
            </a: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mm</a:t>
            </a:r>
            <a:r>
              <a:rPr lang="zh-CN" altLang="en-US" sz="3200" dirty="0">
                <a:latin typeface="+mn-ea"/>
              </a:rPr>
              <a:t>表示。</a:t>
            </a:r>
          </a:p>
        </p:txBody>
      </p:sp>
      <p:grpSp>
        <p:nvGrpSpPr>
          <p:cNvPr id="3" name="Group 3"/>
          <p:cNvGrpSpPr/>
          <p:nvPr/>
        </p:nvGrpSpPr>
        <p:grpSpPr bwMode="auto">
          <a:xfrm>
            <a:off x="2415858" y="4461193"/>
            <a:ext cx="3859212" cy="866775"/>
            <a:chOff x="0" y="0"/>
            <a:chExt cx="2431" cy="54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7" y="0"/>
              <a:ext cx="2404" cy="546"/>
            </a:xfrm>
            <a:prstGeom prst="rect">
              <a:avLst/>
            </a:prstGeom>
            <a:solidFill>
              <a:srgbClr val="FFCC99"/>
            </a:solidFill>
            <a:ln w="9525" cmpd="sng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03" y="15"/>
              <a:ext cx="0" cy="312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76" y="15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49" y="15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21" y="15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97" y="15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70" y="15"/>
              <a:ext cx="0" cy="273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42" y="15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617" y="15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691" y="15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763" y="15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838" y="15"/>
              <a:ext cx="0" cy="312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0" y="302"/>
              <a:ext cx="241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0000FF"/>
                  </a:solidFill>
                  <a:latin typeface="+mn-ea"/>
                </a:rPr>
                <a:t>0                1cm          2               3 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907" y="12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980" y="12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052" y="12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128" y="12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201" y="12"/>
              <a:ext cx="0" cy="273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273" y="12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348" y="12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422" y="12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494" y="12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569" y="12"/>
              <a:ext cx="0" cy="312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1633" y="5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706" y="5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1778" y="5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1854" y="5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1927" y="5"/>
              <a:ext cx="0" cy="273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1999" y="5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2074" y="5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2148" y="5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2220" y="5"/>
              <a:ext cx="0" cy="195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2295" y="5"/>
              <a:ext cx="0" cy="312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</p:grpSp>
      <p:grpSp>
        <p:nvGrpSpPr>
          <p:cNvPr id="37" name="Group 37"/>
          <p:cNvGrpSpPr/>
          <p:nvPr/>
        </p:nvGrpSpPr>
        <p:grpSpPr bwMode="auto">
          <a:xfrm>
            <a:off x="1614170" y="3027680"/>
            <a:ext cx="1246188" cy="1733550"/>
            <a:chOff x="0" y="0"/>
            <a:chExt cx="785" cy="1092"/>
          </a:xfrm>
        </p:grpSpPr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645" y="911"/>
              <a:ext cx="0" cy="181"/>
            </a:xfrm>
            <a:prstGeom prst="line">
              <a:avLst/>
            </a:prstGeom>
            <a:noFill/>
            <a:ln w="101600" cmpd="sng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0" y="0"/>
              <a:ext cx="78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FF3300"/>
                  </a:solidFill>
                  <a:latin typeface="+mn-ea"/>
                </a:rPr>
                <a:t>1毫米</a:t>
              </a: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409" y="317"/>
              <a:ext cx="226" cy="590"/>
            </a:xfrm>
            <a:prstGeom prst="line">
              <a:avLst/>
            </a:prstGeom>
            <a:noFill/>
            <a:ln w="9525" cmpd="sng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</p:grpSp>
      <p:grpSp>
        <p:nvGrpSpPr>
          <p:cNvPr id="41" name="Group 41"/>
          <p:cNvGrpSpPr/>
          <p:nvPr/>
        </p:nvGrpSpPr>
        <p:grpSpPr bwMode="auto">
          <a:xfrm>
            <a:off x="2514283" y="4989831"/>
            <a:ext cx="1246188" cy="968376"/>
            <a:chOff x="-56" y="1"/>
            <a:chExt cx="785" cy="610"/>
          </a:xfrm>
        </p:grpSpPr>
        <p:sp>
          <p:nvSpPr>
            <p:cNvPr id="42" name="AutoShape 42"/>
            <p:cNvSpPr/>
            <p:nvPr/>
          </p:nvSpPr>
          <p:spPr bwMode="auto">
            <a:xfrm rot="5400000">
              <a:off x="261" y="-272"/>
              <a:ext cx="181" cy="726"/>
            </a:xfrm>
            <a:prstGeom prst="rightBrace">
              <a:avLst>
                <a:gd name="adj1" fmla="val 33351"/>
                <a:gd name="adj2" fmla="val 50000"/>
              </a:avLst>
            </a:prstGeom>
            <a:noFill/>
            <a:ln w="38100" cmpd="sng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+mn-ea"/>
              </a:endParaRPr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-56" y="243"/>
              <a:ext cx="78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>
                  <a:solidFill>
                    <a:srgbClr val="FF3300"/>
                  </a:solidFill>
                  <a:latin typeface="+mn-ea"/>
                </a:rPr>
                <a:t>1厘米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-直尺 - 副本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2874" y="2744817"/>
            <a:ext cx="5451699" cy="152100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790604" y="2828125"/>
            <a:ext cx="11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902928" y="2828125"/>
            <a:ext cx="115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015252" y="2802002"/>
            <a:ext cx="11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127576" y="2828125"/>
            <a:ext cx="115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239900" y="2828125"/>
            <a:ext cx="11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352224" y="2802002"/>
            <a:ext cx="115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464548" y="2828125"/>
            <a:ext cx="11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576872" y="2828125"/>
            <a:ext cx="115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689196" y="2802002"/>
            <a:ext cx="11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801516" y="2828125"/>
            <a:ext cx="115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368260" y="4521268"/>
            <a:ext cx="3888052" cy="672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3200050" y="4545179"/>
            <a:ext cx="4224469" cy="598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665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厘米＝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（     ）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毫米</a:t>
            </a: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5113154" y="4557878"/>
            <a:ext cx="931277" cy="598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665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10</a:t>
            </a:r>
            <a:endParaRPr lang="zh-CN" altLang="en-US" sz="28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2" name="圆角矩形 11"/>
          <p:cNvSpPr/>
          <p:nvPr/>
        </p:nvSpPr>
        <p:spPr>
          <a:xfrm>
            <a:off x="1026160" y="901700"/>
            <a:ext cx="8639810" cy="78549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  <a:sym typeface="+mn-ea"/>
              </a:rPr>
              <a:t>指着直尺上的小格数一数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sym typeface="+mn-ea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sym typeface="+mn-ea"/>
              </a:rPr>
              <a:t>厘米有多少毫米。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  <a:sym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/>
      <p:bldP spid="19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－例2－身份证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0785" y="550995"/>
            <a:ext cx="3901471" cy="2784309"/>
          </a:xfrm>
          <a:prstGeom prst="rect">
            <a:avLst/>
          </a:prstGeom>
        </p:spPr>
      </p:pic>
      <p:pic>
        <p:nvPicPr>
          <p:cNvPr id="3" name="图片 2" descr="53－例2－硬币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4402" y="1484879"/>
            <a:ext cx="1920213" cy="1370372"/>
          </a:xfrm>
          <a:prstGeom prst="rect">
            <a:avLst/>
          </a:prstGeom>
        </p:spPr>
      </p:pic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1890359" y="2663230"/>
            <a:ext cx="3072341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角硬币的厚度大约是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毫米。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6120418" y="2663230"/>
            <a:ext cx="288032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身份证的厚度大约是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毫米。</a:t>
            </a: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890366" y="5213921"/>
            <a:ext cx="5376597" cy="5949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265"/>
              </a:lnSpc>
            </a:pP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用大拇指和食指比划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毫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米。</a:t>
            </a:r>
            <a:endParaRPr lang="zh-CN" altLang="en-US" sz="2800" dirty="0"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1890395" y="4232910"/>
            <a:ext cx="76238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cs typeface="Arial" panose="020B0604020202020204" pitchFamily="34" charset="0"/>
              </a:rPr>
              <a:t>从数学书上数出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10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张纸，看看厚度大约是多少。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428690" y="1334624"/>
            <a:ext cx="2323300" cy="59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332680" y="2352625"/>
            <a:ext cx="9793089" cy="13441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+mn-ea"/>
              </a:rPr>
              <a:t>       </a:t>
            </a:r>
            <a:r>
              <a:rPr lang="zh-CN" altLang="en-US" sz="3200" dirty="0">
                <a:latin typeface="+mn-ea"/>
              </a:rPr>
              <a:t>微米是比毫米还要小的长度单位，</a:t>
            </a:r>
            <a:r>
              <a:rPr lang="en-US" altLang="zh-CN" sz="32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3200" dirty="0">
                <a:latin typeface="+mn-ea"/>
              </a:rPr>
              <a:t>毫米等于</a:t>
            </a:r>
            <a:r>
              <a:rPr lang="en-US" altLang="zh-CN" sz="32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1000</a:t>
            </a:r>
            <a:r>
              <a:rPr lang="zh-CN" altLang="en-US" sz="3200" dirty="0">
                <a:latin typeface="+mn-ea"/>
              </a:rPr>
              <a:t>微米。一张普通白纸的厚度大约是</a:t>
            </a:r>
            <a:r>
              <a:rPr lang="en-US" altLang="zh-CN" sz="32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100</a:t>
            </a:r>
            <a:r>
              <a:rPr lang="zh-CN" altLang="en-US" sz="3200" dirty="0">
                <a:latin typeface="+mn-ea"/>
              </a:rPr>
              <a:t>微米。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45638" y="745911"/>
            <a:ext cx="64327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说出它们的长度各是多少毫米。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6" name="图片 5" descr="54-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1478" y="2276872"/>
            <a:ext cx="8832981" cy="2463829"/>
          </a:xfrm>
          <a:prstGeom prst="rect">
            <a:avLst/>
          </a:prstGeom>
        </p:spPr>
      </p:pic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830001" y="4895452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毫米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7307788" y="4855893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毫米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2134798" y="4816455"/>
            <a:ext cx="931277" cy="598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665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7548225" y="4780260"/>
            <a:ext cx="931277" cy="598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665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pic>
        <p:nvPicPr>
          <p:cNvPr id="5" name="图片 4" descr="54-2-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5215" y="2443193"/>
            <a:ext cx="5191111" cy="2506667"/>
          </a:xfrm>
          <a:prstGeom prst="rect">
            <a:avLst/>
          </a:prstGeom>
        </p:spPr>
      </p:pic>
      <p:pic>
        <p:nvPicPr>
          <p:cNvPr id="6" name="图片 5" descr="54-2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5901" y="2334483"/>
            <a:ext cx="3175112" cy="2924191"/>
          </a:xfrm>
          <a:prstGeom prst="rect">
            <a:avLst/>
          </a:prstGeom>
        </p:spPr>
      </p:pic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771187" y="745930"/>
            <a:ext cx="519727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量出下面图形每条边的长。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2331774" y="4593828"/>
            <a:ext cx="931277" cy="598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665"/>
              </a:lnSpc>
            </a:pPr>
            <a:r>
              <a:rPr lang="en-US" altLang="zh-CN" sz="32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30</a:t>
            </a:r>
            <a:endParaRPr lang="zh-CN" altLang="en-US" sz="3200" b="1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pic>
        <p:nvPicPr>
          <p:cNvPr id="10" name="图片 9" descr="直尺－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8870" y="4555427"/>
            <a:ext cx="8695873" cy="1064635"/>
          </a:xfrm>
          <a:prstGeom prst="rect">
            <a:avLst/>
          </a:prstGeom>
        </p:spPr>
      </p:pic>
      <p:pic>
        <p:nvPicPr>
          <p:cNvPr id="11" name="图片 10" descr="直尺－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4400000">
            <a:off x="-1653766" y="294219"/>
            <a:ext cx="8665401" cy="1060905"/>
          </a:xfrm>
          <a:prstGeom prst="rect">
            <a:avLst/>
          </a:prstGeom>
        </p:spPr>
      </p:pic>
      <p:sp>
        <p:nvSpPr>
          <p:cNvPr id="12" name="标题 3"/>
          <p:cNvSpPr>
            <a:spLocks noGrp="1" noChangeArrowheads="1"/>
          </p:cNvSpPr>
          <p:nvPr/>
        </p:nvSpPr>
        <p:spPr bwMode="auto">
          <a:xfrm rot="18000000" flipH="1">
            <a:off x="1584591" y="3331008"/>
            <a:ext cx="931277" cy="598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665"/>
              </a:lnSpc>
            </a:pPr>
            <a:r>
              <a:rPr lang="en-US" altLang="zh-CN" sz="32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30</a:t>
            </a:r>
            <a:endParaRPr lang="zh-CN" altLang="en-US" sz="3200" b="1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pic>
        <p:nvPicPr>
          <p:cNvPr id="13" name="图片 12" descr="直尺－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7200000">
            <a:off x="-3715167" y="5245420"/>
            <a:ext cx="8665401" cy="1060905"/>
          </a:xfrm>
          <a:prstGeom prst="rect">
            <a:avLst/>
          </a:prstGeom>
        </p:spPr>
      </p:pic>
      <p:sp>
        <p:nvSpPr>
          <p:cNvPr id="14" name="标题 3"/>
          <p:cNvSpPr>
            <a:spLocks noGrp="1" noChangeArrowheads="1"/>
          </p:cNvSpPr>
          <p:nvPr/>
        </p:nvSpPr>
        <p:spPr bwMode="auto">
          <a:xfrm rot="3600000" flipH="1">
            <a:off x="3432987" y="2691144"/>
            <a:ext cx="931277" cy="598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665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30</a:t>
            </a:r>
            <a:endParaRPr lang="zh-CN" altLang="en-US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7382239" y="4351007"/>
            <a:ext cx="931277" cy="598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665"/>
              </a:lnSpc>
            </a:pPr>
            <a:r>
              <a:rPr lang="en-US" altLang="zh-CN" sz="32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40</a:t>
            </a:r>
            <a:endParaRPr lang="zh-CN" altLang="en-US" sz="3200" b="1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 rot="18940395">
            <a:off x="6261903" y="3399710"/>
            <a:ext cx="931277" cy="598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665"/>
              </a:lnSpc>
            </a:pPr>
            <a:r>
              <a:rPr lang="en-US" altLang="zh-CN" sz="32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25</a:t>
            </a:r>
            <a:endParaRPr lang="zh-CN" altLang="en-US" sz="3200" b="1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pic>
        <p:nvPicPr>
          <p:cNvPr id="17" name="图片 16" descr="直尺－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4604" y="4363406"/>
            <a:ext cx="8695873" cy="1064635"/>
          </a:xfrm>
          <a:prstGeom prst="rect">
            <a:avLst/>
          </a:prstGeom>
        </p:spPr>
      </p:pic>
      <p:pic>
        <p:nvPicPr>
          <p:cNvPr id="18" name="图片 17" descr="直尺－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8160000">
            <a:off x="164057" y="4955481"/>
            <a:ext cx="8695873" cy="1064635"/>
          </a:xfrm>
          <a:prstGeom prst="rect">
            <a:avLst/>
          </a:prstGeom>
        </p:spPr>
      </p:pic>
      <p:sp>
        <p:nvSpPr>
          <p:cNvPr id="19" name="标题 3"/>
          <p:cNvSpPr>
            <a:spLocks noGrp="1" noChangeArrowheads="1"/>
          </p:cNvSpPr>
          <p:nvPr/>
        </p:nvSpPr>
        <p:spPr bwMode="auto">
          <a:xfrm rot="18940395">
            <a:off x="9904122" y="3728018"/>
            <a:ext cx="931277" cy="598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665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25</a:t>
            </a:r>
            <a:endParaRPr lang="zh-CN" altLang="en-US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8669426" y="2354928"/>
            <a:ext cx="931277" cy="598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665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40</a:t>
            </a:r>
            <a:endParaRPr lang="zh-CN" altLang="en-US" sz="2800" dirty="0"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6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pic>
        <p:nvPicPr>
          <p:cNvPr id="5" name="图片 4" descr="54－第3题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2932" y="1711345"/>
            <a:ext cx="5206715" cy="3715805"/>
          </a:xfrm>
          <a:prstGeom prst="rect">
            <a:avLst/>
          </a:prstGeom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 flipH="1">
            <a:off x="2378254" y="2335293"/>
            <a:ext cx="3501595" cy="147826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2411909" y="2387239"/>
            <a:ext cx="3648405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量一量课桌和板凳的高分别是多少厘米，各接近几分米。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498215" y="1416685"/>
            <a:ext cx="5195570" cy="318071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</a:rPr>
              <a:t>1</a:t>
            </a:r>
            <a:r>
              <a:rPr lang="zh-CN" altLang="en-US" sz="3200" dirty="0">
                <a:solidFill>
                  <a:schemeClr val="bg1"/>
                </a:solidFill>
              </a:rPr>
              <a:t>米</a:t>
            </a:r>
            <a:r>
              <a:rPr lang="en-US" altLang="zh-CN" sz="3200" dirty="0">
                <a:solidFill>
                  <a:schemeClr val="bg1"/>
                </a:solidFill>
              </a:rPr>
              <a:t>=10</a:t>
            </a:r>
            <a:r>
              <a:rPr lang="zh-CN" altLang="en-US" sz="3200" dirty="0">
                <a:solidFill>
                  <a:schemeClr val="bg1"/>
                </a:solidFill>
              </a:rPr>
              <a:t>分米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</a:rPr>
              <a:t>1</a:t>
            </a:r>
            <a:r>
              <a:rPr lang="zh-CN" altLang="en-US" sz="3200" dirty="0">
                <a:solidFill>
                  <a:schemeClr val="bg1"/>
                </a:solidFill>
              </a:rPr>
              <a:t>分米</a:t>
            </a:r>
            <a:r>
              <a:rPr lang="en-US" altLang="zh-CN" sz="3200" dirty="0">
                <a:solidFill>
                  <a:schemeClr val="bg1"/>
                </a:solidFill>
              </a:rPr>
              <a:t>=10</a:t>
            </a:r>
            <a:r>
              <a:rPr lang="zh-CN" altLang="en-US" sz="3200" dirty="0">
                <a:solidFill>
                  <a:schemeClr val="bg1"/>
                </a:solidFill>
              </a:rPr>
              <a:t>厘米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</a:rPr>
              <a:t>1</a:t>
            </a:r>
            <a:r>
              <a:rPr lang="zh-CN" altLang="en-US" sz="3200" dirty="0">
                <a:solidFill>
                  <a:schemeClr val="bg1"/>
                </a:solidFill>
              </a:rPr>
              <a:t>厘米</a:t>
            </a:r>
            <a:r>
              <a:rPr lang="en-US" altLang="zh-CN" sz="3200" dirty="0">
                <a:solidFill>
                  <a:schemeClr val="bg1"/>
                </a:solidFill>
              </a:rPr>
              <a:t>=10</a:t>
            </a:r>
            <a:r>
              <a:rPr lang="zh-CN" altLang="en-US" sz="3200" dirty="0">
                <a:solidFill>
                  <a:schemeClr val="bg1"/>
                </a:solidFill>
              </a:rPr>
              <a:t>毫米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38016" y="727393"/>
            <a:ext cx="7792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latin typeface="+mn-ea"/>
              </a:rPr>
              <a:t>1.</a:t>
            </a:r>
            <a:r>
              <a:rPr lang="zh-CN" altLang="en-US" sz="3200" b="1" dirty="0">
                <a:latin typeface="+mn-ea"/>
              </a:rPr>
              <a:t>在（     ）里填上合适的长度单位</a:t>
            </a:r>
            <a:r>
              <a:rPr lang="zh-CN" altLang="en-US" sz="3200" dirty="0">
                <a:latin typeface="+mn-ea"/>
              </a:rPr>
              <a:t>。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60525" y="2839403"/>
            <a:ext cx="324961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dirty="0">
                <a:latin typeface="+mn-ea"/>
              </a:rPr>
              <a:t>铁钉长2(        )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331845" y="2863533"/>
            <a:ext cx="1355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厘米</a:t>
            </a:r>
          </a:p>
        </p:txBody>
      </p:sp>
      <p:pic>
        <p:nvPicPr>
          <p:cNvPr id="6" name="图片 3789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2488" y="1685924"/>
            <a:ext cx="1541691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947376" y="2839834"/>
            <a:ext cx="271303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dirty="0">
                <a:latin typeface="+mn-ea"/>
              </a:rPr>
              <a:t>床长2(     )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236585" y="2848292"/>
            <a:ext cx="850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米</a:t>
            </a:r>
          </a:p>
        </p:txBody>
      </p:sp>
      <p:pic>
        <p:nvPicPr>
          <p:cNvPr id="9" name="图片 38917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62814" y="1190036"/>
            <a:ext cx="1476375" cy="163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60526" y="5082541"/>
            <a:ext cx="337978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dirty="0">
                <a:latin typeface="+mn-ea"/>
              </a:rPr>
              <a:t>大米粒宽2(        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736974" y="5094606"/>
            <a:ext cx="1355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毫米</a:t>
            </a:r>
          </a:p>
        </p:txBody>
      </p:sp>
      <p:pic>
        <p:nvPicPr>
          <p:cNvPr id="12" name="图片 39941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655" y="4431030"/>
            <a:ext cx="589280" cy="32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307931" y="5094605"/>
            <a:ext cx="350678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dirty="0">
                <a:latin typeface="+mn-ea"/>
              </a:rPr>
              <a:t>黄瓜长2(         )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031004" y="5110223"/>
            <a:ext cx="1355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+mn-ea"/>
              </a:rPr>
              <a:t>分米</a:t>
            </a:r>
          </a:p>
        </p:txBody>
      </p:sp>
      <p:pic>
        <p:nvPicPr>
          <p:cNvPr id="15" name="图片 40965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7443" y="3886612"/>
            <a:ext cx="2382838" cy="109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1" grpId="0"/>
      <p:bldP spid="11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295910" y="4881245"/>
            <a:ext cx="11622405" cy="170561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611864" y="4973423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认识长度单位“分米”和“毫米”。</a:t>
            </a:r>
          </a:p>
        </p:txBody>
      </p:sp>
      <p:sp>
        <p:nvSpPr>
          <p:cNvPr id="4" name="矩形 3"/>
          <p:cNvSpPr/>
          <p:nvPr/>
        </p:nvSpPr>
        <p:spPr>
          <a:xfrm>
            <a:off x="611864" y="5689281"/>
            <a:ext cx="10895887" cy="7372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建立</a:t>
            </a:r>
            <a:r>
              <a:rPr lang="en-US" altLang="zh-CN" sz="2800" dirty="0"/>
              <a:t>1</a:t>
            </a:r>
            <a:r>
              <a:rPr lang="zh-CN" altLang="en-US" sz="2800" dirty="0"/>
              <a:t>分米、</a:t>
            </a:r>
            <a:r>
              <a:rPr lang="en-US" altLang="zh-CN" sz="2800" dirty="0"/>
              <a:t>1</a:t>
            </a:r>
            <a:r>
              <a:rPr lang="zh-CN" altLang="en-US" sz="2800" dirty="0"/>
              <a:t>毫米的长度概念。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0740" y="375707"/>
            <a:ext cx="11528266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．使学生经历观察、比划、举例等实践活动，认识长度单位毫米和分米，初步建立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毫米、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分米的长度概念。知道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米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=10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分米，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分米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=10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厘米，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厘米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=10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毫米。 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．在实际测量的过程中，学会选择合适的长度单位，了解长度单位之间的进率，学会估测，提高估测能力；通过测量长度提高测量操作能力，进一步积累测量物体、线段长度的经验。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83499" y="2355962"/>
          <a:ext cx="8564933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2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估  计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实  际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数学书的宽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lang="zh-CN" altLang="en-US" sz="28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）</a:t>
                      </a:r>
                      <a:r>
                        <a:rPr lang="zh-CN" altLang="en-US" sz="2800" b="0" baseline="0" dirty="0">
                          <a:latin typeface="+mn-ea"/>
                          <a:ea typeface="+mn-ea"/>
                        </a:rPr>
                        <a:t>厘米</a:t>
                      </a:r>
                      <a:endParaRPr lang="zh-CN" altLang="en-US" sz="2800" b="0" dirty="0"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lang="zh-CN" altLang="en-US" sz="28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）</a:t>
                      </a:r>
                      <a:r>
                        <a:rPr lang="zh-CN" altLang="en-US" sz="2800" b="0" baseline="0" dirty="0">
                          <a:latin typeface="+mn-ea"/>
                          <a:ea typeface="+mn-ea"/>
                        </a:rPr>
                        <a:t>厘米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lang="zh-CN" altLang="en-US" sz="28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）</a:t>
                      </a:r>
                      <a:r>
                        <a:rPr lang="zh-CN" altLang="en-US" sz="2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毫</a:t>
                      </a:r>
                      <a:r>
                        <a:rPr lang="zh-CN" altLang="en-US" sz="2800" b="0" baseline="0" dirty="0">
                          <a:latin typeface="+mn-ea"/>
                          <a:ea typeface="+mn-ea"/>
                        </a:rPr>
                        <a:t>米</a:t>
                      </a:r>
                      <a:endParaRPr lang="zh-CN" altLang="en-US" sz="2800" b="0" dirty="0"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讲台的宽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lang="zh-CN" altLang="en-US" sz="28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）</a:t>
                      </a:r>
                      <a:r>
                        <a:rPr lang="zh-CN" altLang="en-US" sz="2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分</a:t>
                      </a:r>
                      <a:r>
                        <a:rPr lang="zh-CN" altLang="en-US" sz="2800" b="0" baseline="0" dirty="0">
                          <a:latin typeface="+mn-ea"/>
                          <a:ea typeface="+mn-ea"/>
                        </a:rPr>
                        <a:t>米</a:t>
                      </a:r>
                      <a:endParaRPr lang="zh-CN" altLang="en-US" sz="2800" b="0" dirty="0"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lang="zh-CN" altLang="en-US" sz="28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）</a:t>
                      </a:r>
                      <a:r>
                        <a:rPr lang="zh-CN" altLang="en-US" sz="2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分</a:t>
                      </a:r>
                      <a:r>
                        <a:rPr lang="zh-CN" altLang="en-US" sz="2800" b="0" baseline="0" dirty="0">
                          <a:latin typeface="+mn-ea"/>
                          <a:ea typeface="+mn-ea"/>
                        </a:rPr>
                        <a:t>米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lang="zh-CN" altLang="en-US" sz="28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）</a:t>
                      </a:r>
                      <a:r>
                        <a:rPr lang="zh-CN" altLang="en-US" sz="2800" b="0" baseline="0" dirty="0">
                          <a:latin typeface="+mn-ea"/>
                          <a:ea typeface="+mn-ea"/>
                        </a:rPr>
                        <a:t>厘米</a:t>
                      </a:r>
                      <a:endParaRPr lang="zh-CN" altLang="en-US" sz="2800" b="0" dirty="0"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38016" y="727393"/>
            <a:ext cx="7792244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200" b="1" dirty="0">
                <a:latin typeface="+mn-ea"/>
              </a:rPr>
              <a:t>2.先估计，再测量，把数据记录下来。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9810" y="1028700"/>
            <a:ext cx="669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我们已经学过了哪些长度单位？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22345" y="2508884"/>
            <a:ext cx="5753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米                  厘米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22345" y="3185159"/>
            <a:ext cx="514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03317" y="3185159"/>
            <a:ext cx="1200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cm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36694" y="4442459"/>
            <a:ext cx="3952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1</a:t>
            </a:r>
            <a:r>
              <a:rPr lang="zh-CN" altLang="en-US" sz="3200" dirty="0">
                <a:solidFill>
                  <a:srgbClr val="FF0000"/>
                </a:solidFill>
              </a:rPr>
              <a:t>米</a:t>
            </a:r>
            <a:r>
              <a:rPr lang="en-US" altLang="zh-CN" sz="3200" dirty="0">
                <a:solidFill>
                  <a:srgbClr val="FF0000"/>
                </a:solidFill>
              </a:rPr>
              <a:t>=100</a:t>
            </a:r>
            <a:r>
              <a:rPr lang="zh-CN" altLang="en-US" sz="3200" dirty="0">
                <a:solidFill>
                  <a:srgbClr val="FF0000"/>
                </a:solidFill>
              </a:rPr>
              <a:t>厘米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63979" y="1313437"/>
            <a:ext cx="1004887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dirty="0">
                <a:latin typeface="+mn-ea"/>
              </a:rPr>
              <a:t>在测量比较</a:t>
            </a: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短</a:t>
            </a:r>
            <a:r>
              <a:rPr lang="zh-CN" altLang="en-US" sz="3200" dirty="0">
                <a:latin typeface="+mn-ea"/>
              </a:rPr>
              <a:t>的物品的长度时，通常用</a:t>
            </a: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厘米</a:t>
            </a:r>
            <a:r>
              <a:rPr lang="zh-CN" altLang="en-US" sz="3200" dirty="0">
                <a:latin typeface="+mn-ea"/>
              </a:rPr>
              <a:t>作单位。</a:t>
            </a:r>
          </a:p>
          <a:p>
            <a:pPr eaLnBrk="0" hangingPunct="0">
              <a:lnSpc>
                <a:spcPct val="150000"/>
              </a:lnSpc>
            </a:pPr>
            <a:endParaRPr lang="zh-CN" altLang="en-US" sz="3200" dirty="0">
              <a:latin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200" dirty="0">
                <a:latin typeface="+mn-ea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1400174" y="3242363"/>
            <a:ext cx="9123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latin typeface="+mn-ea"/>
              </a:rPr>
              <a:t>在测量比较</a:t>
            </a: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长</a:t>
            </a:r>
            <a:r>
              <a:rPr lang="zh-CN" altLang="en-US" sz="3200" dirty="0">
                <a:latin typeface="+mn-ea"/>
              </a:rPr>
              <a:t>的物品的长度时，通常用</a:t>
            </a: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米</a:t>
            </a:r>
            <a:r>
              <a:rPr lang="zh-CN" altLang="en-US" sz="3200" dirty="0">
                <a:latin typeface="+mn-ea"/>
              </a:rPr>
              <a:t>作单位。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2-例1-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9533" y="2397456"/>
            <a:ext cx="3840427" cy="162825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017520" y="981075"/>
            <a:ext cx="4921885" cy="954405"/>
            <a:chOff x="2030514" y="2170519"/>
            <a:chExt cx="3691243" cy="715580"/>
          </a:xfrm>
        </p:grpSpPr>
        <p:sp>
          <p:nvSpPr>
            <p:cNvPr id="5" name="AutoShape 12"/>
            <p:cNvSpPr>
              <a:spLocks noChangeArrowheads="1"/>
            </p:cNvSpPr>
            <p:nvPr/>
          </p:nvSpPr>
          <p:spPr bwMode="auto">
            <a:xfrm>
              <a:off x="2030514" y="2186309"/>
              <a:ext cx="3333574" cy="684000"/>
            </a:xfrm>
            <a:prstGeom prst="wedgeRoundRectCallout">
              <a:avLst>
                <a:gd name="adj1" fmla="val -63425"/>
                <a:gd name="adj2" fmla="val 24412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6" name="文本框 10245"/>
            <p:cNvSpPr txBox="1">
              <a:spLocks noChangeArrowheads="1"/>
            </p:cNvSpPr>
            <p:nvPr/>
          </p:nvSpPr>
          <p:spPr bwMode="auto">
            <a:xfrm>
              <a:off x="2075759" y="2170519"/>
              <a:ext cx="3645998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我的文具盒长大约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20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厘米，宽大约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10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厘米。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sp>
        <p:nvSpPr>
          <p:cNvPr id="12" name="圆角矩形 29"/>
          <p:cNvSpPr/>
          <p:nvPr/>
        </p:nvSpPr>
        <p:spPr>
          <a:xfrm>
            <a:off x="1422400" y="4563745"/>
            <a:ext cx="7954010" cy="145796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10</a:t>
            </a:r>
            <a:r>
              <a:rPr lang="zh-CN" altLang="en-US" sz="2800" dirty="0">
                <a:solidFill>
                  <a:schemeClr val="bg1"/>
                </a:solidFill>
              </a:rPr>
              <a:t>厘米是</a:t>
            </a:r>
            <a:r>
              <a:rPr lang="en-US" altLang="zh-CN" sz="2800" dirty="0">
                <a:solidFill>
                  <a:schemeClr val="bg1"/>
                </a:solidFill>
              </a:rPr>
              <a:t>1</a:t>
            </a:r>
            <a:r>
              <a:rPr lang="zh-CN" altLang="en-US" sz="2800" dirty="0">
                <a:solidFill>
                  <a:schemeClr val="bg1"/>
                </a:solidFill>
              </a:rPr>
              <a:t>分米，</a:t>
            </a:r>
            <a:r>
              <a:rPr lang="en-US" altLang="zh-CN" sz="2800" dirty="0">
                <a:solidFill>
                  <a:schemeClr val="bg1"/>
                </a:solidFill>
              </a:rPr>
              <a:t>20</a:t>
            </a:r>
            <a:r>
              <a:rPr lang="zh-CN" altLang="en-US" sz="2800" dirty="0">
                <a:solidFill>
                  <a:schemeClr val="bg1"/>
                </a:solidFill>
              </a:rPr>
              <a:t>厘米是</a:t>
            </a:r>
            <a:r>
              <a:rPr lang="en-US" altLang="zh-CN" sz="2800" dirty="0">
                <a:solidFill>
                  <a:schemeClr val="bg1"/>
                </a:solidFill>
              </a:rPr>
              <a:t>2</a:t>
            </a:r>
            <a:r>
              <a:rPr lang="zh-CN" altLang="en-US" sz="2800" dirty="0">
                <a:solidFill>
                  <a:schemeClr val="bg1"/>
                </a:solidFill>
              </a:rPr>
              <a:t>分米。分米可以用字母“</a:t>
            </a:r>
            <a:r>
              <a:rPr lang="en-US" altLang="zh-CN" sz="2800" dirty="0">
                <a:solidFill>
                  <a:schemeClr val="bg1"/>
                </a:solidFill>
              </a:rPr>
              <a:t>dm”</a:t>
            </a:r>
            <a:r>
              <a:rPr lang="zh-CN" altLang="en-US" sz="2800" dirty="0">
                <a:solidFill>
                  <a:schemeClr val="bg1"/>
                </a:solidFill>
              </a:rPr>
              <a:t>表示。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右大括号 4"/>
          <p:cNvSpPr/>
          <p:nvPr/>
        </p:nvSpPr>
        <p:spPr>
          <a:xfrm rot="5400000" flipH="1">
            <a:off x="5237919" y="-1204713"/>
            <a:ext cx="288032" cy="7584000"/>
          </a:xfrm>
          <a:prstGeom prst="rightBrace">
            <a:avLst>
              <a:gd name="adj1" fmla="val 90987"/>
              <a:gd name="adj2" fmla="val 4976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pic>
        <p:nvPicPr>
          <p:cNvPr id="6" name="图片 5" descr="53-直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8900" y="2708725"/>
            <a:ext cx="8305721" cy="1014004"/>
          </a:xfrm>
          <a:prstGeom prst="rect">
            <a:avLst/>
          </a:prstGeom>
        </p:spPr>
      </p:pic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4571119" y="1904895"/>
            <a:ext cx="1728192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分米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9954" y="4005064"/>
            <a:ext cx="3888052" cy="672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3791744" y="4041675"/>
            <a:ext cx="4224469" cy="598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665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分米＝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（     ）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厘米</a:t>
            </a: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5698120" y="4057337"/>
            <a:ext cx="931277" cy="598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665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724400" y="5268595"/>
            <a:ext cx="4946015" cy="598805"/>
            <a:chOff x="3563888" y="3797828"/>
            <a:chExt cx="3709604" cy="449140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3563888" y="3797828"/>
              <a:ext cx="3456384" cy="449140"/>
            </a:xfrm>
            <a:prstGeom prst="wedgeRoundRectCallout">
              <a:avLst>
                <a:gd name="adj1" fmla="val 55856"/>
                <a:gd name="adj2" fmla="val -14303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3" name="文本框 10245"/>
            <p:cNvSpPr txBox="1">
              <a:spLocks noChangeArrowheads="1"/>
            </p:cNvSpPr>
            <p:nvPr/>
          </p:nvSpPr>
          <p:spPr bwMode="auto">
            <a:xfrm>
              <a:off x="3601084" y="3827568"/>
              <a:ext cx="3672408" cy="4077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cs typeface="Times New Roman" panose="02020603050405020304" pitchFamily="18" charset="0"/>
                </a:rPr>
                <a:t>你能画出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1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分米长的线段吗？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017520" y="1002030"/>
            <a:ext cx="4885690" cy="911860"/>
            <a:chOff x="2030514" y="2186309"/>
            <a:chExt cx="3664096" cy="684000"/>
          </a:xfrm>
        </p:grpSpPr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2030514" y="2186309"/>
              <a:ext cx="3333574" cy="684000"/>
            </a:xfrm>
            <a:prstGeom prst="wedgeRoundRectCallout">
              <a:avLst>
                <a:gd name="adj1" fmla="val -63425"/>
                <a:gd name="adj2" fmla="val 24412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20" name="文本框 10245"/>
            <p:cNvSpPr txBox="1">
              <a:spLocks noChangeArrowheads="1"/>
            </p:cNvSpPr>
            <p:nvPr/>
          </p:nvSpPr>
          <p:spPr bwMode="auto">
            <a:xfrm>
              <a:off x="2048612" y="2333401"/>
              <a:ext cx="3645998" cy="3828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sz="2800" dirty="0">
                  <a:latin typeface="+mn-ea"/>
                </a:rPr>
                <a:t>在直尺上看看1分米有多长。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885950" y="3317875"/>
            <a:ext cx="8864600" cy="1377950"/>
            <a:chOff x="0" y="0"/>
            <a:chExt cx="5584" cy="868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38" y="0"/>
              <a:ext cx="5542" cy="868"/>
              <a:chOff x="0" y="0"/>
              <a:chExt cx="5542" cy="868"/>
            </a:xfrm>
          </p:grpSpPr>
          <p:pic>
            <p:nvPicPr>
              <p:cNvPr id="18" name="图片 12595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5542" cy="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图片 12595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" y="326"/>
                <a:ext cx="5410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文本框 125967"/>
            <p:cNvSpPr txBox="1">
              <a:spLocks noChangeArrowheads="1"/>
            </p:cNvSpPr>
            <p:nvPr/>
          </p:nvSpPr>
          <p:spPr bwMode="auto">
            <a:xfrm>
              <a:off x="0" y="222"/>
              <a:ext cx="28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>
                  <a:latin typeface="+mn-ea"/>
                </a:rPr>
                <a:t>0</a:t>
              </a:r>
            </a:p>
          </p:txBody>
        </p:sp>
        <p:sp>
          <p:nvSpPr>
            <p:cNvPr id="5" name="文本框 125968"/>
            <p:cNvSpPr txBox="1">
              <a:spLocks noChangeArrowheads="1"/>
            </p:cNvSpPr>
            <p:nvPr/>
          </p:nvSpPr>
          <p:spPr bwMode="auto">
            <a:xfrm>
              <a:off x="427" y="227"/>
              <a:ext cx="5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>
                  <a:latin typeface="+mn-ea"/>
                </a:rPr>
                <a:t>1</a:t>
              </a:r>
              <a:r>
                <a:rPr lang="zh-CN" altLang="en-US" b="1" dirty="0">
                  <a:latin typeface="+mn-ea"/>
                </a:rPr>
                <a:t>厘米</a:t>
              </a:r>
            </a:p>
          </p:txBody>
        </p:sp>
        <p:sp>
          <p:nvSpPr>
            <p:cNvPr id="6" name="文本框 125969"/>
            <p:cNvSpPr txBox="1">
              <a:spLocks noChangeArrowheads="1"/>
            </p:cNvSpPr>
            <p:nvPr/>
          </p:nvSpPr>
          <p:spPr bwMode="auto">
            <a:xfrm>
              <a:off x="863" y="221"/>
              <a:ext cx="28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>
                  <a:latin typeface="+mn-ea"/>
                </a:rPr>
                <a:t>2</a:t>
              </a:r>
            </a:p>
          </p:txBody>
        </p:sp>
        <p:sp>
          <p:nvSpPr>
            <p:cNvPr id="7" name="文本框 125970"/>
            <p:cNvSpPr txBox="1">
              <a:spLocks noChangeArrowheads="1"/>
            </p:cNvSpPr>
            <p:nvPr/>
          </p:nvSpPr>
          <p:spPr bwMode="auto">
            <a:xfrm>
              <a:off x="3856" y="210"/>
              <a:ext cx="28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>
                  <a:latin typeface="+mn-ea"/>
                </a:rPr>
                <a:t>9</a:t>
              </a:r>
            </a:p>
          </p:txBody>
        </p:sp>
        <p:grpSp>
          <p:nvGrpSpPr>
            <p:cNvPr id="8" name="Group 11"/>
            <p:cNvGrpSpPr/>
            <p:nvPr/>
          </p:nvGrpSpPr>
          <p:grpSpPr bwMode="auto">
            <a:xfrm>
              <a:off x="1285" y="209"/>
              <a:ext cx="2439" cy="420"/>
              <a:chOff x="0" y="0"/>
              <a:chExt cx="2439" cy="420"/>
            </a:xfrm>
          </p:grpSpPr>
          <p:sp>
            <p:nvSpPr>
              <p:cNvPr id="12" name="文本框 125972"/>
              <p:cNvSpPr txBox="1">
                <a:spLocks noChangeArrowheads="1"/>
              </p:cNvSpPr>
              <p:nvPr/>
            </p:nvSpPr>
            <p:spPr bwMode="auto">
              <a:xfrm>
                <a:off x="855" y="15"/>
                <a:ext cx="28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3600">
                    <a:latin typeface="+mn-ea"/>
                  </a:rPr>
                  <a:t>5</a:t>
                </a:r>
              </a:p>
            </p:txBody>
          </p:sp>
          <p:sp>
            <p:nvSpPr>
              <p:cNvPr id="13" name="文本框 125973"/>
              <p:cNvSpPr txBox="1">
                <a:spLocks noChangeArrowheads="1"/>
              </p:cNvSpPr>
              <p:nvPr/>
            </p:nvSpPr>
            <p:spPr bwMode="auto">
              <a:xfrm>
                <a:off x="414" y="12"/>
                <a:ext cx="28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3600">
                    <a:latin typeface="+mn-ea"/>
                  </a:rPr>
                  <a:t>4</a:t>
                </a:r>
              </a:p>
            </p:txBody>
          </p:sp>
          <p:sp>
            <p:nvSpPr>
              <p:cNvPr id="14" name="文本框 125974"/>
              <p:cNvSpPr txBox="1">
                <a:spLocks noChangeArrowheads="1"/>
              </p:cNvSpPr>
              <p:nvPr/>
            </p:nvSpPr>
            <p:spPr bwMode="auto">
              <a:xfrm>
                <a:off x="0" y="16"/>
                <a:ext cx="28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3600">
                    <a:latin typeface="+mn-ea"/>
                  </a:rPr>
                  <a:t>3</a:t>
                </a:r>
              </a:p>
            </p:txBody>
          </p:sp>
          <p:sp>
            <p:nvSpPr>
              <p:cNvPr id="15" name="文本框 125975"/>
              <p:cNvSpPr txBox="1">
                <a:spLocks noChangeArrowheads="1"/>
              </p:cNvSpPr>
              <p:nvPr/>
            </p:nvSpPr>
            <p:spPr bwMode="auto">
              <a:xfrm>
                <a:off x="1721" y="15"/>
                <a:ext cx="28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3600">
                    <a:latin typeface="+mn-ea"/>
                  </a:rPr>
                  <a:t>7</a:t>
                </a:r>
              </a:p>
            </p:txBody>
          </p:sp>
          <p:sp>
            <p:nvSpPr>
              <p:cNvPr id="16" name="文本框 125976"/>
              <p:cNvSpPr txBox="1">
                <a:spLocks noChangeArrowheads="1"/>
              </p:cNvSpPr>
              <p:nvPr/>
            </p:nvSpPr>
            <p:spPr bwMode="auto">
              <a:xfrm>
                <a:off x="1290" y="10"/>
                <a:ext cx="28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3600">
                    <a:latin typeface="+mn-ea"/>
                  </a:rPr>
                  <a:t>6</a:t>
                </a:r>
              </a:p>
            </p:txBody>
          </p:sp>
          <p:sp>
            <p:nvSpPr>
              <p:cNvPr id="17" name="文本框 125977"/>
              <p:cNvSpPr txBox="1">
                <a:spLocks noChangeArrowheads="1"/>
              </p:cNvSpPr>
              <p:nvPr/>
            </p:nvSpPr>
            <p:spPr bwMode="auto">
              <a:xfrm>
                <a:off x="2156" y="0"/>
                <a:ext cx="28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3600">
                    <a:latin typeface="+mn-ea"/>
                  </a:rPr>
                  <a:t>8</a:t>
                </a:r>
              </a:p>
            </p:txBody>
          </p:sp>
        </p:grpSp>
        <p:sp>
          <p:nvSpPr>
            <p:cNvPr id="9" name="文本框 125978"/>
            <p:cNvSpPr txBox="1">
              <a:spLocks noChangeArrowheads="1"/>
            </p:cNvSpPr>
            <p:nvPr/>
          </p:nvSpPr>
          <p:spPr bwMode="auto">
            <a:xfrm>
              <a:off x="4222" y="214"/>
              <a:ext cx="46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>
                  <a:latin typeface="+mn-ea"/>
                </a:rPr>
                <a:t>10</a:t>
              </a:r>
            </a:p>
          </p:txBody>
        </p:sp>
        <p:sp>
          <p:nvSpPr>
            <p:cNvPr id="10" name="文本框 125979"/>
            <p:cNvSpPr txBox="1">
              <a:spLocks noChangeArrowheads="1"/>
            </p:cNvSpPr>
            <p:nvPr/>
          </p:nvSpPr>
          <p:spPr bwMode="auto">
            <a:xfrm>
              <a:off x="5069" y="224"/>
              <a:ext cx="51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>
                  <a:latin typeface="+mn-ea"/>
                </a:rPr>
                <a:t>12</a:t>
              </a:r>
            </a:p>
          </p:txBody>
        </p:sp>
        <p:sp>
          <p:nvSpPr>
            <p:cNvPr id="11" name="文本框 125980"/>
            <p:cNvSpPr txBox="1">
              <a:spLocks noChangeArrowheads="1"/>
            </p:cNvSpPr>
            <p:nvPr/>
          </p:nvSpPr>
          <p:spPr bwMode="auto">
            <a:xfrm>
              <a:off x="4647" y="216"/>
              <a:ext cx="46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>
                  <a:latin typeface="+mn-ea"/>
                </a:rPr>
                <a:t>11</a:t>
              </a:r>
            </a:p>
          </p:txBody>
        </p:sp>
      </p:grpSp>
      <p:sp>
        <p:nvSpPr>
          <p:cNvPr id="21" name="直接连接符 125989"/>
          <p:cNvSpPr>
            <a:spLocks noChangeShapeType="1"/>
          </p:cNvSpPr>
          <p:nvPr/>
        </p:nvSpPr>
        <p:spPr bwMode="auto">
          <a:xfrm>
            <a:off x="2097088" y="2986088"/>
            <a:ext cx="0" cy="3429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zh-CN" altLang="en-US">
              <a:latin typeface="+mn-ea"/>
            </a:endParaRPr>
          </a:p>
        </p:txBody>
      </p:sp>
      <p:sp>
        <p:nvSpPr>
          <p:cNvPr id="22" name="直接连接符 125995"/>
          <p:cNvSpPr>
            <a:spLocks noChangeShapeType="1"/>
          </p:cNvSpPr>
          <p:nvPr/>
        </p:nvSpPr>
        <p:spPr bwMode="auto">
          <a:xfrm>
            <a:off x="2770188" y="2989263"/>
            <a:ext cx="0" cy="3429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zh-CN" altLang="en-US">
              <a:latin typeface="+mn-ea"/>
            </a:endParaRPr>
          </a:p>
        </p:txBody>
      </p:sp>
      <p:sp>
        <p:nvSpPr>
          <p:cNvPr id="23" name="直接连接符 125998"/>
          <p:cNvSpPr>
            <a:spLocks noChangeShapeType="1"/>
          </p:cNvSpPr>
          <p:nvPr/>
        </p:nvSpPr>
        <p:spPr bwMode="auto">
          <a:xfrm>
            <a:off x="9590088" y="2984500"/>
            <a:ext cx="0" cy="3429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zh-CN" altLang="en-US">
              <a:latin typeface="+mn-ea"/>
            </a:endParaRPr>
          </a:p>
        </p:txBody>
      </p:sp>
      <p:sp>
        <p:nvSpPr>
          <p:cNvPr id="24" name="直接连接符 125999"/>
          <p:cNvSpPr>
            <a:spLocks noChangeShapeType="1"/>
          </p:cNvSpPr>
          <p:nvPr/>
        </p:nvSpPr>
        <p:spPr bwMode="auto">
          <a:xfrm>
            <a:off x="8907463" y="2987675"/>
            <a:ext cx="0" cy="3429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zh-CN" altLang="en-US">
              <a:latin typeface="+mn-ea"/>
            </a:endParaRPr>
          </a:p>
        </p:txBody>
      </p:sp>
      <p:sp>
        <p:nvSpPr>
          <p:cNvPr id="25" name="直接连接符 126000"/>
          <p:cNvSpPr>
            <a:spLocks noChangeShapeType="1"/>
          </p:cNvSpPr>
          <p:nvPr/>
        </p:nvSpPr>
        <p:spPr bwMode="auto">
          <a:xfrm>
            <a:off x="2098675" y="3298825"/>
            <a:ext cx="6808788" cy="0"/>
          </a:xfrm>
          <a:prstGeom prst="line">
            <a:avLst/>
          </a:prstGeom>
          <a:noFill/>
          <a:ln w="635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zh-CN" altLang="en-US">
              <a:latin typeface="+mn-ea"/>
            </a:endParaRPr>
          </a:p>
        </p:txBody>
      </p:sp>
      <p:sp>
        <p:nvSpPr>
          <p:cNvPr id="26" name="直接连接符 126002"/>
          <p:cNvSpPr>
            <a:spLocks noChangeShapeType="1"/>
          </p:cNvSpPr>
          <p:nvPr/>
        </p:nvSpPr>
        <p:spPr bwMode="auto">
          <a:xfrm>
            <a:off x="2789238" y="3294063"/>
            <a:ext cx="6808787" cy="0"/>
          </a:xfrm>
          <a:prstGeom prst="line">
            <a:avLst/>
          </a:prstGeom>
          <a:noFill/>
          <a:ln w="635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zh-CN" altLang="en-US">
              <a:latin typeface="+mn-ea"/>
            </a:endParaRPr>
          </a:p>
        </p:txBody>
      </p:sp>
      <p:sp>
        <p:nvSpPr>
          <p:cNvPr id="27" name="文本框 126004"/>
          <p:cNvSpPr txBox="1">
            <a:spLocks noChangeArrowheads="1"/>
          </p:cNvSpPr>
          <p:nvPr/>
        </p:nvSpPr>
        <p:spPr bwMode="auto">
          <a:xfrm>
            <a:off x="4037013" y="2443163"/>
            <a:ext cx="2117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+mn-ea"/>
              </a:rPr>
              <a:t>分米</a:t>
            </a:r>
          </a:p>
        </p:txBody>
      </p:sp>
      <p:sp>
        <p:nvSpPr>
          <p:cNvPr id="28" name="文本框 126005"/>
          <p:cNvSpPr txBox="1">
            <a:spLocks noChangeArrowheads="1"/>
          </p:cNvSpPr>
          <p:nvPr/>
        </p:nvSpPr>
        <p:spPr bwMode="auto">
          <a:xfrm>
            <a:off x="5081569" y="2443163"/>
            <a:ext cx="2117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分米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06437" y="831850"/>
            <a:ext cx="74263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+mn-ea"/>
                <a:ea typeface="+mn-ea"/>
              </a:rPr>
              <a:t>画一条1分米长的线段。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7" grpId="1" autoUpdateAnimBg="0"/>
      <p:bldP spid="28" grpId="0" autoUpdateAnimBg="0"/>
      <p:bldP spid="28" grpId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9637" y="2251075"/>
            <a:ext cx="7832725" cy="11779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03400" y="2511425"/>
            <a:ext cx="7073900" cy="329565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6437" y="831850"/>
            <a:ext cx="7426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+mn-ea"/>
                <a:ea typeface="+mn-ea"/>
              </a:rPr>
              <a:t>用大拇指和食指比划出1分米。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4250519" y="5222073"/>
            <a:ext cx="3649167" cy="598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665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米＝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（     ）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分米</a:t>
            </a: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5708275" y="5236511"/>
            <a:ext cx="931277" cy="598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665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10</a:t>
            </a:r>
            <a:endParaRPr lang="zh-CN" altLang="en-US" sz="28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14" name="Group 3"/>
          <p:cNvGrpSpPr/>
          <p:nvPr/>
        </p:nvGrpSpPr>
        <p:grpSpPr bwMode="auto">
          <a:xfrm>
            <a:off x="2118010" y="3644296"/>
            <a:ext cx="7666038" cy="430212"/>
            <a:chOff x="0" y="0"/>
            <a:chExt cx="4829" cy="616"/>
          </a:xfrm>
        </p:grpSpPr>
        <p:grpSp>
          <p:nvGrpSpPr>
            <p:cNvPr id="15" name="Group 4"/>
            <p:cNvGrpSpPr/>
            <p:nvPr/>
          </p:nvGrpSpPr>
          <p:grpSpPr bwMode="auto">
            <a:xfrm>
              <a:off x="66" y="0"/>
              <a:ext cx="4587" cy="499"/>
              <a:chOff x="0" y="0"/>
              <a:chExt cx="4587" cy="499"/>
            </a:xfrm>
          </p:grpSpPr>
          <p:grpSp>
            <p:nvGrpSpPr>
              <p:cNvPr id="27" name="Group 5"/>
              <p:cNvGrpSpPr/>
              <p:nvPr/>
            </p:nvGrpSpPr>
            <p:grpSpPr bwMode="auto">
              <a:xfrm>
                <a:off x="0" y="0"/>
                <a:ext cx="4587" cy="499"/>
                <a:chOff x="0" y="0"/>
                <a:chExt cx="4587" cy="499"/>
              </a:xfrm>
            </p:grpSpPr>
            <p:grpSp>
              <p:nvGrpSpPr>
                <p:cNvPr id="139" name="Group 6"/>
                <p:cNvGrpSpPr/>
                <p:nvPr/>
              </p:nvGrpSpPr>
              <p:grpSpPr bwMode="auto">
                <a:xfrm>
                  <a:off x="0" y="0"/>
                  <a:ext cx="4587" cy="499"/>
                  <a:chOff x="0" y="0"/>
                  <a:chExt cx="4587" cy="499"/>
                </a:xfrm>
              </p:grpSpPr>
              <p:grpSp>
                <p:nvGrpSpPr>
                  <p:cNvPr id="142" name="Group 7"/>
                  <p:cNvGrpSpPr/>
                  <p:nvPr/>
                </p:nvGrpSpPr>
                <p:grpSpPr bwMode="auto">
                  <a:xfrm>
                    <a:off x="0" y="0"/>
                    <a:ext cx="4587" cy="499"/>
                    <a:chOff x="0" y="0"/>
                    <a:chExt cx="4990" cy="499"/>
                  </a:xfrm>
                </p:grpSpPr>
                <p:sp>
                  <p:nvSpPr>
                    <p:cNvPr id="14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4990" cy="499"/>
                    </a:xfrm>
                    <a:prstGeom prst="rect">
                      <a:avLst/>
                    </a:prstGeom>
                    <a:solidFill>
                      <a:srgbClr val="66FFFF"/>
                    </a:solidFill>
                    <a:ln w="9525" cmpd="sng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145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8" y="0"/>
                      <a:ext cx="0" cy="136"/>
                    </a:xfrm>
                    <a:prstGeom prst="line">
                      <a:avLst/>
                    </a:prstGeom>
                    <a:noFill/>
                    <a:ln w="9525" cmpd="sng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146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7" y="0"/>
                      <a:ext cx="0" cy="136"/>
                    </a:xfrm>
                    <a:prstGeom prst="line">
                      <a:avLst/>
                    </a:prstGeom>
                    <a:noFill/>
                    <a:ln w="9525" cmpd="sng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147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4" y="0"/>
                      <a:ext cx="0" cy="136"/>
                    </a:xfrm>
                    <a:prstGeom prst="line">
                      <a:avLst/>
                    </a:prstGeom>
                    <a:noFill/>
                    <a:ln w="9525" cmpd="sng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148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3" y="0"/>
                      <a:ext cx="0" cy="136"/>
                    </a:xfrm>
                    <a:prstGeom prst="line">
                      <a:avLst/>
                    </a:prstGeom>
                    <a:noFill/>
                    <a:ln w="9525" cmpd="sng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149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92" y="0"/>
                      <a:ext cx="0" cy="136"/>
                    </a:xfrm>
                    <a:prstGeom prst="line">
                      <a:avLst/>
                    </a:prstGeom>
                    <a:noFill/>
                    <a:ln w="9525" cmpd="sng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150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96" y="0"/>
                      <a:ext cx="0" cy="136"/>
                    </a:xfrm>
                    <a:prstGeom prst="line">
                      <a:avLst/>
                    </a:prstGeom>
                    <a:noFill/>
                    <a:ln w="9525" cmpd="sng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</p:grpSp>
              <p:sp>
                <p:nvSpPr>
                  <p:cNvPr id="14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296" y="0"/>
                    <a:ext cx="0" cy="13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</p:grpSp>
            <p:sp>
              <p:nvSpPr>
                <p:cNvPr id="140" name="Line 16"/>
                <p:cNvSpPr>
                  <a:spLocks noChangeShapeType="1"/>
                </p:cNvSpPr>
                <p:nvPr/>
              </p:nvSpPr>
              <p:spPr bwMode="auto">
                <a:xfrm>
                  <a:off x="4130" y="0"/>
                  <a:ext cx="0" cy="136"/>
                </a:xfrm>
                <a:prstGeom prst="line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141" name="Line 17"/>
                <p:cNvSpPr>
                  <a:spLocks noChangeShapeType="1"/>
                </p:cNvSpPr>
                <p:nvPr/>
              </p:nvSpPr>
              <p:spPr bwMode="auto">
                <a:xfrm>
                  <a:off x="461" y="0"/>
                  <a:ext cx="0" cy="136"/>
                </a:xfrm>
                <a:prstGeom prst="line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28" name="Group 18"/>
              <p:cNvGrpSpPr/>
              <p:nvPr/>
            </p:nvGrpSpPr>
            <p:grpSpPr bwMode="auto">
              <a:xfrm>
                <a:off x="3" y="0"/>
                <a:ext cx="4536" cy="91"/>
                <a:chOff x="0" y="0"/>
                <a:chExt cx="4536" cy="91"/>
              </a:xfrm>
            </p:grpSpPr>
            <p:grpSp>
              <p:nvGrpSpPr>
                <p:cNvPr id="29" name="Group 19"/>
                <p:cNvGrpSpPr/>
                <p:nvPr/>
              </p:nvGrpSpPr>
              <p:grpSpPr bwMode="auto">
                <a:xfrm flipV="1">
                  <a:off x="0" y="0"/>
                  <a:ext cx="405" cy="91"/>
                  <a:chOff x="0" y="0"/>
                  <a:chExt cx="405" cy="91"/>
                </a:xfrm>
              </p:grpSpPr>
              <p:sp>
                <p:nvSpPr>
                  <p:cNvPr id="12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3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5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31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9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32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3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3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8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34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7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35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3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6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3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0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3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27" y="0"/>
                    <a:ext cx="0" cy="91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</p:grpSp>
            <p:grpSp>
              <p:nvGrpSpPr>
                <p:cNvPr id="30" name="Group 30"/>
                <p:cNvGrpSpPr/>
                <p:nvPr/>
              </p:nvGrpSpPr>
              <p:grpSpPr bwMode="auto">
                <a:xfrm flipV="1">
                  <a:off x="457" y="0"/>
                  <a:ext cx="405" cy="91"/>
                  <a:chOff x="0" y="0"/>
                  <a:chExt cx="405" cy="91"/>
                </a:xfrm>
              </p:grpSpPr>
              <p:sp>
                <p:nvSpPr>
                  <p:cNvPr id="11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2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5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2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9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2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3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2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2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7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2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1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2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6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2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40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2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27" y="0"/>
                    <a:ext cx="0" cy="91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</p:grpSp>
            <p:grpSp>
              <p:nvGrpSpPr>
                <p:cNvPr id="31" name="Group 41"/>
                <p:cNvGrpSpPr/>
                <p:nvPr/>
              </p:nvGrpSpPr>
              <p:grpSpPr bwMode="auto">
                <a:xfrm flipV="1">
                  <a:off x="918" y="0"/>
                  <a:ext cx="405" cy="91"/>
                  <a:chOff x="0" y="0"/>
                  <a:chExt cx="405" cy="91"/>
                </a:xfrm>
              </p:grpSpPr>
              <p:sp>
                <p:nvSpPr>
                  <p:cNvPr id="10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1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5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1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9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1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3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1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8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1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7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1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1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16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6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17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0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18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27" y="0"/>
                    <a:ext cx="0" cy="91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</p:grpSp>
            <p:grpSp>
              <p:nvGrpSpPr>
                <p:cNvPr id="32" name="Group 52"/>
                <p:cNvGrpSpPr/>
                <p:nvPr/>
              </p:nvGrpSpPr>
              <p:grpSpPr bwMode="auto">
                <a:xfrm flipV="1">
                  <a:off x="1377" y="0"/>
                  <a:ext cx="405" cy="91"/>
                  <a:chOff x="0" y="0"/>
                  <a:chExt cx="405" cy="91"/>
                </a:xfrm>
              </p:grpSpPr>
              <p:sp>
                <p:nvSpPr>
                  <p:cNvPr id="9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00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5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01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9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0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3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0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8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0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7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05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1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06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6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0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40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108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27" y="0"/>
                    <a:ext cx="0" cy="91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</p:grpSp>
            <p:grpSp>
              <p:nvGrpSpPr>
                <p:cNvPr id="33" name="Group 63"/>
                <p:cNvGrpSpPr/>
                <p:nvPr/>
              </p:nvGrpSpPr>
              <p:grpSpPr bwMode="auto">
                <a:xfrm flipV="1">
                  <a:off x="1836" y="0"/>
                  <a:ext cx="405" cy="91"/>
                  <a:chOff x="0" y="0"/>
                  <a:chExt cx="405" cy="91"/>
                </a:xfrm>
              </p:grpSpPr>
              <p:sp>
                <p:nvSpPr>
                  <p:cNvPr id="89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90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5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91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9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92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3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93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8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94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27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95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31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96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6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97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0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98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27" y="0"/>
                    <a:ext cx="0" cy="91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</p:grpSp>
            <p:grpSp>
              <p:nvGrpSpPr>
                <p:cNvPr id="34" name="Group 74"/>
                <p:cNvGrpSpPr/>
                <p:nvPr/>
              </p:nvGrpSpPr>
              <p:grpSpPr bwMode="auto">
                <a:xfrm flipV="1">
                  <a:off x="2295" y="0"/>
                  <a:ext cx="405" cy="91"/>
                  <a:chOff x="0" y="0"/>
                  <a:chExt cx="405" cy="91"/>
                </a:xfrm>
              </p:grpSpPr>
              <p:sp>
                <p:nvSpPr>
                  <p:cNvPr id="7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8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5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8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9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8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3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8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18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8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27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8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1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8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6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8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40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8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227" y="0"/>
                    <a:ext cx="0" cy="91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</p:grpSp>
            <p:grpSp>
              <p:nvGrpSpPr>
                <p:cNvPr id="35" name="Group 85"/>
                <p:cNvGrpSpPr/>
                <p:nvPr/>
              </p:nvGrpSpPr>
              <p:grpSpPr bwMode="auto">
                <a:xfrm flipV="1">
                  <a:off x="2754" y="0"/>
                  <a:ext cx="405" cy="91"/>
                  <a:chOff x="0" y="0"/>
                  <a:chExt cx="405" cy="91"/>
                </a:xfrm>
              </p:grpSpPr>
              <p:sp>
                <p:nvSpPr>
                  <p:cNvPr id="6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70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5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71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9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72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3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73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8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74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7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75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1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76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6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77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40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7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227" y="0"/>
                    <a:ext cx="0" cy="91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</p:grpSp>
            <p:grpSp>
              <p:nvGrpSpPr>
                <p:cNvPr id="36" name="Group 96"/>
                <p:cNvGrpSpPr/>
                <p:nvPr/>
              </p:nvGrpSpPr>
              <p:grpSpPr bwMode="auto">
                <a:xfrm flipV="1">
                  <a:off x="3213" y="0"/>
                  <a:ext cx="405" cy="91"/>
                  <a:chOff x="0" y="0"/>
                  <a:chExt cx="405" cy="91"/>
                </a:xfrm>
              </p:grpSpPr>
              <p:sp>
                <p:nvSpPr>
                  <p:cNvPr id="59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60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5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61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9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62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3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63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18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64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27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65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31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66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6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67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40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68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27" y="0"/>
                    <a:ext cx="0" cy="91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</p:grpSp>
            <p:grpSp>
              <p:nvGrpSpPr>
                <p:cNvPr id="37" name="Group 107"/>
                <p:cNvGrpSpPr/>
                <p:nvPr/>
              </p:nvGrpSpPr>
              <p:grpSpPr bwMode="auto">
                <a:xfrm flipV="1">
                  <a:off x="3669" y="0"/>
                  <a:ext cx="405" cy="91"/>
                  <a:chOff x="0" y="0"/>
                  <a:chExt cx="405" cy="91"/>
                </a:xfrm>
              </p:grpSpPr>
              <p:sp>
                <p:nvSpPr>
                  <p:cNvPr id="4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50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5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5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9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52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3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53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8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54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27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55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31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56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36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57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40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58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227" y="0"/>
                    <a:ext cx="0" cy="91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</p:grpSp>
            <p:grpSp>
              <p:nvGrpSpPr>
                <p:cNvPr id="38" name="Group 118"/>
                <p:cNvGrpSpPr/>
                <p:nvPr/>
              </p:nvGrpSpPr>
              <p:grpSpPr bwMode="auto">
                <a:xfrm flipV="1">
                  <a:off x="4131" y="0"/>
                  <a:ext cx="405" cy="91"/>
                  <a:chOff x="0" y="0"/>
                  <a:chExt cx="405" cy="91"/>
                </a:xfrm>
              </p:grpSpPr>
              <p:sp>
                <p:nvSpPr>
                  <p:cNvPr id="3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40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5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41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9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42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3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43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8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44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27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45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1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46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60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47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05" y="44"/>
                    <a:ext cx="0" cy="46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48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227" y="0"/>
                    <a:ext cx="0" cy="91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</p:grpSp>
          </p:grpSp>
        </p:grpSp>
        <p:sp>
          <p:nvSpPr>
            <p:cNvPr id="16" name="Text Box 129"/>
            <p:cNvSpPr txBox="1">
              <a:spLocks noChangeArrowheads="1"/>
            </p:cNvSpPr>
            <p:nvPr/>
          </p:nvSpPr>
          <p:spPr bwMode="auto">
            <a:xfrm>
              <a:off x="384" y="91"/>
              <a:ext cx="40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7" name="Text Box 130"/>
            <p:cNvSpPr txBox="1">
              <a:spLocks noChangeArrowheads="1"/>
            </p:cNvSpPr>
            <p:nvPr/>
          </p:nvSpPr>
          <p:spPr bwMode="auto">
            <a:xfrm>
              <a:off x="838" y="91"/>
              <a:ext cx="40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8" name="Text Box 131"/>
            <p:cNvSpPr txBox="1">
              <a:spLocks noChangeArrowheads="1"/>
            </p:cNvSpPr>
            <p:nvPr/>
          </p:nvSpPr>
          <p:spPr bwMode="auto">
            <a:xfrm>
              <a:off x="1309" y="91"/>
              <a:ext cx="40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19" name="Text Box 132"/>
            <p:cNvSpPr txBox="1">
              <a:spLocks noChangeArrowheads="1"/>
            </p:cNvSpPr>
            <p:nvPr/>
          </p:nvSpPr>
          <p:spPr bwMode="auto">
            <a:xfrm>
              <a:off x="1772" y="91"/>
              <a:ext cx="40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20" name="Text Box 133"/>
            <p:cNvSpPr txBox="1">
              <a:spLocks noChangeArrowheads="1"/>
            </p:cNvSpPr>
            <p:nvPr/>
          </p:nvSpPr>
          <p:spPr bwMode="auto">
            <a:xfrm>
              <a:off x="2226" y="91"/>
              <a:ext cx="40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21" name="Text Box 134"/>
            <p:cNvSpPr txBox="1">
              <a:spLocks noChangeArrowheads="1"/>
            </p:cNvSpPr>
            <p:nvPr/>
          </p:nvSpPr>
          <p:spPr bwMode="auto">
            <a:xfrm>
              <a:off x="2688" y="91"/>
              <a:ext cx="40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22" name="Text Box 135"/>
            <p:cNvSpPr txBox="1">
              <a:spLocks noChangeArrowheads="1"/>
            </p:cNvSpPr>
            <p:nvPr/>
          </p:nvSpPr>
          <p:spPr bwMode="auto">
            <a:xfrm>
              <a:off x="3151" y="91"/>
              <a:ext cx="40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23" name="Text Box 136"/>
            <p:cNvSpPr txBox="1">
              <a:spLocks noChangeArrowheads="1"/>
            </p:cNvSpPr>
            <p:nvPr/>
          </p:nvSpPr>
          <p:spPr bwMode="auto">
            <a:xfrm>
              <a:off x="3604" y="91"/>
              <a:ext cx="40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8" charset="0"/>
                </a:rPr>
                <a:t>80</a:t>
              </a:r>
            </a:p>
          </p:txBody>
        </p:sp>
        <p:sp>
          <p:nvSpPr>
            <p:cNvPr id="24" name="Text Box 137"/>
            <p:cNvSpPr txBox="1">
              <a:spLocks noChangeArrowheads="1"/>
            </p:cNvSpPr>
            <p:nvPr/>
          </p:nvSpPr>
          <p:spPr bwMode="auto">
            <a:xfrm>
              <a:off x="4058" y="91"/>
              <a:ext cx="40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25" name="Text Box 138"/>
            <p:cNvSpPr txBox="1">
              <a:spLocks noChangeArrowheads="1"/>
            </p:cNvSpPr>
            <p:nvPr/>
          </p:nvSpPr>
          <p:spPr bwMode="auto">
            <a:xfrm>
              <a:off x="4421" y="91"/>
              <a:ext cx="40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26" name="Text Box 139"/>
            <p:cNvSpPr txBox="1">
              <a:spLocks noChangeArrowheads="1"/>
            </p:cNvSpPr>
            <p:nvPr/>
          </p:nvSpPr>
          <p:spPr bwMode="auto">
            <a:xfrm>
              <a:off x="0" y="91"/>
              <a:ext cx="589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8" charset="0"/>
                </a:rPr>
                <a:t>0</a:t>
              </a:r>
              <a:r>
                <a:rPr lang="zh-CN" altLang="en-US" sz="1000" b="1">
                  <a:latin typeface="Times New Roman" panose="02020603050405020304" pitchFamily="18" charset="0"/>
                </a:rPr>
                <a:t>厘米</a:t>
              </a:r>
            </a:p>
          </p:txBody>
        </p:sp>
      </p:grpSp>
      <p:sp>
        <p:nvSpPr>
          <p:cNvPr id="151" name="Line 140"/>
          <p:cNvSpPr>
            <a:spLocks noChangeShapeType="1"/>
          </p:cNvSpPr>
          <p:nvPr/>
        </p:nvSpPr>
        <p:spPr bwMode="auto">
          <a:xfrm>
            <a:off x="2214277" y="3644606"/>
            <a:ext cx="738188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52" name="Text Box 141"/>
          <p:cNvSpPr txBox="1">
            <a:spLocks noChangeArrowheads="1"/>
          </p:cNvSpPr>
          <p:nvPr/>
        </p:nvSpPr>
        <p:spPr bwMode="auto">
          <a:xfrm>
            <a:off x="2191035" y="3277583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+mn-ea"/>
              </a:rPr>
              <a:t>1分米</a:t>
            </a:r>
          </a:p>
        </p:txBody>
      </p:sp>
      <p:sp>
        <p:nvSpPr>
          <p:cNvPr id="153" name="Line 142"/>
          <p:cNvSpPr>
            <a:spLocks noChangeShapeType="1"/>
          </p:cNvSpPr>
          <p:nvPr/>
        </p:nvSpPr>
        <p:spPr bwMode="auto">
          <a:xfrm>
            <a:off x="2944527" y="3644606"/>
            <a:ext cx="738188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54" name="Text Box 143"/>
          <p:cNvSpPr txBox="1">
            <a:spLocks noChangeArrowheads="1"/>
          </p:cNvSpPr>
          <p:nvPr/>
        </p:nvSpPr>
        <p:spPr bwMode="auto">
          <a:xfrm>
            <a:off x="2910173" y="3283933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+mn-ea"/>
              </a:rPr>
              <a:t>1分米</a:t>
            </a:r>
          </a:p>
        </p:txBody>
      </p:sp>
      <p:sp>
        <p:nvSpPr>
          <p:cNvPr id="155" name="Line 144"/>
          <p:cNvSpPr>
            <a:spLocks noChangeShapeType="1"/>
          </p:cNvSpPr>
          <p:nvPr/>
        </p:nvSpPr>
        <p:spPr bwMode="auto">
          <a:xfrm>
            <a:off x="3665252" y="3644606"/>
            <a:ext cx="738188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56" name="Text Box 145"/>
          <p:cNvSpPr txBox="1">
            <a:spLocks noChangeArrowheads="1"/>
          </p:cNvSpPr>
          <p:nvPr/>
        </p:nvSpPr>
        <p:spPr bwMode="auto">
          <a:xfrm>
            <a:off x="3630898" y="3283933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+mn-ea"/>
              </a:rPr>
              <a:t>1分米</a:t>
            </a:r>
          </a:p>
        </p:txBody>
      </p:sp>
      <p:sp>
        <p:nvSpPr>
          <p:cNvPr id="157" name="Line 146"/>
          <p:cNvSpPr>
            <a:spLocks noChangeShapeType="1"/>
          </p:cNvSpPr>
          <p:nvPr/>
        </p:nvSpPr>
        <p:spPr bwMode="auto">
          <a:xfrm>
            <a:off x="4395502" y="3644606"/>
            <a:ext cx="738188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58" name="Text Box 147"/>
          <p:cNvSpPr txBox="1">
            <a:spLocks noChangeArrowheads="1"/>
          </p:cNvSpPr>
          <p:nvPr/>
        </p:nvSpPr>
        <p:spPr bwMode="auto">
          <a:xfrm>
            <a:off x="4423060" y="3283933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+mn-ea"/>
              </a:rPr>
              <a:t>1分米</a:t>
            </a:r>
          </a:p>
        </p:txBody>
      </p:sp>
      <p:sp>
        <p:nvSpPr>
          <p:cNvPr id="159" name="Line 148"/>
          <p:cNvSpPr>
            <a:spLocks noChangeShapeType="1"/>
          </p:cNvSpPr>
          <p:nvPr/>
        </p:nvSpPr>
        <p:spPr bwMode="auto">
          <a:xfrm>
            <a:off x="5128927" y="3644606"/>
            <a:ext cx="738188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60" name="Text Box 149"/>
          <p:cNvSpPr txBox="1">
            <a:spLocks noChangeArrowheads="1"/>
          </p:cNvSpPr>
          <p:nvPr/>
        </p:nvSpPr>
        <p:spPr bwMode="auto">
          <a:xfrm>
            <a:off x="5143785" y="3283933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+mn-ea"/>
              </a:rPr>
              <a:t>1分米</a:t>
            </a:r>
          </a:p>
        </p:txBody>
      </p:sp>
      <p:sp>
        <p:nvSpPr>
          <p:cNvPr id="161" name="Line 150"/>
          <p:cNvSpPr>
            <a:spLocks noChangeShapeType="1"/>
          </p:cNvSpPr>
          <p:nvPr/>
        </p:nvSpPr>
        <p:spPr bwMode="auto">
          <a:xfrm>
            <a:off x="5857590" y="3644606"/>
            <a:ext cx="738187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62" name="Text Box 151"/>
          <p:cNvSpPr txBox="1">
            <a:spLocks noChangeArrowheads="1"/>
          </p:cNvSpPr>
          <p:nvPr/>
        </p:nvSpPr>
        <p:spPr bwMode="auto">
          <a:xfrm>
            <a:off x="5862923" y="3283933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+mn-ea"/>
              </a:rPr>
              <a:t>1分米</a:t>
            </a:r>
          </a:p>
        </p:txBody>
      </p:sp>
      <p:sp>
        <p:nvSpPr>
          <p:cNvPr id="163" name="Line 152"/>
          <p:cNvSpPr>
            <a:spLocks noChangeShapeType="1"/>
          </p:cNvSpPr>
          <p:nvPr/>
        </p:nvSpPr>
        <p:spPr bwMode="auto">
          <a:xfrm>
            <a:off x="6578315" y="3644606"/>
            <a:ext cx="738187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64" name="Text Box 153"/>
          <p:cNvSpPr txBox="1">
            <a:spLocks noChangeArrowheads="1"/>
          </p:cNvSpPr>
          <p:nvPr/>
        </p:nvSpPr>
        <p:spPr bwMode="auto">
          <a:xfrm>
            <a:off x="6583648" y="3283933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+mn-ea"/>
              </a:rPr>
              <a:t>1分米</a:t>
            </a:r>
          </a:p>
        </p:txBody>
      </p:sp>
      <p:sp>
        <p:nvSpPr>
          <p:cNvPr id="165" name="Line 154"/>
          <p:cNvSpPr>
            <a:spLocks noChangeShapeType="1"/>
          </p:cNvSpPr>
          <p:nvPr/>
        </p:nvSpPr>
        <p:spPr bwMode="auto">
          <a:xfrm>
            <a:off x="7306977" y="3644606"/>
            <a:ext cx="738188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66" name="Text Box 155"/>
          <p:cNvSpPr txBox="1">
            <a:spLocks noChangeArrowheads="1"/>
          </p:cNvSpPr>
          <p:nvPr/>
        </p:nvSpPr>
        <p:spPr bwMode="auto">
          <a:xfrm>
            <a:off x="7302785" y="3283933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+mn-ea"/>
              </a:rPr>
              <a:t>1分米</a:t>
            </a:r>
          </a:p>
        </p:txBody>
      </p:sp>
      <p:sp>
        <p:nvSpPr>
          <p:cNvPr id="167" name="Line 156"/>
          <p:cNvSpPr>
            <a:spLocks noChangeShapeType="1"/>
          </p:cNvSpPr>
          <p:nvPr/>
        </p:nvSpPr>
        <p:spPr bwMode="auto">
          <a:xfrm>
            <a:off x="8038815" y="3644606"/>
            <a:ext cx="738187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68" name="Text Box 157"/>
          <p:cNvSpPr txBox="1">
            <a:spLocks noChangeArrowheads="1"/>
          </p:cNvSpPr>
          <p:nvPr/>
        </p:nvSpPr>
        <p:spPr bwMode="auto">
          <a:xfrm>
            <a:off x="8023510" y="3283933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+mn-ea"/>
              </a:rPr>
              <a:t>1分米</a:t>
            </a:r>
          </a:p>
        </p:txBody>
      </p:sp>
      <p:sp>
        <p:nvSpPr>
          <p:cNvPr id="169" name="Line 158"/>
          <p:cNvSpPr>
            <a:spLocks noChangeShapeType="1"/>
          </p:cNvSpPr>
          <p:nvPr/>
        </p:nvSpPr>
        <p:spPr bwMode="auto">
          <a:xfrm>
            <a:off x="8767477" y="3644606"/>
            <a:ext cx="738188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70" name="Text Box 159"/>
          <p:cNvSpPr txBox="1">
            <a:spLocks noChangeArrowheads="1"/>
          </p:cNvSpPr>
          <p:nvPr/>
        </p:nvSpPr>
        <p:spPr bwMode="auto">
          <a:xfrm>
            <a:off x="8744235" y="3283933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+mn-ea"/>
              </a:rPr>
              <a:t>1分米</a:t>
            </a:r>
          </a:p>
        </p:txBody>
      </p:sp>
      <p:sp>
        <p:nvSpPr>
          <p:cNvPr id="171" name="AutoShape 161"/>
          <p:cNvSpPr/>
          <p:nvPr/>
        </p:nvSpPr>
        <p:spPr bwMode="auto">
          <a:xfrm rot="16200000">
            <a:off x="5540660" y="-495904"/>
            <a:ext cx="574675" cy="6838950"/>
          </a:xfrm>
          <a:prstGeom prst="rightBrace">
            <a:avLst>
              <a:gd name="adj1" fmla="val 98951"/>
              <a:gd name="adj2" fmla="val 50000"/>
            </a:avLst>
          </a:prstGeom>
          <a:noFill/>
          <a:ln w="3810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172" name="Text Box 162"/>
          <p:cNvSpPr txBox="1">
            <a:spLocks noChangeArrowheads="1"/>
          </p:cNvSpPr>
          <p:nvPr/>
        </p:nvSpPr>
        <p:spPr bwMode="auto">
          <a:xfrm>
            <a:off x="4709128" y="2059971"/>
            <a:ext cx="251936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10个1分米</a:t>
            </a:r>
          </a:p>
        </p:txBody>
      </p:sp>
      <p:grpSp>
        <p:nvGrpSpPr>
          <p:cNvPr id="173" name="Group 163"/>
          <p:cNvGrpSpPr/>
          <p:nvPr/>
        </p:nvGrpSpPr>
        <p:grpSpPr bwMode="auto">
          <a:xfrm>
            <a:off x="2241835" y="4004658"/>
            <a:ext cx="7221538" cy="360363"/>
            <a:chOff x="0" y="0"/>
            <a:chExt cx="4570" cy="363"/>
          </a:xfrm>
        </p:grpSpPr>
        <p:sp>
          <p:nvSpPr>
            <p:cNvPr id="174" name="Line 164"/>
            <p:cNvSpPr>
              <a:spLocks noChangeShapeType="1"/>
            </p:cNvSpPr>
            <p:nvPr/>
          </p:nvSpPr>
          <p:spPr bwMode="auto">
            <a:xfrm>
              <a:off x="0" y="0"/>
              <a:ext cx="0" cy="363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5" name="Line 165"/>
            <p:cNvSpPr>
              <a:spLocks noChangeShapeType="1"/>
            </p:cNvSpPr>
            <p:nvPr/>
          </p:nvSpPr>
          <p:spPr bwMode="auto">
            <a:xfrm>
              <a:off x="4570" y="0"/>
              <a:ext cx="0" cy="363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6" name="Line 166"/>
            <p:cNvSpPr>
              <a:spLocks noChangeShapeType="1"/>
            </p:cNvSpPr>
            <p:nvPr/>
          </p:nvSpPr>
          <p:spPr bwMode="auto">
            <a:xfrm>
              <a:off x="13" y="227"/>
              <a:ext cx="1815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7" name="Line 167"/>
            <p:cNvSpPr>
              <a:spLocks noChangeShapeType="1"/>
            </p:cNvSpPr>
            <p:nvPr/>
          </p:nvSpPr>
          <p:spPr bwMode="auto">
            <a:xfrm>
              <a:off x="2735" y="227"/>
              <a:ext cx="1815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178" name="Text Box 168"/>
          <p:cNvSpPr txBox="1">
            <a:spLocks noChangeArrowheads="1"/>
          </p:cNvSpPr>
          <p:nvPr/>
        </p:nvSpPr>
        <p:spPr bwMode="auto">
          <a:xfrm>
            <a:off x="5479383" y="3963701"/>
            <a:ext cx="143986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1米</a:t>
            </a: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916430" y="1097915"/>
            <a:ext cx="627824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sz="3200" b="1" dirty="0">
                <a:latin typeface="+mn-ea"/>
                <a:cs typeface="Arial" panose="020B0604020202020204" pitchFamily="34" charset="0"/>
              </a:rPr>
              <a:t>在米尺上数一数1米有几分米。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52" grpId="0" autoUpdateAnimBg="0"/>
      <p:bldP spid="154" grpId="0" autoUpdateAnimBg="0"/>
      <p:bldP spid="156" grpId="0" autoUpdateAnimBg="0"/>
      <p:bldP spid="158" grpId="0" autoUpdateAnimBg="0"/>
      <p:bldP spid="160" grpId="0" autoUpdateAnimBg="0"/>
      <p:bldP spid="162" grpId="0" autoUpdateAnimBg="0"/>
      <p:bldP spid="164" grpId="0" autoUpdateAnimBg="0"/>
      <p:bldP spid="166" grpId="0" autoUpdateAnimBg="0"/>
      <p:bldP spid="168" grpId="0" autoUpdateAnimBg="0"/>
      <p:bldP spid="170" grpId="0" autoUpdateAnimBg="0"/>
      <p:bldP spid="171" grpId="0" bldLvl="0" animBg="1" autoUpdateAnimBg="0"/>
      <p:bldP spid="172" grpId="0"/>
      <p:bldP spid="172" grpId="1"/>
      <p:bldP spid="1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40d33aa-b812-4059-8a82-165bdd8c9be5}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宽屏</PresentationFormat>
  <Paragraphs>121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华文楷体</vt:lpstr>
      <vt:lpstr>Calibri</vt:lpstr>
      <vt:lpstr>楷体</vt:lpstr>
      <vt:lpstr>Arial</vt:lpstr>
      <vt:lpstr>楷体_GB2312</vt:lpstr>
      <vt:lpstr>宋体</vt:lpstr>
      <vt:lpstr>微软雅黑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2023-01-17T02:16:45Z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1830389DD99B44F38D7A5BB818BD4541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