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2E68E-2C23-4672-869B-114B42980F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E8011-DE69-4578-AED0-99D9ED16BC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A98A4-B48A-40DB-A34A-C0D317F94EA7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4DE8F6-2572-4692-918B-F24442B3E4A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3A6E06-1DF5-427B-9162-FC65FA50826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0AA108-C4C8-407D-95E3-2F2639D125A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9E2A35-3977-4F64-94F8-F2B3837CE1A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BBC018-DCD1-4667-A1AF-4CBC889F236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52226D-6B53-4C27-A44A-EF85BE47573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2AA774-4C3C-44DC-8612-49632D874E7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5218CF-2D1D-4FF3-B689-77BC7366EC2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11F4EB-1759-421C-A69E-5F77976755B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2DA28-2082-4A5C-8674-27FC4B791C6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4B0E50D-71CF-49B4-A1FD-AF4F70A84B7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AutoShape 4"/>
          <p:cNvSpPr>
            <a:spLocks noChangeArrowheads="1"/>
          </p:cNvSpPr>
          <p:nvPr/>
        </p:nvSpPr>
        <p:spPr bwMode="auto">
          <a:xfrm>
            <a:off x="2162175" y="3101975"/>
            <a:ext cx="184150" cy="3667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19139" name="AutoShape 5"/>
          <p:cNvSpPr>
            <a:spLocks noChangeArrowheads="1"/>
          </p:cNvSpPr>
          <p:nvPr/>
        </p:nvSpPr>
        <p:spPr bwMode="auto">
          <a:xfrm>
            <a:off x="1056661" y="3259550"/>
            <a:ext cx="7314536" cy="646986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Section A 3a—4c   (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含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Grammar Focus)</a:t>
            </a:r>
          </a:p>
        </p:txBody>
      </p:sp>
      <p:sp>
        <p:nvSpPr>
          <p:cNvPr id="219140" name="Rectangle 4"/>
          <p:cNvSpPr txBox="1">
            <a:spLocks noChangeArrowheads="1"/>
          </p:cNvSpPr>
          <p:nvPr/>
        </p:nvSpPr>
        <p:spPr bwMode="auto">
          <a:xfrm>
            <a:off x="-9167" y="908720"/>
            <a:ext cx="9144001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038B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spc="-150" dirty="0">
                <a:solidFill>
                  <a:srgbClr val="000000"/>
                </a:solidFill>
              </a:rPr>
              <a:t>Unit 3 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spc="-150" dirty="0">
                <a:solidFill>
                  <a:srgbClr val="000000"/>
                </a:solidFill>
              </a:rPr>
              <a:t>Could you please clean your room?</a:t>
            </a:r>
          </a:p>
        </p:txBody>
      </p:sp>
      <p:sp>
        <p:nvSpPr>
          <p:cNvPr id="7" name="矩形 6"/>
          <p:cNvSpPr/>
          <p:nvPr/>
        </p:nvSpPr>
        <p:spPr>
          <a:xfrm>
            <a:off x="2743726" y="5309421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4"/>
          <p:cNvSpPr txBox="1">
            <a:spLocks noChangeArrowheads="1"/>
          </p:cNvSpPr>
          <p:nvPr/>
        </p:nvSpPr>
        <p:spPr bwMode="auto">
          <a:xfrm>
            <a:off x="250825" y="908050"/>
            <a:ext cx="87852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C0504D"/>
                </a:solidFill>
                <a:latin typeface="Tahoma" panose="020B0604030504040204" pitchFamily="34" charset="0"/>
              </a:rPr>
              <a:t>B: I don</a:t>
            </a:r>
            <a:r>
              <a:rPr lang="en-US" altLang="zh-CN" sz="2400" b="1" dirty="0">
                <a:solidFill>
                  <a:srgbClr val="C0504D"/>
                </a:solidFill>
              </a:rPr>
              <a:t>’</a:t>
            </a:r>
            <a:r>
              <a:rPr lang="en-US" altLang="zh-CN" sz="2400" b="1" dirty="0">
                <a:solidFill>
                  <a:srgbClr val="C0504D"/>
                </a:solidFill>
                <a:latin typeface="Tahoma" panose="020B0604030504040204" pitchFamily="34" charset="0"/>
              </a:rPr>
              <a:t>t want to do that! It</a:t>
            </a:r>
            <a:r>
              <a:rPr lang="en-US" altLang="zh-CN" sz="2400" b="1" dirty="0">
                <a:solidFill>
                  <a:srgbClr val="C0504D"/>
                </a:solidFill>
              </a:rPr>
              <a:t>’</a:t>
            </a:r>
            <a:r>
              <a:rPr lang="en-US" altLang="zh-CN" sz="2400" b="1" dirty="0">
                <a:solidFill>
                  <a:srgbClr val="C0504D"/>
                </a:solidFill>
                <a:latin typeface="Tahoma" panose="020B0604030504040204" pitchFamily="34" charset="0"/>
              </a:rPr>
              <a:t>s boring!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C0504D"/>
                </a:solidFill>
                <a:latin typeface="Tahoma" panose="020B0604030504040204" pitchFamily="34" charset="0"/>
              </a:rPr>
              <a:t>A: OK. Then ________ you ________ do the dishes for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C0504D"/>
                </a:solidFill>
                <a:latin typeface="Tahoma" panose="020B0604030504040204" pitchFamily="34" charset="0"/>
              </a:rPr>
              <a:t>    me?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C0504D"/>
                </a:solidFill>
                <a:latin typeface="Tahoma" panose="020B0604030504040204" pitchFamily="34" charset="0"/>
              </a:rPr>
              <a:t>B: Sure, no problem. But ________ we go to the movies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C0504D"/>
                </a:solidFill>
                <a:latin typeface="Tahoma" panose="020B0604030504040204" pitchFamily="34" charset="0"/>
              </a:rPr>
              <a:t>    after that?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C0504D"/>
                </a:solidFill>
                <a:latin typeface="Tahoma" panose="020B0604030504040204" pitchFamily="34" charset="0"/>
              </a:rPr>
              <a:t>A: Sure. I</a:t>
            </a:r>
            <a:r>
              <a:rPr lang="en-US" altLang="zh-CN" sz="2400" b="1" dirty="0">
                <a:solidFill>
                  <a:srgbClr val="C0504D"/>
                </a:solidFill>
              </a:rPr>
              <a:t>’</a:t>
            </a:r>
            <a:r>
              <a:rPr lang="en-US" altLang="zh-CN" sz="2400" b="1" dirty="0">
                <a:solidFill>
                  <a:srgbClr val="C0504D"/>
                </a:solidFill>
                <a:latin typeface="Tahoma" panose="020B0604030504040204" pitchFamily="34" charset="0"/>
              </a:rPr>
              <a:t>ll finish my homework while you help me with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C0504D"/>
                </a:solidFill>
                <a:latin typeface="Tahoma" panose="020B0604030504040204" pitchFamily="34" charset="0"/>
              </a:rPr>
              <a:t>    the dishes. Then we can go to the movies.</a:t>
            </a:r>
          </a:p>
        </p:txBody>
      </p:sp>
      <p:sp>
        <p:nvSpPr>
          <p:cNvPr id="228355" name="Text Box 5"/>
          <p:cNvSpPr txBox="1">
            <a:spLocks noChangeArrowheads="1"/>
          </p:cNvSpPr>
          <p:nvPr/>
        </p:nvSpPr>
        <p:spPr bwMode="auto">
          <a:xfrm>
            <a:off x="2339975" y="134143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9900CC"/>
                </a:solidFill>
                <a:latin typeface="Tahoma" panose="020B0604030504040204" pitchFamily="34" charset="0"/>
              </a:rPr>
              <a:t>could</a:t>
            </a:r>
          </a:p>
        </p:txBody>
      </p:sp>
      <p:sp>
        <p:nvSpPr>
          <p:cNvPr id="228356" name="Text Box 6"/>
          <p:cNvSpPr txBox="1">
            <a:spLocks noChangeArrowheads="1"/>
          </p:cNvSpPr>
          <p:nvPr/>
        </p:nvSpPr>
        <p:spPr bwMode="auto">
          <a:xfrm>
            <a:off x="4643438" y="134143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9900CC"/>
                </a:solidFill>
                <a:latin typeface="Tahoma" panose="020B0604030504040204" pitchFamily="34" charset="0"/>
              </a:rPr>
              <a:t>please</a:t>
            </a:r>
          </a:p>
        </p:txBody>
      </p:sp>
      <p:sp>
        <p:nvSpPr>
          <p:cNvPr id="228357" name="Text Box 7"/>
          <p:cNvSpPr txBox="1">
            <a:spLocks noChangeArrowheads="1"/>
          </p:cNvSpPr>
          <p:nvPr/>
        </p:nvSpPr>
        <p:spPr bwMode="auto">
          <a:xfrm>
            <a:off x="4427538" y="242093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9900CC"/>
                </a:solidFill>
                <a:latin typeface="Tahoma" panose="020B0604030504040204" pitchFamily="34" charset="0"/>
              </a:rPr>
              <a:t>could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/>
      <p:bldP spid="228356" grpId="0"/>
      <p:bldP spid="2283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74638"/>
            <a:ext cx="7488237" cy="7064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>
                <a:solidFill>
                  <a:srgbClr val="0000FF"/>
                </a:solidFill>
              </a:rPr>
              <a:t>4c Discussion</a:t>
            </a:r>
          </a:p>
        </p:txBody>
      </p:sp>
      <p:graphicFrame>
        <p:nvGraphicFramePr>
          <p:cNvPr id="174115" name="Group 35"/>
          <p:cNvGraphicFramePr>
            <a:graphicFrameLocks noGrp="1"/>
          </p:cNvGraphicFramePr>
          <p:nvPr>
            <p:ph idx="4294967295"/>
          </p:nvPr>
        </p:nvGraphicFramePr>
        <p:xfrm>
          <a:off x="684213" y="1125538"/>
          <a:ext cx="7488237" cy="3121920"/>
        </p:xfrm>
        <a:graphic>
          <a:graphicData uri="http://schemas.openxmlformats.org/drawingml/2006/table">
            <a:tbl>
              <a:tblPr/>
              <a:tblGrid>
                <a:gridCol w="374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To-do list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Name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bring a tent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Liu Chang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9402" name="Rectangle 36"/>
          <p:cNvSpPr>
            <a:spLocks noChangeArrowheads="1"/>
          </p:cNvSpPr>
          <p:nvPr/>
        </p:nvSpPr>
        <p:spPr bwMode="auto">
          <a:xfrm>
            <a:off x="539750" y="4437063"/>
            <a:ext cx="7920038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9900"/>
                </a:solidFill>
                <a:latin typeface="Arial" panose="020B0604020202020204" pitchFamily="34" charset="0"/>
              </a:rPr>
              <a:t>A: Could you please bring a tent, liu Chang?</a:t>
            </a:r>
            <a:br>
              <a:rPr lang="en-US" altLang="zh-CN" sz="2800" b="1">
                <a:solidFill>
                  <a:srgbClr val="009900"/>
                </a:solidFill>
                <a:latin typeface="Arial" panose="020B0604020202020204" pitchFamily="34" charset="0"/>
              </a:rPr>
            </a:br>
            <a:r>
              <a:rPr lang="en-US" altLang="zh-CN" sz="2800" b="1">
                <a:solidFill>
                  <a:srgbClr val="009900"/>
                </a:solidFill>
                <a:latin typeface="Arial" panose="020B0604020202020204" pitchFamily="34" charset="0"/>
              </a:rPr>
              <a:t>B: Sure. And could you please …?</a:t>
            </a:r>
            <a:br>
              <a:rPr lang="en-US" altLang="zh-CN" sz="2800" b="1">
                <a:solidFill>
                  <a:srgbClr val="009900"/>
                </a:solidFill>
                <a:latin typeface="Arial" panose="020B0604020202020204" pitchFamily="34" charset="0"/>
              </a:rPr>
            </a:br>
            <a:r>
              <a:rPr lang="en-US" altLang="zh-CN" sz="2800" b="1">
                <a:solidFill>
                  <a:srgbClr val="009900"/>
                </a:solidFill>
                <a:latin typeface="Arial" panose="020B0604020202020204" pitchFamily="34" charset="0"/>
              </a:rPr>
              <a:t>C: Sorry, I can’t. I have to …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9752" y="908720"/>
            <a:ext cx="4321175" cy="814388"/>
          </a:xfrm>
        </p:spPr>
        <p:txBody>
          <a:bodyPr anchor="b"/>
          <a:lstStyle/>
          <a:p>
            <a:pPr eaLnBrk="1" hangingPunct="1"/>
            <a:r>
              <a:rPr lang="en-US" altLang="zh-CN" sz="5400" b="1" dirty="0"/>
              <a:t>Homework 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133600"/>
            <a:ext cx="8351838" cy="3024188"/>
          </a:xfrm>
        </p:spPr>
        <p:txBody>
          <a:bodyPr/>
          <a:lstStyle/>
          <a:p>
            <a:pPr eaLnBrk="1" hangingPunct="1"/>
            <a:r>
              <a:rPr lang="zh-CN" altLang="en-US" sz="2800" b="1" dirty="0"/>
              <a:t>请小组成员合作小结一下</a:t>
            </a:r>
            <a:r>
              <a:rPr lang="en-US" altLang="zh-CN" sz="2800" dirty="0"/>
              <a:t>Section A</a:t>
            </a:r>
            <a:r>
              <a:rPr lang="zh-CN" altLang="en-US" sz="2800" b="1" dirty="0"/>
              <a:t>部分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/>
              <a:t>   所学的动词短语，然后自主选择其中的五个短语分别造一个句子。</a:t>
            </a:r>
          </a:p>
          <a:p>
            <a:pPr eaLnBrk="1" hangingPunct="1"/>
            <a:r>
              <a:rPr lang="en-US" altLang="zh-CN" sz="2800" b="1" dirty="0"/>
              <a:t>Write a short passage about your camping trip, according to the information in 4c</a:t>
            </a:r>
            <a:r>
              <a:rPr lang="en-US" altLang="zh-CN" sz="2800" b="1" dirty="0" smtClean="0"/>
              <a:t>.  </a:t>
            </a:r>
            <a:endParaRPr lang="en-US" altLang="zh-CN" sz="28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7700" y="479425"/>
            <a:ext cx="4411663" cy="600075"/>
          </a:xfrm>
        </p:spPr>
        <p:txBody>
          <a:bodyPr anchor="b"/>
          <a:lstStyle/>
          <a:p>
            <a:pPr eaLnBrk="1" hangingPunct="1"/>
            <a:r>
              <a:rPr lang="en-US" altLang="zh-CN" sz="3200" b="1" dirty="0">
                <a:solidFill>
                  <a:srgbClr val="009900"/>
                </a:solidFill>
              </a:rPr>
              <a:t>Read and answer: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989138"/>
            <a:ext cx="8424862" cy="1439862"/>
          </a:xfrm>
        </p:spPr>
        <p:txBody>
          <a:bodyPr/>
          <a:lstStyle/>
          <a:p>
            <a:pPr eaLnBrk="1" hangingPunct="1"/>
            <a:r>
              <a:rPr lang="en-US" altLang="zh-CN" sz="2800" b="1" dirty="0"/>
              <a:t>What did Nancy</a:t>
            </a:r>
            <a:r>
              <a:rPr lang="en-US" altLang="zh-CN" sz="2800" b="1" dirty="0">
                <a:latin typeface="Arial" panose="020B0604020202020204" pitchFamily="34" charset="0"/>
              </a:rPr>
              <a:t>’</a:t>
            </a:r>
            <a:r>
              <a:rPr lang="en-US" altLang="zh-CN" sz="2800" b="1" dirty="0"/>
              <a:t>s mother ask her to do one day last month when she came home from school?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dirty="0"/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684213" y="4221163"/>
            <a:ext cx="8031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9900"/>
                </a:solidFill>
                <a:latin typeface="Tahoma" panose="020B0604030504040204" pitchFamily="34" charset="0"/>
              </a:rPr>
              <a:t>She asked Nancy to take the dog for a walk.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759"/>
            <a:ext cx="8642350" cy="6477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Q1: Why was Nancy</a:t>
            </a:r>
            <a:r>
              <a:rPr lang="en-US" altLang="zh-CN" sz="2800" b="1" dirty="0">
                <a:latin typeface="Arial" panose="020B0604020202020204" pitchFamily="34" charset="0"/>
              </a:rPr>
              <a:t>’</a:t>
            </a:r>
            <a:r>
              <a:rPr lang="en-US" altLang="zh-CN" sz="2800" b="1" dirty="0"/>
              <a:t>s mom angry with Nancy?</a:t>
            </a:r>
            <a:r>
              <a:rPr lang="en-US" altLang="zh-CN" sz="2800" dirty="0"/>
              <a:t> </a:t>
            </a:r>
            <a:endParaRPr lang="en-US" altLang="zh-CN" sz="2800" b="1" dirty="0"/>
          </a:p>
        </p:txBody>
      </p:sp>
      <p:sp>
        <p:nvSpPr>
          <p:cNvPr id="22118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-36512" y="476672"/>
            <a:ext cx="4410075" cy="601662"/>
          </a:xfrm>
          <a:noFill/>
        </p:spPr>
        <p:txBody>
          <a:bodyPr anchor="b"/>
          <a:lstStyle/>
          <a:p>
            <a:pPr eaLnBrk="1" hangingPunct="1"/>
            <a:r>
              <a:rPr lang="en-US" altLang="zh-CN" sz="3200" b="1" dirty="0"/>
              <a:t>Read and answer:</a:t>
            </a:r>
          </a:p>
        </p:txBody>
      </p:sp>
      <p:sp>
        <p:nvSpPr>
          <p:cNvPr id="221188" name="Rectangle 5"/>
          <p:cNvSpPr>
            <a:spLocks noChangeArrowheads="1"/>
          </p:cNvSpPr>
          <p:nvPr/>
        </p:nvSpPr>
        <p:spPr bwMode="auto">
          <a:xfrm>
            <a:off x="250825" y="1916459"/>
            <a:ext cx="86423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9900"/>
                </a:solidFill>
                <a:latin typeface="Tahoma" panose="020B0604030504040204" pitchFamily="34" charset="0"/>
              </a:rPr>
              <a:t>Because Nancy wanted to watch TV show after school instead of taking the dog for a walk.</a:t>
            </a:r>
          </a:p>
        </p:txBody>
      </p:sp>
      <p:sp>
        <p:nvSpPr>
          <p:cNvPr id="221189" name="Text Box 6"/>
          <p:cNvSpPr txBox="1">
            <a:spLocks noChangeArrowheads="1"/>
          </p:cNvSpPr>
          <p:nvPr/>
        </p:nvSpPr>
        <p:spPr bwMode="auto">
          <a:xfrm>
            <a:off x="323850" y="3357909"/>
            <a:ext cx="7704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Q2: Did they solve the problem? How?</a:t>
            </a:r>
          </a:p>
        </p:txBody>
      </p:sp>
      <p:sp>
        <p:nvSpPr>
          <p:cNvPr id="221190" name="Text Box 7"/>
          <p:cNvSpPr txBox="1">
            <a:spLocks noChangeArrowheads="1"/>
          </p:cNvSpPr>
          <p:nvPr/>
        </p:nvSpPr>
        <p:spPr bwMode="auto">
          <a:xfrm>
            <a:off x="323850" y="4077047"/>
            <a:ext cx="84963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9900"/>
                </a:solidFill>
                <a:latin typeface="Tahoma" panose="020B0604030504040204" pitchFamily="34" charset="0"/>
              </a:rPr>
              <a:t>Yes, they did. Nancy made the house clean and tidy. And she understood that they need to share the housework to have a clean and comfortable home.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/>
      <p:bldP spid="2211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1" y="476672"/>
            <a:ext cx="8424862" cy="550863"/>
          </a:xfrm>
        </p:spPr>
        <p:txBody>
          <a:bodyPr/>
          <a:lstStyle/>
          <a:p>
            <a:pPr eaLnBrk="1" hangingPunct="1"/>
            <a:r>
              <a:rPr lang="en-US" altLang="zh-CN" sz="2800" b="1" dirty="0">
                <a:solidFill>
                  <a:srgbClr val="009900"/>
                </a:solidFill>
              </a:rPr>
              <a:t>3b  Find the sentences that mean the same thing.</a:t>
            </a:r>
          </a:p>
        </p:txBody>
      </p:sp>
      <p:sp>
        <p:nvSpPr>
          <p:cNvPr id="222211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8569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1. Neither of us did any housework for a week.</a:t>
            </a:r>
          </a:p>
        </p:txBody>
      </p:sp>
      <p:sp>
        <p:nvSpPr>
          <p:cNvPr id="222212" name="Text Box 11"/>
          <p:cNvSpPr txBox="1">
            <a:spLocks noChangeArrowheads="1"/>
          </p:cNvSpPr>
          <p:nvPr/>
        </p:nvSpPr>
        <p:spPr bwMode="auto">
          <a:xfrm>
            <a:off x="395288" y="2708275"/>
            <a:ext cx="8424862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2. My mom came over as soon as I sat down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    in front of the TV.</a:t>
            </a:r>
          </a:p>
        </p:txBody>
      </p:sp>
      <p:sp>
        <p:nvSpPr>
          <p:cNvPr id="222213" name="Text Box 12"/>
          <p:cNvSpPr txBox="1">
            <a:spLocks noChangeArrowheads="1"/>
          </p:cNvSpPr>
          <p:nvPr/>
        </p:nvSpPr>
        <p:spPr bwMode="auto">
          <a:xfrm>
            <a:off x="468313" y="1773238"/>
            <a:ext cx="8280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9900"/>
                </a:solidFill>
                <a:latin typeface="Tahoma" panose="020B0604030504040204" pitchFamily="34" charset="0"/>
              </a:rPr>
              <a:t>For one week, she did not do any housework and neither did I. </a:t>
            </a:r>
          </a:p>
        </p:txBody>
      </p:sp>
      <p:sp>
        <p:nvSpPr>
          <p:cNvPr id="222214" name="Text Box 13"/>
          <p:cNvSpPr txBox="1">
            <a:spLocks noChangeArrowheads="1"/>
          </p:cNvSpPr>
          <p:nvPr/>
        </p:nvSpPr>
        <p:spPr bwMode="auto">
          <a:xfrm>
            <a:off x="395288" y="3789363"/>
            <a:ext cx="83534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9900"/>
                </a:solidFill>
                <a:latin typeface="Tahoma" panose="020B0604030504040204" pitchFamily="34" charset="0"/>
              </a:rPr>
              <a:t>The minute I sat down in front of the TV, my mom came over. </a:t>
            </a:r>
          </a:p>
        </p:txBody>
      </p:sp>
      <p:sp>
        <p:nvSpPr>
          <p:cNvPr id="222215" name="Text Box 14"/>
          <p:cNvSpPr txBox="1">
            <a:spLocks noChangeArrowheads="1"/>
          </p:cNvSpPr>
          <p:nvPr/>
        </p:nvSpPr>
        <p:spPr bwMode="auto">
          <a:xfrm>
            <a:off x="395288" y="4797425"/>
            <a:ext cx="8207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3. You</a:t>
            </a:r>
            <a:r>
              <a:rPr lang="en-US" altLang="zh-CN" sz="2800" b="1">
                <a:solidFill>
                  <a:srgbClr val="000000"/>
                </a:solidFill>
              </a:rPr>
              <a:t>’</a:t>
            </a:r>
            <a:r>
              <a:rPr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re tired, but I</a:t>
            </a:r>
            <a:r>
              <a:rPr lang="en-US" altLang="zh-CN" sz="2800" b="1">
                <a:solidFill>
                  <a:srgbClr val="000000"/>
                </a:solidFill>
              </a:rPr>
              <a:t>’</a:t>
            </a:r>
            <a:r>
              <a:rPr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m tired, too.</a:t>
            </a:r>
          </a:p>
        </p:txBody>
      </p:sp>
      <p:sp>
        <p:nvSpPr>
          <p:cNvPr id="222216" name="Text Box 15"/>
          <p:cNvSpPr txBox="1">
            <a:spLocks noChangeArrowheads="1"/>
          </p:cNvSpPr>
          <p:nvPr/>
        </p:nvSpPr>
        <p:spPr bwMode="auto">
          <a:xfrm>
            <a:off x="468313" y="5589588"/>
            <a:ext cx="69135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9900"/>
                </a:solidFill>
                <a:latin typeface="Tahoma" panose="020B0604030504040204" pitchFamily="34" charset="0"/>
              </a:rPr>
              <a:t>I</a:t>
            </a:r>
            <a:r>
              <a:rPr lang="en-US" altLang="zh-CN" sz="2800" b="1">
                <a:solidFill>
                  <a:srgbClr val="009900"/>
                </a:solidFill>
              </a:rPr>
              <a:t>’</a:t>
            </a:r>
            <a:r>
              <a:rPr lang="en-US" altLang="zh-CN" sz="2800" b="1">
                <a:solidFill>
                  <a:srgbClr val="009900"/>
                </a:solidFill>
                <a:latin typeface="Tahoma" panose="020B0604030504040204" pitchFamily="34" charset="0"/>
              </a:rPr>
              <a:t>m just as tired as you are.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3" grpId="0"/>
      <p:bldP spid="222214" grpId="0"/>
      <p:bldP spid="2222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247331"/>
            <a:ext cx="8569325" cy="4485926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(1) throw down </a:t>
            </a:r>
            <a:r>
              <a:rPr lang="zh-CN" altLang="en-US" sz="2800" b="1" dirty="0"/>
              <a:t>扔下，使倒下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/>
              <a:t>eg</a:t>
            </a:r>
            <a:r>
              <a:rPr lang="en-US" altLang="zh-CN" sz="2800" b="1" dirty="0"/>
              <a:t>. He threw himself down in the bed and fell asleep.</a:t>
            </a:r>
            <a:r>
              <a:rPr lang="zh-CN" altLang="en-US" sz="2800" b="1" dirty="0"/>
              <a:t>他一头栽在床上就睡着了。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   </a:t>
            </a:r>
            <a:r>
              <a:rPr lang="en-US" altLang="zh-CN" sz="2800" b="1" dirty="0"/>
              <a:t>They threw down the tools and walked out.</a:t>
            </a:r>
            <a:r>
              <a:rPr lang="zh-CN" altLang="en-US" sz="2800" b="1" dirty="0"/>
              <a:t>他们扔下工具，举行罢工。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(2) come over</a:t>
            </a:r>
            <a:r>
              <a:rPr lang="zh-CN" altLang="en-US" sz="2800" b="1" dirty="0"/>
              <a:t>过来，从远处来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/>
              <a:t>eg</a:t>
            </a:r>
            <a:r>
              <a:rPr lang="en-US" altLang="zh-CN" sz="2800" b="1" dirty="0"/>
              <a:t>. Come over! Here’s a seat for you. </a:t>
            </a:r>
            <a:r>
              <a:rPr lang="zh-CN" altLang="en-US" sz="2800" b="1" dirty="0"/>
              <a:t>过来，这儿有个座位。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   </a:t>
            </a:r>
            <a:r>
              <a:rPr lang="en-US" altLang="zh-CN" sz="2800" b="1" dirty="0"/>
              <a:t>He came over from France last week, just to see us. </a:t>
            </a:r>
            <a:r>
              <a:rPr lang="zh-CN" altLang="en-US" sz="2800" b="1" dirty="0"/>
              <a:t>他上周从法国专程来看我们</a:t>
            </a:r>
            <a:r>
              <a:rPr lang="zh-CN" altLang="en-US" sz="2800" b="1" dirty="0" smtClean="0"/>
              <a:t>。</a:t>
            </a:r>
            <a:endParaRPr lang="zh-CN" altLang="en-US" sz="2800" b="1" dirty="0"/>
          </a:p>
        </p:txBody>
      </p:sp>
      <p:sp>
        <p:nvSpPr>
          <p:cNvPr id="223235" name="Text Box 4"/>
          <p:cNvSpPr txBox="1">
            <a:spLocks noChangeArrowheads="1"/>
          </p:cNvSpPr>
          <p:nvPr/>
        </p:nvSpPr>
        <p:spPr bwMode="auto">
          <a:xfrm>
            <a:off x="2987675" y="260350"/>
            <a:ext cx="28082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FF"/>
                </a:solidFill>
              </a:rPr>
              <a:t>Key points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84784"/>
            <a:ext cx="8713788" cy="4525963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(3) as…as</a:t>
            </a:r>
            <a:r>
              <a:rPr lang="zh-CN" altLang="en-US" sz="2800" b="1" dirty="0"/>
              <a:t>结构表示的是同级比较，第一个</a:t>
            </a:r>
            <a:r>
              <a:rPr lang="en-US" altLang="zh-CN" sz="2800" b="1" dirty="0"/>
              <a:t>as</a:t>
            </a:r>
            <a:r>
              <a:rPr lang="zh-CN" altLang="en-US" sz="2800" b="1" dirty="0"/>
              <a:t>后的形容词或副词必须用原级，比较的对象也须属同类。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 err="1"/>
              <a:t>eg</a:t>
            </a:r>
            <a:r>
              <a:rPr lang="en-US" altLang="zh-CN" sz="2800" b="1" dirty="0"/>
              <a:t>. She is as tall as her mother. </a:t>
            </a:r>
            <a:r>
              <a:rPr lang="zh-CN" altLang="en-US" sz="2800" b="1" dirty="0"/>
              <a:t>她和她母亲一样高。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/>
              <a:t>   </a:t>
            </a:r>
            <a:r>
              <a:rPr lang="en-US" altLang="zh-CN" sz="2800" b="1" dirty="0"/>
              <a:t>Smith works as hard as you used to. </a:t>
            </a:r>
            <a:r>
              <a:rPr lang="zh-CN" altLang="en-US" sz="2800" b="1" dirty="0"/>
              <a:t>史密斯和你从前一样工作努力。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The dinning room was twice as big as the Tom’s. </a:t>
            </a:r>
            <a:r>
              <a:rPr lang="zh-CN" altLang="en-US" sz="2800" b="1" dirty="0"/>
              <a:t>这个餐厅是</a:t>
            </a:r>
            <a:r>
              <a:rPr lang="en-US" altLang="zh-CN" sz="2800" b="1" dirty="0"/>
              <a:t>Tom</a:t>
            </a:r>
            <a:r>
              <a:rPr lang="zh-CN" altLang="en-US" sz="2800" b="1" dirty="0"/>
              <a:t>的餐厅的两倍大。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1457" y="1210856"/>
            <a:ext cx="8642350" cy="4525963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 dirty="0"/>
              <a:t>(4) neither </a:t>
            </a:r>
            <a:r>
              <a:rPr lang="zh-CN" altLang="en-US" sz="2400" b="1" dirty="0"/>
              <a:t>也不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/>
              <a:t>在一个否定性陈述后，用</a:t>
            </a:r>
            <a:r>
              <a:rPr lang="en-US" altLang="zh-CN" sz="2400" b="1" dirty="0"/>
              <a:t>neither</a:t>
            </a:r>
            <a:r>
              <a:rPr lang="zh-CN" altLang="en-US" sz="2400" b="1" dirty="0"/>
              <a:t>表示这一否定性陈述也同样适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/>
              <a:t>用于另一人或另一事物，常用来接别人的话，引起一个主句或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/>
              <a:t>从句。</a:t>
            </a:r>
            <a:r>
              <a:rPr lang="en-US" altLang="zh-CN" sz="2400" b="1" dirty="0"/>
              <a:t>neither</a:t>
            </a:r>
            <a:r>
              <a:rPr lang="zh-CN" altLang="en-US" sz="2400" b="1" dirty="0"/>
              <a:t>可用在句子的开头或用在简略答语中，</a:t>
            </a:r>
            <a:r>
              <a:rPr lang="en-US" altLang="zh-CN" sz="2400" b="1" dirty="0"/>
              <a:t>neither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/>
              <a:t>前可有</a:t>
            </a:r>
            <a:r>
              <a:rPr lang="en-US" altLang="zh-CN" sz="2400" b="1" dirty="0"/>
              <a:t>and</a:t>
            </a:r>
            <a:r>
              <a:rPr lang="zh-CN" altLang="en-US" sz="2400" b="1" dirty="0"/>
              <a:t>或</a:t>
            </a:r>
            <a:r>
              <a:rPr lang="en-US" altLang="zh-CN" sz="2400" b="1" dirty="0"/>
              <a:t>but</a:t>
            </a:r>
            <a:r>
              <a:rPr lang="zh-CN" altLang="en-US" sz="2400" b="1" dirty="0"/>
              <a:t>，后接倒装语序。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 dirty="0" err="1"/>
              <a:t>eg</a:t>
            </a:r>
            <a:r>
              <a:rPr lang="en-US" altLang="zh-CN" sz="2400" b="1" dirty="0"/>
              <a:t>. You didn’t see him, and neither did I.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 dirty="0"/>
              <a:t>      </a:t>
            </a:r>
            <a:r>
              <a:rPr lang="zh-CN" altLang="en-US" sz="2400" b="1" dirty="0"/>
              <a:t>你没有看见他，我也没有。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/>
              <a:t>   </a:t>
            </a:r>
            <a:r>
              <a:rPr lang="en-US" altLang="zh-CN" sz="2400" b="1" dirty="0"/>
              <a:t>If you do not go, neither shall I. </a:t>
            </a:r>
            <a:r>
              <a:rPr lang="zh-CN" altLang="en-US" sz="2400" b="1" dirty="0"/>
              <a:t>你不去我也不去。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/>
              <a:t>   </a:t>
            </a:r>
            <a:r>
              <a:rPr lang="en-US" altLang="zh-CN" sz="2400" b="1" dirty="0"/>
              <a:t>The first one was not good, neither was the second one. </a:t>
            </a:r>
            <a:r>
              <a:rPr lang="zh-CN" altLang="en-US" sz="2400" b="1" dirty="0"/>
              <a:t>第一个不好，第二个也不好。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052513"/>
            <a:ext cx="8229600" cy="45259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 dirty="0"/>
              <a:t>(5) …to find the house clean and tidy.</a:t>
            </a:r>
            <a:r>
              <a:rPr lang="zh-CN" altLang="en-US" sz="2400" b="1" dirty="0"/>
              <a:t>发现房间又干净又整洁。（</a:t>
            </a:r>
            <a:r>
              <a:rPr lang="en-US" altLang="zh-CN" sz="2400" b="1" dirty="0"/>
              <a:t>clean and tidy, </a:t>
            </a:r>
            <a:r>
              <a:rPr lang="en-US" altLang="zh-CN" sz="2400" b="1" i="1" dirty="0"/>
              <a:t>adj.</a:t>
            </a:r>
            <a:r>
              <a:rPr lang="zh-CN" altLang="en-US" sz="2400" b="1" dirty="0"/>
              <a:t>做宾补）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 dirty="0"/>
              <a:t>find + </a:t>
            </a:r>
            <a:r>
              <a:rPr lang="en-US" altLang="zh-CN" sz="2400" b="1" i="1" dirty="0"/>
              <a:t>n. </a:t>
            </a:r>
            <a:r>
              <a:rPr lang="en-US" altLang="zh-CN" sz="2400" b="1" dirty="0"/>
              <a:t>/ </a:t>
            </a:r>
            <a:r>
              <a:rPr lang="en-US" altLang="zh-CN" sz="2400" b="1" i="1" dirty="0"/>
              <a:t>pron.</a:t>
            </a:r>
            <a:r>
              <a:rPr lang="en-US" altLang="zh-CN" sz="2400" b="1" dirty="0"/>
              <a:t> + object complement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 dirty="0" err="1"/>
              <a:t>eg</a:t>
            </a:r>
            <a:r>
              <a:rPr lang="en-US" altLang="zh-CN" sz="2400" b="1" dirty="0"/>
              <a:t>. Mary tried several lines of work, but at last found herself as a teacher. Mary</a:t>
            </a:r>
            <a:r>
              <a:rPr lang="zh-CN" altLang="en-US" sz="2400" b="1" dirty="0"/>
              <a:t>尝试了好几种工作，最后发现自己适合做教师。（</a:t>
            </a:r>
            <a:r>
              <a:rPr lang="en-US" altLang="zh-CN" sz="2400" b="1" dirty="0"/>
              <a:t>as+</a:t>
            </a:r>
            <a:r>
              <a:rPr lang="zh-CN" altLang="en-US" sz="2400" b="1" dirty="0"/>
              <a:t>名词做宾补）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/>
              <a:t>   </a:t>
            </a:r>
            <a:r>
              <a:rPr lang="en-US" altLang="zh-CN" sz="2400" b="1" dirty="0"/>
              <a:t>He found the boy tied to a tree. </a:t>
            </a:r>
            <a:r>
              <a:rPr lang="zh-CN" altLang="en-US" sz="2400" b="1" dirty="0"/>
              <a:t>他发现孩子被绑在一棵树上。（</a:t>
            </a:r>
            <a:r>
              <a:rPr lang="en-US" altLang="zh-CN" sz="2400" b="1" i="1" dirty="0"/>
              <a:t>v.</a:t>
            </a:r>
            <a:r>
              <a:rPr lang="en-US" altLang="zh-CN" sz="2400" b="1" dirty="0"/>
              <a:t>-</a:t>
            </a:r>
            <a:r>
              <a:rPr lang="en-US" altLang="zh-CN" sz="2400" b="1" dirty="0" err="1"/>
              <a:t>ed</a:t>
            </a:r>
            <a:r>
              <a:rPr lang="zh-CN" altLang="en-US" sz="2400" b="1" dirty="0"/>
              <a:t>做宾补）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/>
              <a:t>   </a:t>
            </a:r>
            <a:r>
              <a:rPr lang="en-US" altLang="zh-CN" sz="2400" b="1" dirty="0"/>
              <a:t>You’ll find me ever at your service. </a:t>
            </a:r>
            <a:r>
              <a:rPr lang="zh-CN" altLang="en-US" sz="2400" b="1" dirty="0"/>
              <a:t>你将发现我永远听命于你。（介词短语做宾补）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663" y="548680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zh-CN" sz="3200" b="1" dirty="0">
                <a:solidFill>
                  <a:srgbClr val="009900"/>
                </a:solidFill>
              </a:rPr>
              <a:t>4b Fill in the blanks in the conversation.</a:t>
            </a:r>
          </a:p>
        </p:txBody>
      </p:sp>
      <p:sp>
        <p:nvSpPr>
          <p:cNvPr id="227331" name="Text Box 4"/>
          <p:cNvSpPr txBox="1">
            <a:spLocks noChangeArrowheads="1"/>
          </p:cNvSpPr>
          <p:nvPr/>
        </p:nvSpPr>
        <p:spPr bwMode="auto">
          <a:xfrm>
            <a:off x="179388" y="1844675"/>
            <a:ext cx="882015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C0504D"/>
                </a:solidFill>
                <a:latin typeface="Tahoma" panose="020B0604030504040204" pitchFamily="34" charset="0"/>
              </a:rPr>
              <a:t>A: I hate to ________ chores.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C0504D"/>
                </a:solidFill>
                <a:latin typeface="Tahoma" panose="020B0604030504040204" pitchFamily="34" charset="0"/>
              </a:rPr>
              <a:t>B: Well, I hate some chores too, but I like other chores.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C0504D"/>
                </a:solidFill>
                <a:latin typeface="Tahoma" panose="020B0604030504040204" pitchFamily="34" charset="0"/>
              </a:rPr>
              <a:t>A: Really? Great! ________ I ask you to ________ me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C0504D"/>
                </a:solidFill>
                <a:latin typeface="Tahoma" panose="020B0604030504040204" pitchFamily="34" charset="0"/>
              </a:rPr>
              <a:t>    with some chores then?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C0504D"/>
                </a:solidFill>
                <a:latin typeface="Tahoma" panose="020B0604030504040204" pitchFamily="34" charset="0"/>
              </a:rPr>
              <a:t>B: What do you need help with?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C0504D"/>
                </a:solidFill>
                <a:latin typeface="Tahoma" panose="020B0604030504040204" pitchFamily="34" charset="0"/>
              </a:rPr>
              <a:t>A: ________ you please ________ my clothes for me?</a:t>
            </a:r>
          </a:p>
        </p:txBody>
      </p:sp>
      <p:sp>
        <p:nvSpPr>
          <p:cNvPr id="227332" name="Text Box 8"/>
          <p:cNvSpPr txBox="1">
            <a:spLocks noChangeArrowheads="1"/>
          </p:cNvSpPr>
          <p:nvPr/>
        </p:nvSpPr>
        <p:spPr bwMode="auto">
          <a:xfrm>
            <a:off x="2195513" y="170021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9900CC"/>
                </a:solidFill>
                <a:latin typeface="Tahoma" panose="020B0604030504040204" pitchFamily="34" charset="0"/>
              </a:rPr>
              <a:t>do</a:t>
            </a:r>
          </a:p>
        </p:txBody>
      </p:sp>
      <p:sp>
        <p:nvSpPr>
          <p:cNvPr id="227333" name="Text Box 9"/>
          <p:cNvSpPr txBox="1">
            <a:spLocks noChangeArrowheads="1"/>
          </p:cNvSpPr>
          <p:nvPr/>
        </p:nvSpPr>
        <p:spPr bwMode="auto">
          <a:xfrm>
            <a:off x="3059113" y="285273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9900CC"/>
                </a:solidFill>
                <a:latin typeface="Tahoma" panose="020B0604030504040204" pitchFamily="34" charset="0"/>
              </a:rPr>
              <a:t>Could </a:t>
            </a:r>
          </a:p>
        </p:txBody>
      </p:sp>
      <p:sp>
        <p:nvSpPr>
          <p:cNvPr id="227334" name="Text Box 10"/>
          <p:cNvSpPr txBox="1">
            <a:spLocks noChangeArrowheads="1"/>
          </p:cNvSpPr>
          <p:nvPr/>
        </p:nvSpPr>
        <p:spPr bwMode="auto">
          <a:xfrm>
            <a:off x="6659563" y="285273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9900CC"/>
                </a:solidFill>
                <a:latin typeface="Tahoma" panose="020B0604030504040204" pitchFamily="34" charset="0"/>
              </a:rPr>
              <a:t>help</a:t>
            </a:r>
          </a:p>
        </p:txBody>
      </p:sp>
      <p:sp>
        <p:nvSpPr>
          <p:cNvPr id="227335" name="Text Box 11"/>
          <p:cNvSpPr txBox="1">
            <a:spLocks noChangeArrowheads="1"/>
          </p:cNvSpPr>
          <p:nvPr/>
        </p:nvSpPr>
        <p:spPr bwMode="auto">
          <a:xfrm>
            <a:off x="827088" y="45085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9900CC"/>
                </a:solidFill>
                <a:latin typeface="Tahoma" panose="020B0604030504040204" pitchFamily="34" charset="0"/>
              </a:rPr>
              <a:t>Could </a:t>
            </a:r>
          </a:p>
        </p:txBody>
      </p:sp>
      <p:sp>
        <p:nvSpPr>
          <p:cNvPr id="227336" name="Text Box 12"/>
          <p:cNvSpPr txBox="1">
            <a:spLocks noChangeArrowheads="1"/>
          </p:cNvSpPr>
          <p:nvPr/>
        </p:nvSpPr>
        <p:spPr bwMode="auto">
          <a:xfrm>
            <a:off x="4140200" y="45085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9900CC"/>
                </a:solidFill>
                <a:latin typeface="Tahoma" panose="020B0604030504040204" pitchFamily="34" charset="0"/>
              </a:rPr>
              <a:t>fold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/>
      <p:bldP spid="227334" grpId="0"/>
      <p:bldP spid="227335" grpId="0"/>
      <p:bldP spid="227336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892</Words>
  <Application>Microsoft Office PowerPoint</Application>
  <PresentationFormat>全屏显示(4:3)</PresentationFormat>
  <Paragraphs>78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楷体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PowerPoint 演示文稿</vt:lpstr>
      <vt:lpstr>Read and answer:</vt:lpstr>
      <vt:lpstr>Read and answer:</vt:lpstr>
      <vt:lpstr>3b  Find the sentences that mean the same thing.</vt:lpstr>
      <vt:lpstr>PowerPoint 演示文稿</vt:lpstr>
      <vt:lpstr>PowerPoint 演示文稿</vt:lpstr>
      <vt:lpstr>PowerPoint 演示文稿</vt:lpstr>
      <vt:lpstr>PowerPoint 演示文稿</vt:lpstr>
      <vt:lpstr>4b Fill in the blanks in the conversation.</vt:lpstr>
      <vt:lpstr>PowerPoint 演示文稿</vt:lpstr>
      <vt:lpstr>4c Discussion</vt:lpstr>
      <vt:lpstr>Homework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2017-10-19T06:02:00Z</dcterms:created>
  <dcterms:modified xsi:type="dcterms:W3CDTF">2023-01-17T02:16:49Z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273707CA7E8A4C2F8C61E2A772B3BFBE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