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456" r:id="rId2"/>
    <p:sldId id="457" r:id="rId3"/>
    <p:sldId id="458" r:id="rId4"/>
    <p:sldId id="459" r:id="rId5"/>
    <p:sldId id="460" r:id="rId6"/>
    <p:sldId id="461" r:id="rId7"/>
    <p:sldId id="474" r:id="rId8"/>
    <p:sldId id="462" r:id="rId9"/>
    <p:sldId id="463" r:id="rId10"/>
    <p:sldId id="464" r:id="rId11"/>
    <p:sldId id="465" r:id="rId12"/>
    <p:sldId id="466" r:id="rId13"/>
    <p:sldId id="467" r:id="rId14"/>
    <p:sldId id="468" r:id="rId15"/>
    <p:sldId id="469" r:id="rId16"/>
    <p:sldId id="471" r:id="rId17"/>
    <p:sldId id="472" r:id="rId18"/>
    <p:sldId id="475" r:id="rId19"/>
    <p:sldId id="473" r:id="rId20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06">
          <p15:clr>
            <a:srgbClr val="A4A3A4"/>
          </p15:clr>
        </p15:guide>
        <p15:guide id="2" pos="27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674">
          <p15:clr>
            <a:srgbClr val="A4A3A4"/>
          </p15:clr>
        </p15:guide>
        <p15:guide id="2" pos="207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02086"/>
    <a:srgbClr val="B60A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791" autoAdjust="0"/>
    <p:restoredTop sz="94660"/>
  </p:normalViewPr>
  <p:slideViewPr>
    <p:cSldViewPr>
      <p:cViewPr>
        <p:scale>
          <a:sx n="100" d="100"/>
          <a:sy n="100" d="100"/>
        </p:scale>
        <p:origin x="-558" y="-264"/>
      </p:cViewPr>
      <p:guideLst>
        <p:guide orient="horz" pos="2006"/>
        <p:guide pos="276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-3246" y="-102"/>
      </p:cViewPr>
      <p:guideLst>
        <p:guide orient="horz" pos="2674"/>
        <p:guide pos="207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haroni" panose="02010803020104030203" charset="0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haroni" panose="02010803020104030203" charset="0"/>
              </a:defRPr>
            </a:lvl1pPr>
          </a:lstStyle>
          <a:p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haroni" panose="02010803020104030203" charset="0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haroni" panose="02010803020104030203" charset="0"/>
              </a:defRPr>
            </a:lvl1pPr>
          </a:lstStyle>
          <a:p>
            <a:fld id="{126FEB5E-BC6D-41BE-BB09-784541D8D48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haroni" panose="02010803020104030203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haroni" panose="02010803020104030203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haroni" panose="02010803020104030203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haroni" panose="02010803020104030203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haroni" panose="02010803020104030203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33795" name="备注占位符 2"/>
          <p:cNvSpPr>
            <a:spLocks noGrp="1"/>
          </p:cNvSpPr>
          <p:nvPr>
            <p:ph type="body" idx="1"/>
          </p:nvPr>
        </p:nvSpPr>
        <p:spPr/>
        <p:txBody>
          <a:bodyPr wrap="square" lIns="91440" tIns="45720" rIns="91440" bIns="45720" anchor="ctr"/>
          <a:lstStyle/>
          <a:p>
            <a:pPr lvl="0"/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33796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/>
            <a:fld id="{9A0DB2DC-4C9A-4742-B13C-FB6460FD3503}" type="slidenum">
              <a:rPr lang="en-US" altLang="zh-CN" sz="1200" dirty="0"/>
              <a:t>2</a:t>
            </a:fld>
            <a:endParaRPr lang="en-US" altLang="zh-CN" sz="1200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 bwMode="auto"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marL="0" indent="0" algn="ctr">
              <a:defRPr sz="4000" b="1"/>
            </a:lvl1pPr>
          </a:lstStyle>
          <a:p>
            <a:pPr lvl="0"/>
            <a:r>
              <a:rPr lang="zh-CN" altLang="en-US" noProof="0" smtClean="0">
                <a:sym typeface="MS PGothic" panose="020B0600070205080204" pitchFamily="34" charset="-128"/>
              </a:rPr>
              <a:t>单击此处编辑母版标题样式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090613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3200"/>
            </a:lvl1pPr>
          </a:lstStyle>
          <a:p>
            <a:pPr lvl="0"/>
            <a:r>
              <a:rPr lang="zh-CN" altLang="en-US" noProof="0" smtClean="0">
                <a:sym typeface="MS PGothic" panose="020B0600070205080204" pitchFamily="34" charset="-128"/>
              </a:rPr>
              <a:t>单击此处编辑母版副标题样式</a:t>
            </a:r>
          </a:p>
        </p:txBody>
      </p:sp>
    </p:spTree>
  </p:cSld>
  <p:clrMapOvr>
    <a:masterClrMapping/>
  </p:clrMapOvr>
  <p:transition spd="med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blinds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blinds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blinds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3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blinds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4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blinds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5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blinds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6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blinds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7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blinds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8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blinds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9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blinds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0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blinds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blinds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2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blinds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3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blinds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4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blinds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6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blinds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7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blinds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8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blinds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 thruBlk="1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9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blinds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 spd="med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 spd="med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3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>
                <a:sym typeface="MS PGothic" panose="020B0600070205080204" pitchFamily="34" charset="-128"/>
              </a:rPr>
              <a:t>单击此处编辑母版标题样式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>
                <a:sym typeface="MS PGothic" panose="020B0600070205080204" pitchFamily="34" charset="-128"/>
              </a:rPr>
              <a:t>单击此处编辑母版文本样式</a:t>
            </a:r>
          </a:p>
          <a:p>
            <a:pPr lvl="1"/>
            <a:r>
              <a:rPr lang="zh-CN" altLang="en-US" smtClean="0">
                <a:sym typeface="MS PGothic" panose="020B0600070205080204" pitchFamily="34" charset="-128"/>
              </a:rPr>
              <a:t>第二级</a:t>
            </a:r>
          </a:p>
          <a:p>
            <a:pPr lvl="2"/>
            <a:r>
              <a:rPr lang="zh-CN" altLang="en-US" smtClean="0">
                <a:sym typeface="MS PGothic" panose="020B0600070205080204" pitchFamily="34" charset="-128"/>
              </a:rPr>
              <a:t>第三级</a:t>
            </a:r>
          </a:p>
          <a:p>
            <a:pPr lvl="3"/>
            <a:r>
              <a:rPr lang="zh-CN" altLang="en-US" smtClean="0">
                <a:sym typeface="MS PGothic" panose="020B0600070205080204" pitchFamily="34" charset="-128"/>
              </a:rPr>
              <a:t>第四级</a:t>
            </a:r>
          </a:p>
          <a:p>
            <a:pPr lvl="4"/>
            <a:r>
              <a:rPr lang="zh-CN" altLang="en-US" smtClean="0">
                <a:sym typeface="MS PGothic" panose="020B0600070205080204" pitchFamily="34" charset="-128"/>
              </a:rPr>
              <a:t>第五级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</p:sldLayoutIdLst>
  <p:transition spd="med">
    <p:fade thruBlk="1"/>
  </p:transition>
  <p:txStyles>
    <p:titleStyle>
      <a:lvl1pPr marL="914400" indent="-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  <a:sym typeface="MS PGothic" panose="020B0600070205080204" pitchFamily="34" charset="-128"/>
        </a:defRPr>
      </a:lvl1pPr>
      <a:lvl2pPr marL="914400" indent="-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  <a:sym typeface="MS PGothic" panose="020B0600070205080204" pitchFamily="34" charset="-128"/>
        </a:defRPr>
      </a:lvl2pPr>
      <a:lvl3pPr marL="914400" indent="-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  <a:sym typeface="MS PGothic" panose="020B0600070205080204" pitchFamily="34" charset="-128"/>
        </a:defRPr>
      </a:lvl3pPr>
      <a:lvl4pPr marL="914400" indent="-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  <a:sym typeface="MS PGothic" panose="020B0600070205080204" pitchFamily="34" charset="-128"/>
        </a:defRPr>
      </a:lvl4pPr>
      <a:lvl5pPr marL="914400" indent="-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  <a:sym typeface="MS PGothic" panose="020B0600070205080204" pitchFamily="34" charset="-128"/>
        </a:defRPr>
      </a:lvl5pPr>
      <a:lvl6pPr marL="1371600" indent="-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  <a:sym typeface="MS PGothic" panose="020B0600070205080204" pitchFamily="34" charset="-128"/>
        </a:defRPr>
      </a:lvl6pPr>
      <a:lvl7pPr marL="1828800" indent="-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  <a:sym typeface="MS PGothic" panose="020B0600070205080204" pitchFamily="34" charset="-128"/>
        </a:defRPr>
      </a:lvl7pPr>
      <a:lvl8pPr marL="2286000" indent="-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  <a:sym typeface="MS PGothic" panose="020B0600070205080204" pitchFamily="34" charset="-128"/>
        </a:defRPr>
      </a:lvl8pPr>
      <a:lvl9pPr marL="2743200" indent="-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  <a:sym typeface="MS PGothic" panose="020B0600070205080204" pitchFamily="34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MS PGothic" panose="020B0600070205080204" pitchFamily="34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  <a:ea typeface="+mn-ea"/>
          <a:sym typeface="MS PGothic" panose="020B0600070205080204" pitchFamily="34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  <a:sym typeface="MS PGothic" panose="020B0600070205080204" pitchFamily="34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>
          <a:solidFill>
            <a:schemeClr val="tx1"/>
          </a:solidFill>
          <a:latin typeface="+mn-lt"/>
          <a:ea typeface="+mn-ea"/>
          <a:sym typeface="MS PGothic" panose="020B0600070205080204" pitchFamily="34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  <a:ea typeface="+mn-ea"/>
          <a:sym typeface="MS PGothic" panose="020B0600070205080204" pitchFamily="34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  <a:ea typeface="+mn-ea"/>
          <a:sym typeface="MS PGothic" panose="020B0600070205080204" pitchFamily="34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  <a:ea typeface="+mn-ea"/>
          <a:sym typeface="MS PGothic" panose="020B0600070205080204" pitchFamily="34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  <a:ea typeface="+mn-ea"/>
          <a:sym typeface="MS PGothic" panose="020B0600070205080204" pitchFamily="34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  <a:ea typeface="+mn-ea"/>
          <a:sym typeface="MS PGothic" panose="020B0600070205080204" pitchFamily="34" charset="-128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0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6.xml"/><Relationship Id="rId2" Type="http://schemas.openxmlformats.org/officeDocument/2006/relationships/audio" Target="file:///F:\&#35838;&#20214;\&#12298;&#35299;&#35835;&#12299;&#25945;&#24072;&#29992;&#20070;\&#20864;&#25945;\&#20061;&#19979;\&#20864;&#25945;&#33521;&#35821;&#20061;&#24180;&#32423;&#19979;&#20876;&#31532;&#20843;&#21333;&#20803;\&#20864;&#25945;&#33521;&#35821;&#20061;&#24180;&#32423;&#19979;&#20876;&#31532;&#20843;&#21333;&#20803;&#31532;&#22235;&#35838;&#26102;\Lesson46_&#35838;&#25991;&#24405;&#38899;_128k.mp3" TargetMode="External"/><Relationship Id="rId1" Type="http://schemas.microsoft.com/office/2007/relationships/media" Target="file:///F:\&#35838;&#20214;\&#12298;&#35299;&#35835;&#12299;&#25945;&#24072;&#29992;&#20070;\&#20864;&#25945;\&#20061;&#19979;\&#20864;&#25945;&#33521;&#35821;&#20061;&#24180;&#32423;&#19979;&#20876;&#31532;&#20843;&#21333;&#20803;\&#20864;&#25945;&#33521;&#35821;&#20061;&#24180;&#32423;&#19979;&#20876;&#31532;&#20843;&#21333;&#20803;&#31532;&#22235;&#35838;&#26102;\Lesson46_&#35838;&#25991;&#24405;&#38899;_128k.mp3" TargetMode="Externa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0" y="1052736"/>
            <a:ext cx="9144000" cy="818520"/>
          </a:xfrm>
          <a:prstGeom prst="rect">
            <a:avLst/>
          </a:prstGeom>
          <a:noFill/>
          <a:ln w="9525">
            <a:noFill/>
            <a:miter lim="800000"/>
          </a:ln>
          <a:effectLst>
            <a:outerShdw dist="35921" dir="2700000" algn="ctr" rotWithShape="0">
              <a:schemeClr val="bg1"/>
            </a:outerShdw>
          </a:effectLst>
        </p:spPr>
        <p:txBody>
          <a:bodyPr anchor="b"/>
          <a:lstStyle/>
          <a:p>
            <a:pPr algn="ctr">
              <a:defRPr/>
            </a:pP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  <a:sym typeface="+mn-ea"/>
              </a:rPr>
              <a:t>Unit </a:t>
            </a:r>
            <a:r>
              <a:rPr lang="en-US" altLang="zh-CN" sz="3600" b="1" dirty="0" smtClean="0">
                <a:solidFill>
                  <a:srgbClr val="FF0000"/>
                </a:solidFill>
                <a:latin typeface="Times New Roman" panose="02020603050405020304" pitchFamily="18" charset="0"/>
                <a:sym typeface="+mn-ea"/>
              </a:rPr>
              <a:t>8  Culture 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  <a:sym typeface="+mn-ea"/>
              </a:rPr>
              <a:t>Shapes Us</a:t>
            </a: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0" y="1988840"/>
            <a:ext cx="9144001" cy="132343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en-US" altLang="zh-CN" sz="5400" b="1" i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Home </a:t>
            </a:r>
            <a:r>
              <a:rPr kumimoji="1" lang="en-US" altLang="zh-CN" sz="54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to Many Cultures</a:t>
            </a:r>
            <a:r>
              <a:rPr kumimoji="1" lang="en-US" altLang="zh-CN" sz="5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 </a:t>
            </a:r>
            <a:r>
              <a:rPr kumimoji="1" lang="en-US" altLang="zh-CN" sz="8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6" name="矩形 5"/>
          <p:cNvSpPr/>
          <p:nvPr/>
        </p:nvSpPr>
        <p:spPr>
          <a:xfrm>
            <a:off x="2924754" y="4797152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958850" y="480060"/>
            <a:ext cx="6558280" cy="4893156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marL="0" algn="l"/>
            <a:r>
              <a:rPr lang="en-US" altLang="zh-CN" sz="2400" b="1" dirty="0" smtClean="0">
                <a:solidFill>
                  <a:srgbClr val="902086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    </a:t>
            </a:r>
            <a:r>
              <a:rPr lang="en-US" altLang="zh-CN" sz="2400" b="1" u="sng" dirty="0" smtClean="0">
                <a:solidFill>
                  <a:srgbClr val="902086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5.According </a:t>
            </a:r>
            <a:r>
              <a:rPr lang="en-US" altLang="zh-CN" sz="2400" b="1" u="sng" dirty="0">
                <a:solidFill>
                  <a:srgbClr val="902086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to a survey,the number of European immigrants dropped from 90 percent to 25 percent,and the number of Asian immigrants rose from 3 percent to 48 percent.</a:t>
            </a:r>
          </a:p>
          <a:p>
            <a:pPr marL="0" algn="l"/>
            <a:r>
              <a:rPr lang="zh-CN" altLang="en-US" sz="2400" b="1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  ◆</a:t>
            </a:r>
            <a:r>
              <a:rPr lang="zh-CN" altLang="en-US" sz="2400" b="1" u="none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according to…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意为“根据……”,后加名词或代词,用作状语,多用于句首。主要用来表示“根据”某学说、某书刊、某文件、某人所说等或表示“按照”某法律、某规定、某惯例、某情况等。</a:t>
            </a:r>
          </a:p>
          <a:p>
            <a:pPr marL="0" algn="l"/>
            <a:r>
              <a:rPr lang="zh-CN" altLang="en-US" sz="2400" b="1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 ◆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句中的</a:t>
            </a:r>
            <a:r>
              <a:rPr lang="zh-CN" altLang="en-US" sz="2400" b="1" u="none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the number of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意为“……的数量”,后加名词,以这类短语作主语时,谓语动词多使用单数形式。类似的短语有a number of,意为“一些”,后加名词复数,以这类短语作主语时,谓语动词多使用复数形式。</a:t>
            </a:r>
            <a:endParaRPr lang="zh-CN" altLang="en-US" sz="2400" b="1" dirty="0">
              <a:solidFill>
                <a:srgbClr val="000000"/>
              </a:solidFill>
              <a:latin typeface="Times New Roman" panose="02020603050405020304" pitchFamily="18" charset="0"/>
              <a:ea typeface="方正书宋_GBK" charset="0"/>
              <a:cs typeface="方正书宋_GBK" charset="0"/>
            </a:endParaRPr>
          </a:p>
        </p:txBody>
      </p:sp>
      <p:pic>
        <p:nvPicPr>
          <p:cNvPr id="7" name="图片 6" descr="图片107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13295" y="4443095"/>
            <a:ext cx="1905000" cy="1428750"/>
          </a:xfrm>
          <a:prstGeom prst="rect">
            <a:avLst/>
          </a:prstGeom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1327784" y="648652"/>
            <a:ext cx="5620479" cy="4114800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marL="0" algn="l"/>
            <a:r>
              <a:rPr lang="zh-CN" altLang="en-US" sz="2400" b="1" dirty="0" smtClean="0">
                <a:solidFill>
                  <a:srgbClr val="902086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   </a:t>
            </a:r>
            <a:r>
              <a:rPr lang="zh-CN" altLang="en-US" sz="2400" b="1" u="sng" dirty="0" smtClean="0">
                <a:solidFill>
                  <a:srgbClr val="902086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6</a:t>
            </a:r>
            <a:r>
              <a:rPr lang="zh-CN" altLang="en-US" sz="2400" b="1" u="sng" dirty="0">
                <a:solidFill>
                  <a:srgbClr val="902086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.It is important that people from different cultures can live together in one country.</a:t>
            </a:r>
          </a:p>
          <a:p>
            <a:pPr marL="0" algn="l"/>
            <a:r>
              <a:rPr lang="zh-CN" altLang="en-US" sz="2400" b="1" u="none" dirty="0" smtClean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   it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在句中作形式主语,真正的主语是that引导的</a:t>
            </a:r>
            <a:r>
              <a:rPr lang="zh-CN" altLang="en-US" sz="2400" b="1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从句。important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,impossible</a:t>
            </a:r>
            <a:r>
              <a:rPr lang="zh-CN" altLang="en-US" sz="2400" b="1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,</a:t>
            </a:r>
            <a:endParaRPr lang="en-US" altLang="zh-CN" sz="2400" b="1" u="none" dirty="0" smtClean="0">
              <a:solidFill>
                <a:srgbClr val="000000"/>
              </a:solidFill>
              <a:latin typeface="Times New Roman" panose="02020603050405020304" pitchFamily="18" charset="0"/>
              <a:ea typeface="方正书宋_GBK" charset="0"/>
              <a:cs typeface="方正书宋_GBK" charset="0"/>
            </a:endParaRPr>
          </a:p>
          <a:p>
            <a:pPr marL="0" algn="l"/>
            <a:r>
              <a:rPr lang="zh-CN" altLang="en-US" sz="2400" b="1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necessary,proper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等形容词后的that从句,无论主语是第几人称,谓语都可以用动词原形。　　</a:t>
            </a:r>
            <a:r>
              <a:rPr lang="zh-CN" altLang="en-US" sz="2400" b="1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 </a:t>
            </a:r>
            <a:endParaRPr lang="en-US" altLang="zh-CN" sz="2400" b="1" u="none" dirty="0" smtClean="0">
              <a:solidFill>
                <a:srgbClr val="000000"/>
              </a:solidFill>
              <a:latin typeface="Times New Roman" panose="02020603050405020304" pitchFamily="18" charset="0"/>
              <a:ea typeface="方正书宋_GBK" charset="0"/>
              <a:cs typeface="方正书宋_GBK" charset="0"/>
            </a:endParaRPr>
          </a:p>
          <a:p>
            <a:pPr marL="0" algn="l"/>
            <a:r>
              <a:rPr lang="zh-CN" altLang="en-US" sz="2400" b="1" dirty="0" smtClean="0">
                <a:solidFill>
                  <a:srgbClr val="902086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  </a:t>
            </a:r>
            <a:r>
              <a:rPr lang="zh-CN" altLang="en-US" sz="2400" b="1" u="sng" dirty="0" smtClean="0">
                <a:solidFill>
                  <a:srgbClr val="902086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7.Not </a:t>
            </a:r>
            <a:r>
              <a:rPr lang="zh-CN" altLang="en-US" sz="2400" b="1" u="sng" dirty="0">
                <a:solidFill>
                  <a:srgbClr val="902086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really.</a:t>
            </a:r>
          </a:p>
          <a:p>
            <a:pPr marL="0" algn="l"/>
            <a:r>
              <a:rPr lang="zh-CN" altLang="en-US" sz="2400" b="1" u="none" dirty="0" smtClean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  not </a:t>
            </a:r>
            <a:r>
              <a:rPr lang="zh-CN" altLang="en-US" sz="2400" b="1" u="none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really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意为“事实上不是(或不会、没有)”。</a:t>
            </a:r>
            <a:endParaRPr lang="zh-CN" altLang="en-US" sz="2400" b="1" dirty="0">
              <a:solidFill>
                <a:srgbClr val="000000"/>
              </a:solidFill>
              <a:latin typeface="Times New Roman" panose="02020603050405020304" pitchFamily="18" charset="0"/>
              <a:ea typeface="方正书宋_GBK" charset="0"/>
              <a:cs typeface="方正书宋_GBK" charset="0"/>
            </a:endParaRPr>
          </a:p>
        </p:txBody>
      </p:sp>
      <p:pic>
        <p:nvPicPr>
          <p:cNvPr id="7" name="图片 6" descr="图片107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32240" y="3861048"/>
            <a:ext cx="1905000" cy="1428750"/>
          </a:xfrm>
          <a:prstGeom prst="rect">
            <a:avLst/>
          </a:prstGeom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80"/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80"/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80"/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1443354" y="865188"/>
            <a:ext cx="6369006" cy="3785652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marL="0" algn="l"/>
            <a:r>
              <a:rPr lang="zh-CN" altLang="en-US" sz="2400" b="1" dirty="0" smtClean="0">
                <a:solidFill>
                  <a:srgbClr val="902086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   </a:t>
            </a:r>
            <a:r>
              <a:rPr lang="zh-CN" altLang="en-US" sz="2400" b="1" u="sng" dirty="0" smtClean="0">
                <a:solidFill>
                  <a:srgbClr val="902086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8</a:t>
            </a:r>
            <a:r>
              <a:rPr lang="zh-CN" altLang="en-US" sz="2400" b="1" u="sng" dirty="0">
                <a:solidFill>
                  <a:srgbClr val="902086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.Is there a Canadian way of understanding the world?</a:t>
            </a:r>
          </a:p>
          <a:p>
            <a:pPr marL="0" algn="l"/>
            <a:r>
              <a:rPr lang="zh-CN" altLang="en-US" sz="2400" b="1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  句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中</a:t>
            </a:r>
            <a:r>
              <a:rPr lang="zh-CN" altLang="en-US" sz="2400" b="1" u="none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way of doing…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意为“做……的方法”,其中的“of +</a:t>
            </a:r>
            <a:r>
              <a:rPr lang="zh-CN" altLang="en-US" sz="2400" b="1" i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v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.-ing”用在名词way后作定语,它可用不定式替换。故这句话还可说为:Is there a Canadian way to understand the world</a:t>
            </a:r>
            <a:r>
              <a:rPr lang="zh-CN" altLang="en-US" sz="2400" b="1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?</a:t>
            </a:r>
            <a:endParaRPr lang="en-US" altLang="zh-CN" sz="2400" b="1" u="none" dirty="0" smtClean="0">
              <a:solidFill>
                <a:srgbClr val="000000"/>
              </a:solidFill>
              <a:latin typeface="Times New Roman" panose="02020603050405020304" pitchFamily="18" charset="0"/>
              <a:ea typeface="方正书宋_GBK" charset="0"/>
              <a:cs typeface="方正书宋_GBK" charset="0"/>
            </a:endParaRPr>
          </a:p>
          <a:p>
            <a:pPr marL="0" algn="l"/>
            <a:r>
              <a:rPr lang="en-US" altLang="zh-CN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  </a:t>
            </a:r>
            <a:r>
              <a:rPr lang="zh-CN" altLang="en-US" sz="2400" b="1" u="sng" dirty="0" smtClean="0">
                <a:solidFill>
                  <a:srgbClr val="902086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9</a:t>
            </a:r>
            <a:r>
              <a:rPr lang="zh-CN" altLang="en-US" sz="2400" b="1" u="sng" dirty="0">
                <a:solidFill>
                  <a:srgbClr val="902086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.It’s that people should respect and accept one another and help one another.</a:t>
            </a:r>
          </a:p>
          <a:p>
            <a:pPr marL="0" algn="l"/>
            <a:r>
              <a:rPr lang="zh-CN" altLang="en-US" sz="2400" b="1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 ◆</a:t>
            </a:r>
            <a:r>
              <a:rPr lang="zh-CN" altLang="en-US" sz="2400" b="1" u="none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accept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在本句中意为“承认,认可</a:t>
            </a:r>
            <a:r>
              <a:rPr lang="zh-CN" altLang="en-US" sz="2400" b="1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”。</a:t>
            </a:r>
            <a:endParaRPr lang="en-US" altLang="zh-CN" sz="2400" b="1" u="none" dirty="0" smtClean="0">
              <a:solidFill>
                <a:srgbClr val="000000"/>
              </a:solidFill>
              <a:latin typeface="Times New Roman" panose="02020603050405020304" pitchFamily="18" charset="0"/>
              <a:ea typeface="方正书宋_GBK" charset="0"/>
              <a:cs typeface="方正书宋_GBK" charset="0"/>
            </a:endParaRPr>
          </a:p>
          <a:p>
            <a:pPr marL="0" algn="l"/>
            <a:r>
              <a:rPr lang="zh-CN" altLang="en-US" sz="2400" b="1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 ◆</a:t>
            </a:r>
            <a:r>
              <a:rPr lang="zh-CN" altLang="en-US" sz="2400" b="1" u="none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one another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意为“互相”,与each other同义。</a:t>
            </a:r>
            <a:endParaRPr lang="zh-CN" altLang="en-US" sz="2400" b="1" dirty="0">
              <a:solidFill>
                <a:srgbClr val="000000"/>
              </a:solidFill>
              <a:latin typeface="Times New Roman" panose="02020603050405020304" pitchFamily="18" charset="0"/>
              <a:ea typeface="方正书宋_GBK" charset="0"/>
              <a:cs typeface="方正书宋_GBK" charset="0"/>
            </a:endParaRPr>
          </a:p>
        </p:txBody>
      </p:sp>
      <p:pic>
        <p:nvPicPr>
          <p:cNvPr id="7" name="图片 6" descr="图片107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51270" y="4471035"/>
            <a:ext cx="1905000" cy="1428750"/>
          </a:xfrm>
          <a:prstGeom prst="rect">
            <a:avLst/>
          </a:prstGeom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1298575" y="481965"/>
            <a:ext cx="6845325" cy="15696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algn="l"/>
            <a:r>
              <a:rPr lang="zh-CN" altLang="en-US" sz="2400" b="1" u="sng" dirty="0">
                <a:solidFill>
                  <a:srgbClr val="902086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10.It’s important to keep different languages,religions and customs alive.</a:t>
            </a:r>
          </a:p>
          <a:p>
            <a:pPr marL="0" algn="l"/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◆</a:t>
            </a:r>
            <a:r>
              <a:rPr lang="zh-CN" altLang="en-US" sz="2400" b="1" u="none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keep…alive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意为“使……保持生机;使……活着</a:t>
            </a:r>
            <a:r>
              <a:rPr lang="zh-CN" altLang="en-US" sz="2400" b="1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”。</a:t>
            </a:r>
            <a:endParaRPr lang="en-US" altLang="zh-CN" sz="2400" b="1" u="none" dirty="0" smtClean="0">
              <a:solidFill>
                <a:srgbClr val="000000"/>
              </a:solidFill>
              <a:latin typeface="Times New Roman" panose="02020603050405020304" pitchFamily="18" charset="0"/>
              <a:ea typeface="方正书宋_GBK" charset="0"/>
              <a:cs typeface="方正书宋_GBK" charset="0"/>
            </a:endParaRPr>
          </a:p>
          <a:p>
            <a:pPr marL="0" algn="l"/>
            <a:r>
              <a:rPr lang="zh-CN" altLang="en-US" sz="2400" b="1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◆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【</a:t>
            </a:r>
            <a:r>
              <a:rPr lang="zh-CN" altLang="en-US" sz="2400" b="1" u="none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辨析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】　</a:t>
            </a:r>
            <a:r>
              <a:rPr lang="zh-CN" altLang="en-US" sz="2400" b="1" u="none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alive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,</a:t>
            </a:r>
            <a:r>
              <a:rPr lang="zh-CN" altLang="en-US" sz="2400" b="1" u="none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live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,</a:t>
            </a:r>
            <a:r>
              <a:rPr lang="zh-CN" altLang="en-US" sz="2400" b="1" u="none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living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,</a:t>
            </a:r>
            <a:r>
              <a:rPr lang="zh-CN" altLang="en-US" sz="2400" b="1" u="none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lively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endParaRPr lang="zh-CN" altLang="en-US" sz="2400" b="1" dirty="0">
              <a:solidFill>
                <a:srgbClr val="000000"/>
              </a:solidFill>
              <a:latin typeface="Times New Roman" panose="02020603050405020304" pitchFamily="18" charset="0"/>
              <a:ea typeface="方正书宋_GBK" charset="0"/>
              <a:cs typeface="方正书宋_GBK" charset="0"/>
            </a:endParaRPr>
          </a:p>
        </p:txBody>
      </p:sp>
      <p:graphicFrame>
        <p:nvGraphicFramePr>
          <p:cNvPr id="2" name="表格 -1"/>
          <p:cNvGraphicFramePr/>
          <p:nvPr/>
        </p:nvGraphicFramePr>
        <p:xfrm>
          <a:off x="428596" y="2071678"/>
          <a:ext cx="8061325" cy="359346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143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25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08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2117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18249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014730"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altLang="zh-CN" sz="2000" b="1" dirty="0">
                          <a:solidFill>
                            <a:srgbClr val="000000"/>
                          </a:solidFill>
                          <a:uFillTx/>
                          <a:latin typeface="Times New Roman" panose="02020603050405020304" pitchFamily="18" charset="0"/>
                          <a:ea typeface="NEU-BZ-S92" charset="0"/>
                          <a:cs typeface="NEU-BZ-S92" charset="0"/>
                        </a:rPr>
                        <a:t>alive</a:t>
                      </a:r>
                    </a:p>
                  </a:txBody>
                  <a:tcPr marL="0" marR="0" marT="0" marB="1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zh-CN" altLang="en-US" sz="2000" b="1" dirty="0">
                          <a:solidFill>
                            <a:srgbClr val="000000"/>
                          </a:solidFill>
                          <a:uFillTx/>
                          <a:latin typeface="Times New Roman" panose="02020603050405020304" pitchFamily="18" charset="0"/>
                          <a:ea typeface="方正书宋_GBK" charset="0"/>
                          <a:cs typeface="方正书宋_GBK" charset="0"/>
                        </a:rPr>
                        <a:t>活着的</a:t>
                      </a:r>
                    </a:p>
                  </a:txBody>
                  <a:tcPr marL="0" marR="0" marT="0" marB="1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zh-CN" altLang="en-US" sz="2000" b="1">
                          <a:solidFill>
                            <a:srgbClr val="000000"/>
                          </a:solidFill>
                          <a:uFillTx/>
                          <a:latin typeface="Times New Roman" panose="02020603050405020304" pitchFamily="18" charset="0"/>
                          <a:ea typeface="方正书宋_GBK" charset="0"/>
                          <a:cs typeface="方正书宋_GBK" charset="0"/>
                        </a:rPr>
                        <a:t>侧重说明生与死之间的界限</a:t>
                      </a:r>
                    </a:p>
                  </a:txBody>
                  <a:tcPr marL="0" marR="0" marT="0" marB="1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zh-CN" altLang="en-US" sz="2000" b="1">
                          <a:solidFill>
                            <a:srgbClr val="000000"/>
                          </a:solidFill>
                          <a:uFillTx/>
                          <a:latin typeface="Times New Roman" panose="02020603050405020304" pitchFamily="18" charset="0"/>
                          <a:ea typeface="方正书宋_GBK" charset="0"/>
                          <a:cs typeface="方正书宋_GBK" charset="0"/>
                        </a:rPr>
                        <a:t>既可指人</a:t>
                      </a:r>
                      <a:r>
                        <a:rPr lang="en-US" altLang="zh-CN" sz="2000" b="1">
                          <a:solidFill>
                            <a:srgbClr val="000000"/>
                          </a:solidFill>
                          <a:uFillTx/>
                          <a:latin typeface="Times New Roman" panose="02020603050405020304" pitchFamily="18" charset="0"/>
                          <a:ea typeface="方正书宋_GBK" charset="0"/>
                          <a:cs typeface="方正书宋_GBK" charset="0"/>
                        </a:rPr>
                        <a:t>,</a:t>
                      </a:r>
                      <a:r>
                        <a:rPr lang="zh-CN" altLang="en-US" sz="2000" b="1">
                          <a:solidFill>
                            <a:srgbClr val="000000"/>
                          </a:solidFill>
                          <a:uFillTx/>
                          <a:latin typeface="Times New Roman" panose="02020603050405020304" pitchFamily="18" charset="0"/>
                          <a:ea typeface="方正书宋_GBK" charset="0"/>
                          <a:cs typeface="方正书宋_GBK" charset="0"/>
                        </a:rPr>
                        <a:t>也可指物</a:t>
                      </a:r>
                    </a:p>
                  </a:txBody>
                  <a:tcPr marL="0" marR="0" marT="0" marB="1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zh-CN" altLang="en-US" sz="2000" b="1" dirty="0">
                          <a:solidFill>
                            <a:srgbClr val="000000"/>
                          </a:solidFill>
                          <a:uFillTx/>
                          <a:latin typeface="Times New Roman" panose="02020603050405020304" pitchFamily="18" charset="0"/>
                          <a:ea typeface="方正书宋_GBK" charset="0"/>
                          <a:cs typeface="方正书宋_GBK" charset="0"/>
                        </a:rPr>
                        <a:t>可用作表语、后置定语或宾语补足语</a:t>
                      </a:r>
                    </a:p>
                  </a:txBody>
                  <a:tcPr marL="0" marR="0" marT="0" marB="1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altLang="zh-CN" sz="2000" b="1">
                          <a:solidFill>
                            <a:srgbClr val="000000"/>
                          </a:solidFill>
                          <a:uFillTx/>
                          <a:latin typeface="Times New Roman" panose="02020603050405020304" pitchFamily="18" charset="0"/>
                          <a:ea typeface="NEU-BZ-S92" charset="0"/>
                          <a:cs typeface="NEU-BZ-S92" charset="0"/>
                        </a:rPr>
                        <a:t> </a:t>
                      </a:r>
                    </a:p>
                  </a:txBody>
                  <a:tcPr marL="0" marR="0" marT="0" marB="1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0255"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altLang="zh-CN" sz="2000" b="1" dirty="0">
                          <a:solidFill>
                            <a:srgbClr val="000000"/>
                          </a:solidFill>
                          <a:uFillTx/>
                          <a:latin typeface="Times New Roman" panose="02020603050405020304" pitchFamily="18" charset="0"/>
                          <a:ea typeface="NEU-BZ-S92" charset="0"/>
                          <a:cs typeface="NEU-BZ-S92" charset="0"/>
                        </a:rPr>
                        <a:t>live</a:t>
                      </a:r>
                    </a:p>
                  </a:txBody>
                  <a:tcPr marL="0" marR="0" marT="0" marB="1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zh-CN" altLang="en-US" sz="2000" b="1" dirty="0">
                          <a:solidFill>
                            <a:srgbClr val="000000"/>
                          </a:solidFill>
                          <a:uFillTx/>
                          <a:latin typeface="Times New Roman" panose="02020603050405020304" pitchFamily="18" charset="0"/>
                          <a:ea typeface="方正书宋_GBK" charset="0"/>
                          <a:cs typeface="方正书宋_GBK" charset="0"/>
                        </a:rPr>
                        <a:t>活着的</a:t>
                      </a:r>
                    </a:p>
                  </a:txBody>
                  <a:tcPr marL="0" marR="0" marT="0" marB="1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zh-CN" altLang="en-US" sz="2000" b="1" dirty="0">
                          <a:solidFill>
                            <a:srgbClr val="000000"/>
                          </a:solidFill>
                          <a:uFillTx/>
                          <a:latin typeface="Times New Roman" panose="02020603050405020304" pitchFamily="18" charset="0"/>
                          <a:ea typeface="方正书宋_GBK" charset="0"/>
                          <a:cs typeface="方正书宋_GBK" charset="0"/>
                        </a:rPr>
                        <a:t>反义词为</a:t>
                      </a:r>
                      <a:r>
                        <a:rPr lang="en-US" altLang="zh-CN" sz="2000" b="1" dirty="0">
                          <a:solidFill>
                            <a:srgbClr val="000000"/>
                          </a:solidFill>
                          <a:uFillTx/>
                          <a:latin typeface="Times New Roman" panose="02020603050405020304" pitchFamily="18" charset="0"/>
                          <a:ea typeface="NEU-BZ-S92" charset="0"/>
                          <a:cs typeface="NEU-BZ-S92" charset="0"/>
                        </a:rPr>
                        <a:t>dead</a:t>
                      </a:r>
                    </a:p>
                  </a:txBody>
                  <a:tcPr marL="0" marR="0" marT="0" marB="1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zh-CN" altLang="en-US" sz="2000" b="1">
                          <a:solidFill>
                            <a:srgbClr val="000000"/>
                          </a:solidFill>
                          <a:uFillTx/>
                          <a:latin typeface="Times New Roman" panose="02020603050405020304" pitchFamily="18" charset="0"/>
                          <a:ea typeface="方正书宋_GBK" charset="0"/>
                          <a:cs typeface="方正书宋_GBK" charset="0"/>
                        </a:rPr>
                        <a:t>通常指物</a:t>
                      </a:r>
                      <a:r>
                        <a:rPr lang="en-US" altLang="zh-CN" sz="2000" b="1">
                          <a:solidFill>
                            <a:srgbClr val="000000"/>
                          </a:solidFill>
                          <a:uFillTx/>
                          <a:latin typeface="Times New Roman" panose="02020603050405020304" pitchFamily="18" charset="0"/>
                          <a:ea typeface="方正书宋_GBK" charset="0"/>
                          <a:cs typeface="方正书宋_GBK" charset="0"/>
                        </a:rPr>
                        <a:t>,</a:t>
                      </a:r>
                      <a:r>
                        <a:rPr lang="zh-CN" altLang="en-US" sz="2000" b="1">
                          <a:solidFill>
                            <a:srgbClr val="000000"/>
                          </a:solidFill>
                          <a:uFillTx/>
                          <a:latin typeface="Times New Roman" panose="02020603050405020304" pitchFamily="18" charset="0"/>
                          <a:ea typeface="方正书宋_GBK" charset="0"/>
                          <a:cs typeface="方正书宋_GBK" charset="0"/>
                        </a:rPr>
                        <a:t>不指人</a:t>
                      </a:r>
                    </a:p>
                  </a:txBody>
                  <a:tcPr marL="0" marR="0" marT="0" marB="1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zh-CN" altLang="en-US" sz="2000" b="1">
                          <a:solidFill>
                            <a:srgbClr val="000000"/>
                          </a:solidFill>
                          <a:uFillTx/>
                          <a:latin typeface="Times New Roman" panose="02020603050405020304" pitchFamily="18" charset="0"/>
                          <a:ea typeface="方正书宋_GBK" charset="0"/>
                          <a:cs typeface="方正书宋_GBK" charset="0"/>
                        </a:rPr>
                        <a:t>作定语</a:t>
                      </a:r>
                      <a:r>
                        <a:rPr lang="en-US" altLang="zh-CN" sz="2000" b="1">
                          <a:solidFill>
                            <a:srgbClr val="000000"/>
                          </a:solidFill>
                          <a:uFillTx/>
                          <a:latin typeface="Times New Roman" panose="02020603050405020304" pitchFamily="18" charset="0"/>
                          <a:ea typeface="方正书宋_GBK" charset="0"/>
                          <a:cs typeface="方正书宋_GBK" charset="0"/>
                        </a:rPr>
                        <a:t>,</a:t>
                      </a:r>
                      <a:r>
                        <a:rPr lang="zh-CN" altLang="en-US" sz="2000" b="1">
                          <a:solidFill>
                            <a:srgbClr val="000000"/>
                          </a:solidFill>
                          <a:uFillTx/>
                          <a:latin typeface="Times New Roman" panose="02020603050405020304" pitchFamily="18" charset="0"/>
                          <a:ea typeface="方正书宋_GBK" charset="0"/>
                          <a:cs typeface="方正书宋_GBK" charset="0"/>
                        </a:rPr>
                        <a:t>放在名词的前面</a:t>
                      </a:r>
                    </a:p>
                  </a:txBody>
                  <a:tcPr marL="0" marR="0" marT="0" marB="1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zh-CN" altLang="en-US" sz="2000" b="1">
                          <a:solidFill>
                            <a:srgbClr val="000000"/>
                          </a:solidFill>
                          <a:uFillTx/>
                          <a:latin typeface="Times New Roman" panose="02020603050405020304" pitchFamily="18" charset="0"/>
                          <a:ea typeface="方正书宋_GBK" charset="0"/>
                          <a:cs typeface="方正书宋_GBK" charset="0"/>
                        </a:rPr>
                        <a:t>还有“现场直播的”之意</a:t>
                      </a:r>
                    </a:p>
                  </a:txBody>
                  <a:tcPr marL="0" marR="0" marT="0" marB="1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91870"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altLang="zh-CN" sz="2000" b="1" dirty="0">
                          <a:solidFill>
                            <a:srgbClr val="000000"/>
                          </a:solidFill>
                          <a:uFillTx/>
                          <a:latin typeface="Times New Roman" panose="02020603050405020304" pitchFamily="18" charset="0"/>
                          <a:ea typeface="NEU-BZ-S92" charset="0"/>
                          <a:cs typeface="NEU-BZ-S92" charset="0"/>
                        </a:rPr>
                        <a:t>living</a:t>
                      </a:r>
                    </a:p>
                  </a:txBody>
                  <a:tcPr marL="0" marR="0" marT="0" marB="1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zh-CN" altLang="en-US" sz="2000" b="1">
                          <a:solidFill>
                            <a:srgbClr val="000000"/>
                          </a:solidFill>
                          <a:uFillTx/>
                          <a:latin typeface="Times New Roman" panose="02020603050405020304" pitchFamily="18" charset="0"/>
                          <a:ea typeface="方正书宋_GBK" charset="0"/>
                          <a:cs typeface="方正书宋_GBK" charset="0"/>
                        </a:rPr>
                        <a:t>活着的</a:t>
                      </a:r>
                    </a:p>
                  </a:txBody>
                  <a:tcPr marL="0" marR="0" marT="0" marB="1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zh-CN" altLang="en-US" sz="2000" b="1" dirty="0">
                          <a:solidFill>
                            <a:srgbClr val="000000"/>
                          </a:solidFill>
                          <a:uFillTx/>
                          <a:latin typeface="Times New Roman" panose="02020603050405020304" pitchFamily="18" charset="0"/>
                          <a:ea typeface="方正书宋_GBK" charset="0"/>
                          <a:cs typeface="方正书宋_GBK" charset="0"/>
                        </a:rPr>
                        <a:t>强调“尚在人间</a:t>
                      </a:r>
                      <a:r>
                        <a:rPr lang="en-US" altLang="zh-CN" sz="2000" b="1" dirty="0">
                          <a:solidFill>
                            <a:srgbClr val="000000"/>
                          </a:solidFill>
                          <a:uFillTx/>
                          <a:latin typeface="Times New Roman" panose="02020603050405020304" pitchFamily="18" charset="0"/>
                          <a:ea typeface="方正书宋_GBK" charset="0"/>
                          <a:cs typeface="方正书宋_GBK" charset="0"/>
                        </a:rPr>
                        <a:t>,</a:t>
                      </a:r>
                      <a:r>
                        <a:rPr lang="zh-CN" altLang="en-US" sz="2000" b="1" dirty="0">
                          <a:solidFill>
                            <a:srgbClr val="000000"/>
                          </a:solidFill>
                          <a:uFillTx/>
                          <a:latin typeface="Times New Roman" panose="02020603050405020304" pitchFamily="18" charset="0"/>
                          <a:ea typeface="方正书宋_GBK" charset="0"/>
                          <a:cs typeface="方正书宋_GBK" charset="0"/>
                        </a:rPr>
                        <a:t>健在”</a:t>
                      </a:r>
                    </a:p>
                  </a:txBody>
                  <a:tcPr marL="0" marR="0" marT="0" marB="1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zh-CN" altLang="en-US" sz="2000" b="1" dirty="0">
                          <a:solidFill>
                            <a:srgbClr val="000000"/>
                          </a:solidFill>
                          <a:uFillTx/>
                          <a:latin typeface="Times New Roman" panose="02020603050405020304" pitchFamily="18" charset="0"/>
                          <a:ea typeface="方正书宋_GBK" charset="0"/>
                          <a:cs typeface="方正书宋_GBK" charset="0"/>
                        </a:rPr>
                        <a:t>既可指人</a:t>
                      </a:r>
                      <a:r>
                        <a:rPr lang="en-US" altLang="zh-CN" sz="2000" b="1" dirty="0">
                          <a:solidFill>
                            <a:srgbClr val="000000"/>
                          </a:solidFill>
                          <a:uFillTx/>
                          <a:latin typeface="Times New Roman" panose="02020603050405020304" pitchFamily="18" charset="0"/>
                          <a:ea typeface="方正书宋_GBK" charset="0"/>
                          <a:cs typeface="方正书宋_GBK" charset="0"/>
                        </a:rPr>
                        <a:t>,</a:t>
                      </a:r>
                      <a:r>
                        <a:rPr lang="zh-CN" altLang="en-US" sz="2000" b="1" dirty="0">
                          <a:solidFill>
                            <a:srgbClr val="000000"/>
                          </a:solidFill>
                          <a:uFillTx/>
                          <a:latin typeface="Times New Roman" panose="02020603050405020304" pitchFamily="18" charset="0"/>
                          <a:ea typeface="方正书宋_GBK" charset="0"/>
                          <a:cs typeface="方正书宋_GBK" charset="0"/>
                        </a:rPr>
                        <a:t>也可指物</a:t>
                      </a:r>
                    </a:p>
                  </a:txBody>
                  <a:tcPr marL="0" marR="0" marT="0" marB="1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zh-CN" altLang="en-US" sz="2000" b="1">
                          <a:solidFill>
                            <a:srgbClr val="000000"/>
                          </a:solidFill>
                          <a:uFillTx/>
                          <a:latin typeface="Times New Roman" panose="02020603050405020304" pitchFamily="18" charset="0"/>
                          <a:ea typeface="方正书宋_GBK" charset="0"/>
                          <a:cs typeface="方正书宋_GBK" charset="0"/>
                        </a:rPr>
                        <a:t>作定语或表语</a:t>
                      </a:r>
                    </a:p>
                  </a:txBody>
                  <a:tcPr marL="0" marR="0" marT="0" marB="1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altLang="zh-CN" sz="2000" b="1" dirty="0">
                          <a:solidFill>
                            <a:srgbClr val="000000"/>
                          </a:solidFill>
                          <a:uFillTx/>
                          <a:latin typeface="Times New Roman" panose="02020603050405020304" pitchFamily="18" charset="0"/>
                          <a:ea typeface="NEU-BZ-S92" charset="0"/>
                          <a:cs typeface="NEU-BZ-S92" charset="0"/>
                        </a:rPr>
                        <a:t>make</a:t>
                      </a:r>
                      <a:r>
                        <a:rPr lang="en-US" altLang="zh-CN" sz="2000" b="1" dirty="0">
                          <a:solidFill>
                            <a:srgbClr val="000000"/>
                          </a:solidFill>
                          <a:uFillTx/>
                          <a:latin typeface="Times New Roman" panose="02020603050405020304" pitchFamily="18" charset="0"/>
                          <a:ea typeface="方正书宋_GBK" charset="0"/>
                          <a:cs typeface="方正书宋_GBK" charset="0"/>
                        </a:rPr>
                        <a:t> </a:t>
                      </a:r>
                      <a:r>
                        <a:rPr lang="en-US" altLang="zh-CN" sz="2000" b="1" dirty="0" smtClean="0">
                          <a:solidFill>
                            <a:srgbClr val="000000"/>
                          </a:solidFill>
                          <a:uFillTx/>
                          <a:latin typeface="Times New Roman" panose="02020603050405020304" pitchFamily="18" charset="0"/>
                          <a:ea typeface="NEU-BZ-S92" charset="0"/>
                          <a:cs typeface="NEU-BZ-S92" charset="0"/>
                        </a:rPr>
                        <a:t>a living</a:t>
                      </a:r>
                      <a:r>
                        <a:rPr lang="zh-CN" altLang="en-US" sz="2000" b="1" dirty="0">
                          <a:solidFill>
                            <a:srgbClr val="000000"/>
                          </a:solidFill>
                          <a:uFillTx/>
                          <a:latin typeface="Times New Roman" panose="02020603050405020304" pitchFamily="18" charset="0"/>
                          <a:ea typeface="方正书宋_GBK" charset="0"/>
                          <a:cs typeface="方正书宋_GBK" charset="0"/>
                        </a:rPr>
                        <a:t>谋生</a:t>
                      </a:r>
                    </a:p>
                  </a:txBody>
                  <a:tcPr marL="0" marR="0" marT="0" marB="1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16610"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altLang="zh-CN" sz="2000" b="1" dirty="0">
                          <a:solidFill>
                            <a:srgbClr val="000000"/>
                          </a:solidFill>
                          <a:uFillTx/>
                          <a:latin typeface="Times New Roman" panose="02020603050405020304" pitchFamily="18" charset="0"/>
                          <a:ea typeface="NEU-BZ-S92" charset="0"/>
                          <a:cs typeface="NEU-BZ-S92" charset="0"/>
                        </a:rPr>
                        <a:t>lively</a:t>
                      </a:r>
                      <a:r>
                        <a:rPr lang="en-US" altLang="zh-CN" sz="2000" b="1" dirty="0">
                          <a:solidFill>
                            <a:srgbClr val="000000"/>
                          </a:solidFill>
                          <a:uFillTx/>
                          <a:latin typeface="Times New Roman" panose="02020603050405020304" pitchFamily="18" charset="0"/>
                          <a:ea typeface="方正书宋_GBK" charset="0"/>
                          <a:cs typeface="方正书宋_GBK" charset="0"/>
                        </a:rPr>
                        <a:t> </a:t>
                      </a:r>
                    </a:p>
                  </a:txBody>
                  <a:tcPr marL="0" marR="0" marT="0" marB="1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zh-CN" altLang="en-US" sz="2000" b="1">
                          <a:solidFill>
                            <a:srgbClr val="000000"/>
                          </a:solidFill>
                          <a:uFillTx/>
                          <a:latin typeface="Times New Roman" panose="02020603050405020304" pitchFamily="18" charset="0"/>
                          <a:ea typeface="方正书宋_GBK" charset="0"/>
                          <a:cs typeface="方正书宋_GBK" charset="0"/>
                        </a:rPr>
                        <a:t>活泼的</a:t>
                      </a:r>
                    </a:p>
                  </a:txBody>
                  <a:tcPr marL="0" marR="0" marT="0" marB="1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altLang="zh-CN" sz="2000" b="1">
                          <a:solidFill>
                            <a:srgbClr val="000000"/>
                          </a:solidFill>
                          <a:uFillTx/>
                          <a:latin typeface="Times New Roman" panose="02020603050405020304" pitchFamily="18" charset="0"/>
                          <a:ea typeface="NEU-BZ-S92" charset="0"/>
                          <a:cs typeface="NEU-BZ-S92" charset="0"/>
                        </a:rPr>
                        <a:t> </a:t>
                      </a:r>
                    </a:p>
                  </a:txBody>
                  <a:tcPr marL="0" marR="0" marT="0" marB="1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zh-CN" altLang="en-US" sz="2000" b="1" dirty="0">
                          <a:solidFill>
                            <a:srgbClr val="000000"/>
                          </a:solidFill>
                          <a:uFillTx/>
                          <a:latin typeface="Times New Roman" panose="02020603050405020304" pitchFamily="18" charset="0"/>
                          <a:ea typeface="方正书宋_GBK" charset="0"/>
                          <a:cs typeface="方正书宋_GBK" charset="0"/>
                        </a:rPr>
                        <a:t>既可指人</a:t>
                      </a:r>
                      <a:r>
                        <a:rPr lang="en-US" altLang="zh-CN" sz="2000" b="1" dirty="0">
                          <a:solidFill>
                            <a:srgbClr val="000000"/>
                          </a:solidFill>
                          <a:uFillTx/>
                          <a:latin typeface="Times New Roman" panose="02020603050405020304" pitchFamily="18" charset="0"/>
                          <a:ea typeface="方正书宋_GBK" charset="0"/>
                          <a:cs typeface="方正书宋_GBK" charset="0"/>
                        </a:rPr>
                        <a:t>,</a:t>
                      </a:r>
                      <a:r>
                        <a:rPr lang="zh-CN" altLang="en-US" sz="2000" b="1" dirty="0">
                          <a:solidFill>
                            <a:srgbClr val="000000"/>
                          </a:solidFill>
                          <a:uFillTx/>
                          <a:latin typeface="Times New Roman" panose="02020603050405020304" pitchFamily="18" charset="0"/>
                          <a:ea typeface="方正书宋_GBK" charset="0"/>
                          <a:cs typeface="方正书宋_GBK" charset="0"/>
                        </a:rPr>
                        <a:t>也可指物</a:t>
                      </a:r>
                    </a:p>
                  </a:txBody>
                  <a:tcPr marL="0" marR="0" marT="0" marB="1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zh-CN" altLang="en-US" sz="2000" b="1" dirty="0">
                          <a:solidFill>
                            <a:srgbClr val="000000"/>
                          </a:solidFill>
                          <a:uFillTx/>
                          <a:latin typeface="Times New Roman" panose="02020603050405020304" pitchFamily="18" charset="0"/>
                          <a:ea typeface="方正书宋_GBK" charset="0"/>
                          <a:cs typeface="方正书宋_GBK" charset="0"/>
                        </a:rPr>
                        <a:t>作定语、表语或宾语补足语</a:t>
                      </a:r>
                    </a:p>
                  </a:txBody>
                  <a:tcPr marL="0" marR="0" marT="0" marB="1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zh-CN" altLang="en-US" sz="2000" b="1" dirty="0">
                          <a:solidFill>
                            <a:srgbClr val="000000"/>
                          </a:solidFill>
                          <a:uFillTx/>
                          <a:latin typeface="Times New Roman" panose="02020603050405020304" pitchFamily="18" charset="0"/>
                          <a:ea typeface="方正书宋_GBK" charset="0"/>
                          <a:cs typeface="方正书宋_GBK" charset="0"/>
                        </a:rPr>
                        <a:t>其比较级为</a:t>
                      </a:r>
                      <a:r>
                        <a:rPr lang="en-US" altLang="zh-CN" sz="2000" b="1" dirty="0">
                          <a:solidFill>
                            <a:srgbClr val="000000"/>
                          </a:solidFill>
                          <a:uFillTx/>
                          <a:latin typeface="Times New Roman" panose="02020603050405020304" pitchFamily="18" charset="0"/>
                          <a:ea typeface="NEU-BZ-S92" charset="0"/>
                          <a:cs typeface="NEU-BZ-S92" charset="0"/>
                        </a:rPr>
                        <a:t>livelier</a:t>
                      </a:r>
                      <a:r>
                        <a:rPr lang="en-US" altLang="zh-CN" sz="2000" b="1" dirty="0">
                          <a:solidFill>
                            <a:srgbClr val="000000"/>
                          </a:solidFill>
                          <a:uFillTx/>
                          <a:latin typeface="Times New Roman" panose="02020603050405020304" pitchFamily="18" charset="0"/>
                          <a:ea typeface="方正书宋_GBK" charset="0"/>
                          <a:cs typeface="方正书宋_GBK" charset="0"/>
                        </a:rPr>
                        <a:t>,</a:t>
                      </a:r>
                      <a:r>
                        <a:rPr lang="zh-CN" altLang="en-US" sz="2000" b="1" dirty="0">
                          <a:solidFill>
                            <a:srgbClr val="000000"/>
                          </a:solidFill>
                          <a:uFillTx/>
                          <a:latin typeface="Times New Roman" panose="02020603050405020304" pitchFamily="18" charset="0"/>
                          <a:ea typeface="方正书宋_GBK" charset="0"/>
                          <a:cs typeface="方正书宋_GBK" charset="0"/>
                        </a:rPr>
                        <a:t>最高级为</a:t>
                      </a:r>
                      <a:r>
                        <a:rPr lang="en-US" altLang="zh-CN" sz="2000" b="1" dirty="0">
                          <a:solidFill>
                            <a:srgbClr val="000000"/>
                          </a:solidFill>
                          <a:uFillTx/>
                          <a:latin typeface="Times New Roman" panose="02020603050405020304" pitchFamily="18" charset="0"/>
                          <a:ea typeface="NEU-BZ-S92" charset="0"/>
                          <a:cs typeface="NEU-BZ-S92" charset="0"/>
                        </a:rPr>
                        <a:t>liveliest</a:t>
                      </a:r>
                    </a:p>
                  </a:txBody>
                  <a:tcPr marL="0" marR="0" marT="0" marB="1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5"/>
          <p:cNvSpPr/>
          <p:nvPr/>
        </p:nvSpPr>
        <p:spPr>
          <a:xfrm>
            <a:off x="1099185" y="923925"/>
            <a:ext cx="7239000" cy="181588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</a:ln>
        </p:spPr>
        <p:txBody>
          <a:bodyPr anchor="ctr">
            <a:spAutoFit/>
          </a:bodyPr>
          <a:lstStyle/>
          <a:p>
            <a:pPr lvl="0"/>
            <a:r>
              <a:rPr lang="en-US" altLang="zh-CN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Work in groups. List some </a:t>
            </a:r>
            <a:r>
              <a:rPr lang="en-US" altLang="zh-CN" sz="28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traditional Chinese customs</a:t>
            </a:r>
            <a:r>
              <a:rPr lang="en-US" altLang="zh-CN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Try to find some similarities and differences between Chinese and other cultures.</a:t>
            </a:r>
            <a:endParaRPr lang="en-US" altLang="zh-CN" sz="2800" b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52979" y="3068960"/>
            <a:ext cx="4638675" cy="27432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975995" y="630555"/>
            <a:ext cx="7592060" cy="4846320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marL="0" indent="0"/>
            <a:r>
              <a:rPr lang="en-US" altLang="zh-CN" sz="2400" b="1" u="none" dirty="0" err="1">
                <a:solidFill>
                  <a:srgbClr val="B60A9F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Ⅰ.Fill</a:t>
            </a:r>
            <a:r>
              <a:rPr lang="en-US" altLang="zh-CN" sz="2400" b="1" u="none" dirty="0">
                <a:solidFill>
                  <a:srgbClr val="B60A9F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B60A9F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in</a:t>
            </a:r>
            <a:r>
              <a:rPr lang="en-US" altLang="zh-CN" sz="2400" b="1" u="none" dirty="0">
                <a:solidFill>
                  <a:srgbClr val="B60A9F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B60A9F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the</a:t>
            </a:r>
            <a:r>
              <a:rPr lang="en-US" altLang="zh-CN" sz="2400" b="1" u="none" dirty="0">
                <a:solidFill>
                  <a:srgbClr val="B60A9F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B60A9F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blanks</a:t>
            </a:r>
            <a:r>
              <a:rPr lang="en-US" altLang="zh-CN" sz="2400" b="1" u="none" dirty="0">
                <a:solidFill>
                  <a:srgbClr val="B60A9F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B60A9F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with</a:t>
            </a:r>
            <a:r>
              <a:rPr lang="en-US" altLang="zh-CN" sz="2400" b="1" u="none" dirty="0">
                <a:solidFill>
                  <a:srgbClr val="B60A9F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B60A9F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the</a:t>
            </a:r>
            <a:r>
              <a:rPr lang="en-US" altLang="zh-CN" sz="2400" b="1" u="none" dirty="0">
                <a:solidFill>
                  <a:srgbClr val="B60A9F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B60A9F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correct</a:t>
            </a:r>
            <a:r>
              <a:rPr lang="en-US" altLang="zh-CN" sz="2400" b="1" u="none" dirty="0">
                <a:solidFill>
                  <a:srgbClr val="B60A9F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B60A9F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forms</a:t>
            </a:r>
            <a:r>
              <a:rPr lang="en-US" altLang="zh-CN" sz="2400" b="1" u="none" dirty="0">
                <a:solidFill>
                  <a:srgbClr val="B60A9F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B60A9F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of</a:t>
            </a:r>
            <a:r>
              <a:rPr lang="en-US" altLang="zh-CN" sz="2400" b="1" u="none" dirty="0">
                <a:solidFill>
                  <a:srgbClr val="B60A9F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B60A9F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the</a:t>
            </a:r>
            <a:r>
              <a:rPr lang="en-US" altLang="zh-CN" sz="2400" b="1" u="none" dirty="0">
                <a:solidFill>
                  <a:srgbClr val="B60A9F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B60A9F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given</a:t>
            </a:r>
            <a:r>
              <a:rPr lang="en-US" altLang="zh-CN" sz="2400" b="1" u="none" dirty="0">
                <a:solidFill>
                  <a:srgbClr val="B60A9F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B60A9F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words.</a:t>
            </a:r>
          </a:p>
          <a:p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1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.He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came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back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from</a:t>
            </a:r>
            <a:r>
              <a:rPr lang="zh-CN" altLang="en-US" sz="2400" b="1" u="sng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　　　　     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(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Canada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)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three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years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 err="1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ago</a:t>
            </a:r>
            <a:r>
              <a:rPr lang="en-US" altLang="zh-CN" sz="2400" b="1" u="none" dirty="0" err="1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,</a:t>
            </a:r>
            <a:r>
              <a:rPr lang="en-US" altLang="zh-CN" sz="2400" b="1" u="none" dirty="0" err="1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but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he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keeps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in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touch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with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his</a:t>
            </a:r>
            <a:r>
              <a:rPr lang="zh-CN" altLang="en-US" sz="2400" b="1" u="sng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　　          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(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Canada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)</a:t>
            </a:r>
          </a:p>
          <a:p>
            <a:pPr marL="0" indent="0"/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friends. </a:t>
            </a:r>
            <a:endParaRPr lang="en-US" altLang="zh-CN" sz="2400" b="1" u="none" dirty="0">
              <a:solidFill>
                <a:srgbClr val="000000"/>
              </a:solidFill>
              <a:latin typeface="Times New Roman" panose="02020603050405020304" pitchFamily="18" charset="0"/>
              <a:ea typeface="NEU-HZ-S92" charset="0"/>
              <a:cs typeface="NEU-HZ-S92" charset="0"/>
            </a:endParaRPr>
          </a:p>
          <a:p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2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.If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you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could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travel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to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only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one</a:t>
            </a:r>
            <a:r>
              <a:rPr lang="zh-CN" altLang="en-US" sz="2400" b="1" u="sng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　               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(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Europe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)</a:t>
            </a:r>
          </a:p>
          <a:p>
            <a:pPr marL="0" indent="0"/>
            <a:r>
              <a:rPr lang="en-US" altLang="zh-CN" sz="2400" b="1" u="none" dirty="0" err="1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country</a:t>
            </a:r>
            <a:r>
              <a:rPr lang="en-US" altLang="zh-CN" sz="2400" b="1" u="none" dirty="0" err="1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,</a:t>
            </a:r>
            <a:r>
              <a:rPr lang="en-US" altLang="zh-CN" sz="2400" b="1" u="none" dirty="0" err="1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which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one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would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you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choose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? </a:t>
            </a:r>
            <a:endParaRPr lang="en-US" altLang="zh-CN" sz="2400" b="1" u="none" dirty="0">
              <a:solidFill>
                <a:srgbClr val="000000"/>
              </a:solidFill>
              <a:latin typeface="Times New Roman" panose="02020603050405020304" pitchFamily="18" charset="0"/>
              <a:ea typeface="NEU-HZ-S92" charset="0"/>
              <a:cs typeface="NEU-HZ-S92" charset="0"/>
            </a:endParaRPr>
          </a:p>
          <a:p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3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.He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wonders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what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this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means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for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the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future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of</a:t>
            </a:r>
          </a:p>
          <a:p>
            <a:pPr marL="0" indent="0"/>
            <a:r>
              <a:rPr lang="zh-CN" altLang="en-US" sz="2400" b="1" u="sng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　　　　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(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Asia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)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markets. </a:t>
            </a:r>
            <a:endParaRPr lang="en-US" altLang="zh-CN" sz="2400" b="1" u="none" dirty="0">
              <a:solidFill>
                <a:srgbClr val="000000"/>
              </a:solidFill>
              <a:latin typeface="Times New Roman" panose="02020603050405020304" pitchFamily="18" charset="0"/>
              <a:ea typeface="NEU-HZ-S92" charset="0"/>
              <a:cs typeface="NEU-HZ-S92" charset="0"/>
            </a:endParaRPr>
          </a:p>
          <a:p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4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.Understanding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cultural</a:t>
            </a:r>
            <a:r>
              <a:rPr lang="zh-CN" altLang="en-US" sz="2400" b="1" u="sng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　　　　         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(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difference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)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is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  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very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important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for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companies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involved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in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international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business. </a:t>
            </a:r>
            <a:endParaRPr lang="en-US" altLang="zh-CN" sz="2400" b="1" u="none" dirty="0">
              <a:solidFill>
                <a:srgbClr val="000000"/>
              </a:solidFill>
              <a:latin typeface="Times New Roman" panose="02020603050405020304" pitchFamily="18" charset="0"/>
              <a:ea typeface="NEU-HZ-S92" charset="0"/>
              <a:cs typeface="NEU-HZ-S92" charset="0"/>
            </a:endParaRPr>
          </a:p>
          <a:p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5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.I’d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like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to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take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you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to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our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city’s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zh-CN" altLang="en-US" sz="2400" b="1" u="sng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　　　　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(</a:t>
            </a:r>
            <a:r>
              <a:rPr lang="en-US" altLang="zh-CN" sz="2400" b="1" u="none" dirty="0" err="1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centre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)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park. </a:t>
            </a:r>
            <a:endParaRPr lang="zh-CN" altLang="en-US" sz="2400" b="1" dirty="0">
              <a:latin typeface="Times New Roman" panose="02020603050405020304" pitchFamily="18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972560" y="1290955"/>
            <a:ext cx="1199515" cy="45720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Canada</a:t>
            </a:r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5447665" y="1664335"/>
            <a:ext cx="1453515" cy="45720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Canadian</a:t>
            </a:r>
            <a:endParaRPr lang="zh-CN" altLang="en-US" dirty="0"/>
          </a:p>
        </p:txBody>
      </p:sp>
      <p:sp>
        <p:nvSpPr>
          <p:cNvPr id="5" name="文本框 4"/>
          <p:cNvSpPr txBox="1"/>
          <p:nvPr/>
        </p:nvSpPr>
        <p:spPr>
          <a:xfrm>
            <a:off x="5220335" y="2392045"/>
            <a:ext cx="1464310" cy="45720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European</a:t>
            </a:r>
            <a:endParaRPr lang="zh-CN" altLang="en-US" dirty="0"/>
          </a:p>
        </p:txBody>
      </p:sp>
      <p:sp>
        <p:nvSpPr>
          <p:cNvPr id="6" name="文本框 5"/>
          <p:cNvSpPr txBox="1"/>
          <p:nvPr/>
        </p:nvSpPr>
        <p:spPr>
          <a:xfrm>
            <a:off x="1264285" y="3521075"/>
            <a:ext cx="928370" cy="45720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Asian</a:t>
            </a:r>
            <a:endParaRPr lang="zh-CN" altLang="en-US" dirty="0"/>
          </a:p>
        </p:txBody>
      </p:sp>
      <p:sp>
        <p:nvSpPr>
          <p:cNvPr id="7" name="文本框 6"/>
          <p:cNvSpPr txBox="1"/>
          <p:nvPr/>
        </p:nvSpPr>
        <p:spPr>
          <a:xfrm>
            <a:off x="4608830" y="3907155"/>
            <a:ext cx="1598930" cy="45720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differences</a:t>
            </a:r>
            <a:endParaRPr lang="zh-CN" altLang="en-US" dirty="0"/>
          </a:p>
        </p:txBody>
      </p:sp>
      <p:sp>
        <p:nvSpPr>
          <p:cNvPr id="8" name="文本框 7"/>
          <p:cNvSpPr txBox="1"/>
          <p:nvPr/>
        </p:nvSpPr>
        <p:spPr>
          <a:xfrm>
            <a:off x="5220072" y="5013176"/>
            <a:ext cx="1325245" cy="45720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indent="228600" algn="l"/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central</a:t>
            </a:r>
            <a:endParaRPr lang="zh-CN" altLang="en-US" dirty="0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937895" y="284480"/>
            <a:ext cx="7798435" cy="454152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indent="0"/>
            <a:r>
              <a:rPr lang="en-US" altLang="zh-CN" sz="2800" b="1" u="none" dirty="0">
                <a:solidFill>
                  <a:srgbClr val="B60A9F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Ⅱ.Make</a:t>
            </a:r>
            <a:r>
              <a:rPr lang="en-US" altLang="zh-CN" sz="2800" b="1" u="none" dirty="0">
                <a:solidFill>
                  <a:srgbClr val="B60A9F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B60A9F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sentences</a:t>
            </a:r>
            <a:r>
              <a:rPr lang="en-US" altLang="zh-CN" sz="2800" b="1" u="none" dirty="0">
                <a:solidFill>
                  <a:srgbClr val="B60A9F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B60A9F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using</a:t>
            </a:r>
            <a:r>
              <a:rPr lang="en-US" altLang="zh-CN" sz="2800" b="1" u="none" dirty="0">
                <a:solidFill>
                  <a:srgbClr val="B60A9F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B60A9F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the</a:t>
            </a:r>
            <a:r>
              <a:rPr lang="en-US" altLang="zh-CN" sz="2800" b="1" u="none" dirty="0">
                <a:solidFill>
                  <a:srgbClr val="B60A9F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B60A9F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given</a:t>
            </a:r>
            <a:r>
              <a:rPr lang="en-US" altLang="zh-CN" sz="2800" b="1" u="none" dirty="0">
                <a:solidFill>
                  <a:srgbClr val="B60A9F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B60A9F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information.</a:t>
            </a:r>
          </a:p>
          <a:p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6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.the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number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of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websites/22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in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2009/315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in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2013/the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report</a:t>
            </a:r>
            <a:endParaRPr lang="en-US" altLang="zh-CN" sz="2400" b="1" u="none" dirty="0">
              <a:solidFill>
                <a:srgbClr val="000000"/>
              </a:solidFill>
              <a:latin typeface="Times New Roman" panose="02020603050405020304" pitchFamily="18" charset="0"/>
              <a:ea typeface="方正书宋_GBK" charset="0"/>
              <a:cs typeface="方正书宋_GBK" charset="0"/>
            </a:endParaRPr>
          </a:p>
          <a:p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(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rise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from</a:t>
            </a:r>
            <a:r>
              <a:rPr lang="en-US" altLang="zh-CN" sz="2400" b="1" u="none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…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to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,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according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to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)</a:t>
            </a:r>
            <a:endParaRPr lang="en-US" altLang="zh-CN" sz="2400" b="1" u="none" dirty="0">
              <a:solidFill>
                <a:srgbClr val="000000"/>
              </a:solidFill>
              <a:latin typeface="Times New Roman" panose="02020603050405020304" pitchFamily="18" charset="0"/>
              <a:ea typeface="NEU-BZ-S92" charset="0"/>
              <a:cs typeface="NEU-BZ-S92" charset="0"/>
            </a:endParaRPr>
          </a:p>
          <a:p>
            <a:r>
              <a:rPr lang="en-US" altLang="zh-CN" sz="2400" b="1" u="none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→The</a:t>
            </a:r>
            <a:r>
              <a:rPr lang="en-US" altLang="zh-CN" sz="2400" b="1" u="none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number</a:t>
            </a:r>
            <a:r>
              <a:rPr lang="en-US" altLang="zh-CN" sz="2400" b="1" u="none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of</a:t>
            </a:r>
            <a:r>
              <a:rPr lang="en-US" altLang="zh-CN" sz="2400" b="1" u="none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websites</a:t>
            </a:r>
            <a:r>
              <a:rPr lang="en-US" altLang="zh-CN" sz="2400" b="1" u="none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rose</a:t>
            </a:r>
            <a:r>
              <a:rPr lang="en-US" altLang="zh-CN" sz="2400" b="1" u="none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from</a:t>
            </a:r>
            <a:r>
              <a:rPr lang="en-US" altLang="zh-CN" sz="2400" b="1" u="none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22</a:t>
            </a:r>
            <a:r>
              <a:rPr lang="en-US" altLang="zh-CN" sz="2400" b="1" u="none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in</a:t>
            </a:r>
            <a:r>
              <a:rPr lang="en-US" altLang="zh-CN" sz="2400" b="1" u="none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2009</a:t>
            </a:r>
            <a:r>
              <a:rPr lang="en-US" altLang="zh-CN" sz="2400" b="1" u="none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to</a:t>
            </a:r>
            <a:r>
              <a:rPr lang="en-US" altLang="zh-CN" sz="2400" b="1" u="none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315</a:t>
            </a:r>
            <a:r>
              <a:rPr lang="en-US" altLang="zh-CN" sz="2400" b="1" u="none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in</a:t>
            </a:r>
            <a:r>
              <a:rPr lang="en-US" altLang="zh-CN" sz="2400" b="1" u="none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2013</a:t>
            </a:r>
            <a:r>
              <a:rPr lang="en-US" altLang="zh-CN" sz="2400" b="1" u="none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,</a:t>
            </a:r>
            <a:r>
              <a:rPr lang="en-US" altLang="zh-CN" sz="2400" b="1" u="none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according</a:t>
            </a:r>
            <a:r>
              <a:rPr lang="en-US" altLang="zh-CN" sz="2400" b="1" u="none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to</a:t>
            </a:r>
            <a:r>
              <a:rPr lang="en-US" altLang="zh-CN" sz="2400" b="1" u="none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the</a:t>
            </a:r>
            <a:r>
              <a:rPr lang="en-US" altLang="zh-CN" sz="2400" b="1" u="none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report.</a:t>
            </a:r>
            <a:endParaRPr lang="en-US" altLang="zh-CN" sz="2400" b="1" u="none" dirty="0">
              <a:solidFill>
                <a:srgbClr val="FF0000"/>
              </a:solidFill>
              <a:latin typeface="Times New Roman" panose="02020603050405020304" pitchFamily="18" charset="0"/>
              <a:ea typeface="NEU-HZ-S92" charset="0"/>
              <a:cs typeface="NEU-HZ-S92" charset="0"/>
            </a:endParaRPr>
          </a:p>
          <a:p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7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.the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price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of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it/$25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a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kilogram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in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2003/$250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this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year/the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research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(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rise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from</a:t>
            </a:r>
            <a:r>
              <a:rPr lang="en-US" altLang="zh-CN" sz="2400" b="1" u="none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…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to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,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according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to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)</a:t>
            </a:r>
            <a:endParaRPr lang="en-US" altLang="zh-CN" sz="2400" b="1" u="none" dirty="0">
              <a:solidFill>
                <a:srgbClr val="000000"/>
              </a:solidFill>
              <a:latin typeface="Times New Roman" panose="02020603050405020304" pitchFamily="18" charset="0"/>
              <a:ea typeface="NEU-BZ-S92" charset="0"/>
              <a:cs typeface="NEU-BZ-S92" charset="0"/>
            </a:endParaRPr>
          </a:p>
          <a:p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→</a:t>
            </a:r>
            <a:r>
              <a:rPr lang="en-US" altLang="zh-CN" sz="2400" b="1" u="sng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 </a:t>
            </a:r>
          </a:p>
          <a:p>
            <a:pPr marL="0" indent="0"/>
            <a:endParaRPr lang="en-US" altLang="zh-CN" sz="2400" b="1" u="none" dirty="0">
              <a:solidFill>
                <a:srgbClr val="000000"/>
              </a:solidFill>
              <a:latin typeface="Times New Roman" panose="02020603050405020304" pitchFamily="18" charset="0"/>
              <a:ea typeface="NEU-HZ-S92" charset="0"/>
              <a:cs typeface="NEU-HZ-S92" charset="0"/>
            </a:endParaRPr>
          </a:p>
          <a:p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8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.David’s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weight/150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pounds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last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month/120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pounds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this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month/his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doctor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(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drop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from</a:t>
            </a:r>
            <a:r>
              <a:rPr lang="en-US" altLang="zh-CN" sz="2400" b="1" u="none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…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to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,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according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to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)</a:t>
            </a:r>
            <a:endParaRPr lang="en-US" altLang="zh-CN" sz="2400" b="1" u="none" dirty="0">
              <a:solidFill>
                <a:srgbClr val="000000"/>
              </a:solidFill>
              <a:latin typeface="Times New Roman" panose="02020603050405020304" pitchFamily="18" charset="0"/>
              <a:ea typeface="NEU-BZ-S92" charset="0"/>
              <a:cs typeface="NEU-BZ-S92" charset="0"/>
            </a:endParaRPr>
          </a:p>
          <a:p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→</a:t>
            </a:r>
            <a:r>
              <a:rPr lang="en-US" altLang="zh-CN" sz="2400" b="1" u="sng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 </a:t>
            </a:r>
            <a:endParaRPr lang="zh-CN" altLang="en-US" sz="2400" b="1" dirty="0">
              <a:latin typeface="Times New Roman" panose="02020603050405020304" pitchFamily="18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376680" y="4395153"/>
            <a:ext cx="7267286" cy="830997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indent="0"/>
            <a:r>
              <a:rPr lang="en-US" altLang="zh-CN" sz="2400" b="1" u="none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David’s weight dropped from 150 pounds last month to 120 pounds this month according to his doctor.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209675" y="2898775"/>
            <a:ext cx="7588250" cy="8229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The price of it rose from $25 a kilogram in 2003 to $250 this year according to the research.</a:t>
            </a:r>
            <a:endParaRPr lang="zh-CN" altLang="en-US" sz="2400" dirty="0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1167765" y="457200"/>
            <a:ext cx="7323455" cy="5577840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marL="0" indent="0"/>
            <a:r>
              <a:rPr lang="en-US" altLang="zh-CN" sz="2400" b="1" u="none" dirty="0" err="1">
                <a:solidFill>
                  <a:srgbClr val="902086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Ⅲ.Choose</a:t>
            </a:r>
            <a:r>
              <a:rPr lang="en-US" altLang="zh-CN" sz="2400" b="1" u="none" dirty="0">
                <a:solidFill>
                  <a:srgbClr val="902086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902086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the</a:t>
            </a:r>
            <a:r>
              <a:rPr lang="en-US" altLang="zh-CN" sz="2400" b="1" u="none" dirty="0">
                <a:solidFill>
                  <a:srgbClr val="902086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902086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correct</a:t>
            </a:r>
            <a:r>
              <a:rPr lang="en-US" altLang="zh-CN" sz="2400" b="1" u="none" dirty="0">
                <a:solidFill>
                  <a:srgbClr val="902086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902086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answers.</a:t>
            </a:r>
          </a:p>
          <a:p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9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.In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our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school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library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there</a:t>
            </a:r>
            <a:r>
              <a:rPr lang="zh-CN" altLang="en-US" sz="2400" b="1" u="sng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　　　　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a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number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of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books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on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 err="1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science</a:t>
            </a:r>
            <a:r>
              <a:rPr lang="en-US" altLang="zh-CN" sz="2400" b="1" u="none" dirty="0" err="1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,</a:t>
            </a:r>
            <a:r>
              <a:rPr lang="en-US" altLang="zh-CN" sz="2400" b="1" u="none" dirty="0" err="1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and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in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these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years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the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number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of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them</a:t>
            </a:r>
            <a:r>
              <a:rPr lang="zh-CN" altLang="en-US" sz="2400" b="1" u="sng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　　　　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growing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larger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and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larger. </a:t>
            </a:r>
          </a:p>
          <a:p>
            <a:pPr marL="0" indent="0"/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　</a:t>
            </a:r>
            <a:r>
              <a:rPr lang="en-US" altLang="zh-CN" sz="2400" b="1" u="none" dirty="0" err="1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A.are</a:t>
            </a:r>
            <a:r>
              <a:rPr lang="en-US" altLang="zh-CN" sz="2400" b="1" u="none" dirty="0" err="1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,</a:t>
            </a:r>
            <a:r>
              <a:rPr lang="en-US" altLang="zh-CN" sz="2400" b="1" u="none" dirty="0" err="1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is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	</a:t>
            </a:r>
            <a:r>
              <a:rPr lang="en-US" altLang="zh-CN" sz="2400" b="1" u="none" dirty="0" err="1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B.is</a:t>
            </a:r>
            <a:r>
              <a:rPr lang="en-US" altLang="zh-CN" sz="2400" b="1" u="none" dirty="0" err="1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,</a:t>
            </a:r>
            <a:r>
              <a:rPr lang="en-US" altLang="zh-CN" sz="2400" b="1" u="none" dirty="0" err="1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are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	</a:t>
            </a:r>
            <a:r>
              <a:rPr lang="en-US" altLang="zh-CN" sz="2400" b="1" u="none" dirty="0" err="1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C.have</a:t>
            </a:r>
            <a:r>
              <a:rPr lang="en-US" altLang="zh-CN" sz="2400" b="1" u="none" dirty="0" err="1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,</a:t>
            </a:r>
            <a:r>
              <a:rPr lang="en-US" altLang="zh-CN" sz="2400" b="1" u="none" dirty="0" err="1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are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	</a:t>
            </a:r>
            <a:r>
              <a:rPr lang="en-US" altLang="zh-CN" sz="2400" b="1" u="none" dirty="0" err="1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D.has</a:t>
            </a:r>
            <a:r>
              <a:rPr lang="en-US" altLang="zh-CN" sz="2400" b="1" u="none" dirty="0" err="1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,</a:t>
            </a:r>
            <a:r>
              <a:rPr lang="en-US" altLang="zh-CN" sz="2400" b="1" u="none" dirty="0" err="1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is</a:t>
            </a:r>
            <a:endParaRPr lang="en-US" altLang="zh-CN" sz="2400" b="1" u="none" dirty="0">
              <a:solidFill>
                <a:srgbClr val="000000"/>
              </a:solidFill>
              <a:latin typeface="Times New Roman" panose="02020603050405020304" pitchFamily="18" charset="0"/>
              <a:ea typeface="NEU-HZ-S92" charset="0"/>
              <a:cs typeface="NEU-HZ-S92" charset="0"/>
            </a:endParaRPr>
          </a:p>
          <a:p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10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.</a:t>
            </a:r>
            <a:r>
              <a:rPr lang="zh-CN" altLang="en-US" sz="2400" b="1" u="sng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　　　　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are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from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 err="1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Canada.They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can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speak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English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and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French. </a:t>
            </a:r>
          </a:p>
          <a:p>
            <a:r>
              <a:rPr lang="en-US" altLang="zh-CN" sz="2400" b="1" u="none" dirty="0" err="1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A.Americans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	</a:t>
            </a:r>
            <a:r>
              <a:rPr lang="en-US" altLang="zh-CN" sz="2400" b="1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             </a:t>
            </a:r>
            <a:r>
              <a:rPr lang="en-US" altLang="zh-CN" sz="2400" b="1" u="none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B.Canada</a:t>
            </a:r>
            <a:endParaRPr lang="en-US" altLang="zh-CN" sz="2400" b="1" u="none" dirty="0">
              <a:solidFill>
                <a:srgbClr val="000000"/>
              </a:solidFill>
              <a:latin typeface="Times New Roman" panose="02020603050405020304" pitchFamily="18" charset="0"/>
              <a:ea typeface="NEU-BZ-S92" charset="0"/>
              <a:cs typeface="NEU-BZ-S92" charset="0"/>
            </a:endParaRPr>
          </a:p>
          <a:p>
            <a:r>
              <a:rPr lang="en-US" altLang="zh-CN" sz="2400" b="1" u="none" dirty="0" err="1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C.Canadians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	</a:t>
            </a:r>
            <a:r>
              <a:rPr lang="en-US" altLang="zh-CN" sz="2400" b="1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             </a:t>
            </a:r>
            <a:r>
              <a:rPr lang="en-US" altLang="zh-CN" sz="2400" b="1" u="none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D.Asians</a:t>
            </a:r>
            <a:endParaRPr lang="en-US" altLang="zh-CN" sz="2400" b="1" u="none" dirty="0">
              <a:solidFill>
                <a:srgbClr val="000000"/>
              </a:solidFill>
              <a:latin typeface="Times New Roman" panose="02020603050405020304" pitchFamily="18" charset="0"/>
              <a:ea typeface="NEU-HZ-S92" charset="0"/>
              <a:cs typeface="NEU-HZ-S92" charset="0"/>
            </a:endParaRPr>
          </a:p>
          <a:p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11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.In</a:t>
            </a:r>
            <a:r>
              <a:rPr lang="zh-CN" altLang="en-US" sz="2400" b="1" u="sng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　　　　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1990s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,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there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were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no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computers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and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no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telephones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here. </a:t>
            </a:r>
          </a:p>
          <a:p>
            <a:r>
              <a:rPr lang="en-US" altLang="zh-CN" sz="2400" b="1" u="none" dirty="0" err="1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A.a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	</a:t>
            </a:r>
            <a:r>
              <a:rPr lang="en-US" altLang="zh-CN" sz="2400" b="1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  </a:t>
            </a:r>
            <a:r>
              <a:rPr lang="en-US" altLang="zh-CN" sz="2400" b="1" u="none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B.on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	</a:t>
            </a:r>
            <a:r>
              <a:rPr lang="en-US" altLang="zh-CN" sz="2400" b="1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      </a:t>
            </a:r>
            <a:r>
              <a:rPr lang="en-US" altLang="zh-CN" sz="2400" b="1" u="none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C.the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	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D./</a:t>
            </a:r>
            <a:endParaRPr lang="en-US" altLang="zh-CN" sz="2400" b="1" u="none" dirty="0">
              <a:solidFill>
                <a:srgbClr val="000000"/>
              </a:solidFill>
              <a:latin typeface="Times New Roman" panose="02020603050405020304" pitchFamily="18" charset="0"/>
              <a:ea typeface="NEU-HZ-S92" charset="0"/>
              <a:cs typeface="NEU-HZ-S92" charset="0"/>
            </a:endParaRPr>
          </a:p>
          <a:p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12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.In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our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class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half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of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the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students</a:t>
            </a:r>
            <a:r>
              <a:rPr lang="zh-CN" altLang="en-US" sz="2400" b="1" u="sng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　　　　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a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new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computer. </a:t>
            </a:r>
          </a:p>
          <a:p>
            <a:r>
              <a:rPr lang="en-US" altLang="zh-CN" sz="2400" b="1" u="none" dirty="0" err="1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A.has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	</a:t>
            </a:r>
            <a:r>
              <a:rPr lang="en-US" altLang="zh-CN" sz="2400" b="1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    </a:t>
            </a:r>
            <a:r>
              <a:rPr lang="en-US" altLang="zh-CN" sz="2400" b="1" u="none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B.have</a:t>
            </a:r>
            <a:r>
              <a:rPr lang="en-US" altLang="zh-CN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      </a:t>
            </a:r>
            <a:r>
              <a:rPr lang="en-US" altLang="zh-CN" sz="2400" b="1" u="none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C.owns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	</a:t>
            </a:r>
            <a:r>
              <a:rPr lang="en-US" altLang="zh-CN" sz="2400" b="1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   </a:t>
            </a:r>
            <a:r>
              <a:rPr lang="en-US" altLang="zh-CN" sz="2400" b="1" u="none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D.uses</a:t>
            </a:r>
            <a:endParaRPr lang="zh-CN" altLang="en-US" sz="2400" b="1" dirty="0">
              <a:latin typeface="Times New Roman" panose="02020603050405020304" pitchFamily="18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5331460" y="761365"/>
            <a:ext cx="403225" cy="45720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A</a:t>
            </a:r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2070100" y="2252345"/>
            <a:ext cx="403225" cy="45720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C</a:t>
            </a:r>
            <a:endParaRPr lang="zh-CN" altLang="en-US" dirty="0"/>
          </a:p>
        </p:txBody>
      </p:sp>
      <p:sp>
        <p:nvSpPr>
          <p:cNvPr id="5" name="文本框 4"/>
          <p:cNvSpPr txBox="1"/>
          <p:nvPr/>
        </p:nvSpPr>
        <p:spPr>
          <a:xfrm>
            <a:off x="2251075" y="3702050"/>
            <a:ext cx="403225" cy="45720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C</a:t>
            </a:r>
            <a:endParaRPr lang="zh-CN" altLang="en-US" dirty="0"/>
          </a:p>
        </p:txBody>
      </p:sp>
      <p:sp>
        <p:nvSpPr>
          <p:cNvPr id="6" name="文本框 5"/>
          <p:cNvSpPr txBox="1"/>
          <p:nvPr/>
        </p:nvSpPr>
        <p:spPr>
          <a:xfrm>
            <a:off x="6023610" y="4817110"/>
            <a:ext cx="386080" cy="45720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B</a:t>
            </a:r>
            <a:endParaRPr lang="zh-CN" altLang="en-US" dirty="0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960755" y="509270"/>
            <a:ext cx="6303010" cy="521208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 anchor="t">
            <a:spAutoFit/>
          </a:bodyPr>
          <a:lstStyle/>
          <a:p>
            <a:pPr algn="l"/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NEU-HZ-S92" charset="0"/>
                <a:cs typeface="NEU-HZ-S92" charset="0"/>
                <a:sym typeface="+mn-ea"/>
              </a:rPr>
              <a:t>13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.It’s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important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to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keep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these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</a:p>
          <a:p>
            <a:pPr algn="l"/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cultures</a:t>
            </a:r>
            <a:r>
              <a:rPr lang="zh-CN" altLang="en-US" sz="2400" b="1" u="sng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　　　　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. </a:t>
            </a:r>
          </a:p>
          <a:p>
            <a:r>
              <a:rPr lang="en-US" altLang="zh-CN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A.living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	</a:t>
            </a:r>
            <a:r>
              <a:rPr lang="en-US" altLang="zh-CN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B.live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	     </a:t>
            </a:r>
            <a:r>
              <a:rPr lang="en-US" altLang="zh-CN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C.alive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	</a:t>
            </a:r>
            <a:r>
              <a:rPr lang="en-US" altLang="zh-CN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D.life</a:t>
            </a:r>
            <a:endParaRPr lang="en-US" altLang="zh-CN" sz="2400" b="1" dirty="0">
              <a:solidFill>
                <a:srgbClr val="000000"/>
              </a:solidFill>
              <a:latin typeface="Times New Roman" panose="02020603050405020304" pitchFamily="18" charset="0"/>
              <a:ea typeface="NEU-HZ-S92" charset="0"/>
              <a:cs typeface="NEU-HZ-S92" charset="0"/>
              <a:sym typeface="+mn-ea"/>
            </a:endParaRPr>
          </a:p>
          <a:p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NEU-HZ-S92" charset="0"/>
                <a:cs typeface="NEU-HZ-S92" charset="0"/>
                <a:sym typeface="+mn-ea"/>
              </a:rPr>
              <a:t>14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.</a:t>
            </a:r>
            <a:r>
              <a:rPr lang="zh-CN" altLang="en-US" sz="2400" b="1" u="sng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　　　　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he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is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very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rich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,</a:t>
            </a:r>
            <a:r>
              <a:rPr lang="zh-CN" altLang="en-US" sz="2400" b="1" u="sng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　　　　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he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isn’t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happy. </a:t>
            </a:r>
          </a:p>
          <a:p>
            <a:r>
              <a:rPr lang="en-US" altLang="zh-CN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A.Although</a:t>
            </a:r>
            <a:r>
              <a:rPr lang="en-US" altLang="zh-CN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,</a:t>
            </a:r>
            <a:r>
              <a:rPr lang="en-US" altLang="zh-CN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but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	</a:t>
            </a:r>
            <a:r>
              <a:rPr lang="en-US" altLang="zh-CN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B.But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,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/</a:t>
            </a:r>
          </a:p>
          <a:p>
            <a:r>
              <a:rPr lang="en-US" altLang="zh-CN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C.Although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,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/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	</a:t>
            </a:r>
            <a:r>
              <a:rPr lang="en-US" altLang="zh-CN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           </a:t>
            </a:r>
            <a:r>
              <a:rPr lang="en-US" altLang="zh-CN" sz="2400" b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D.Although</a:t>
            </a:r>
            <a:r>
              <a:rPr lang="en-US" altLang="zh-CN" sz="2400" b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,</a:t>
            </a:r>
            <a:r>
              <a:rPr lang="en-US" altLang="zh-CN" sz="2400" b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if</a:t>
            </a:r>
            <a:endParaRPr lang="en-US" altLang="zh-CN" sz="2400" b="1" dirty="0">
              <a:solidFill>
                <a:srgbClr val="000000"/>
              </a:solidFill>
              <a:latin typeface="Times New Roman" panose="02020603050405020304" pitchFamily="18" charset="0"/>
              <a:ea typeface="NEU-HZ-S92" charset="0"/>
              <a:cs typeface="NEU-HZ-S92" charset="0"/>
              <a:sym typeface="+mn-ea"/>
            </a:endParaRPr>
          </a:p>
          <a:p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NEU-HZ-S92" charset="0"/>
                <a:cs typeface="NEU-HZ-S92" charset="0"/>
                <a:sym typeface="+mn-ea"/>
              </a:rPr>
              <a:t>15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.It’s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interesting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that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there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are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many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people</a:t>
            </a:r>
          </a:p>
          <a:p>
            <a:pPr algn="l"/>
            <a:r>
              <a:rPr lang="zh-CN" altLang="en-US" sz="2400" b="1" u="sng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　　　　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speak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French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in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Canada. </a:t>
            </a:r>
          </a:p>
          <a:p>
            <a:r>
              <a:rPr lang="en-US" altLang="zh-CN" sz="2400" b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A.which</a:t>
            </a:r>
            <a:r>
              <a:rPr lang="en-US" altLang="zh-CN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   </a:t>
            </a:r>
            <a:r>
              <a:rPr lang="en-US" altLang="zh-CN" sz="2400" b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B.where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	</a:t>
            </a:r>
            <a:r>
              <a:rPr lang="en-US" altLang="zh-CN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C.who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	</a:t>
            </a:r>
            <a:r>
              <a:rPr lang="en-US" altLang="zh-CN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   </a:t>
            </a:r>
            <a:r>
              <a:rPr lang="en-US" altLang="zh-CN" sz="2400" b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D.when</a:t>
            </a:r>
            <a:endParaRPr lang="en-US" altLang="zh-CN" sz="2400" b="1" dirty="0">
              <a:solidFill>
                <a:srgbClr val="000000"/>
              </a:solidFill>
              <a:latin typeface="Times New Roman" panose="02020603050405020304" pitchFamily="18" charset="0"/>
              <a:ea typeface="NEU-HZ-S92" charset="0"/>
              <a:cs typeface="NEU-HZ-S92" charset="0"/>
              <a:sym typeface="+mn-ea"/>
            </a:endParaRPr>
          </a:p>
          <a:p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NEU-HZ-S92" charset="0"/>
                <a:cs typeface="NEU-HZ-S92" charset="0"/>
                <a:sym typeface="+mn-ea"/>
              </a:rPr>
              <a:t>16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.</a:t>
            </a:r>
            <a:r>
              <a:rPr lang="zh-CN" altLang="en-US" sz="2400" b="1" u="sng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　　　　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the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students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usually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surf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on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the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Internet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and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get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information. </a:t>
            </a:r>
          </a:p>
          <a:p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A.60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percents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of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	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B.60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percent</a:t>
            </a:r>
          </a:p>
          <a:p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C.60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percent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of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	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D.60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percents</a:t>
            </a:r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2418715" y="859155"/>
            <a:ext cx="403225" cy="45720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C</a:t>
            </a:r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1763688" y="1628800"/>
            <a:ext cx="403225" cy="45720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C</a:t>
            </a:r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1735455" y="4120515"/>
            <a:ext cx="403225" cy="45720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C</a:t>
            </a:r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1403648" y="3429000"/>
            <a:ext cx="403225" cy="45720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C</a:t>
            </a:r>
            <a:endParaRPr lang="zh-CN" altLang="en-US" dirty="0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1083945" y="777875"/>
            <a:ext cx="7281545" cy="2712720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marL="0" indent="0"/>
            <a:r>
              <a:rPr lang="en-US" altLang="zh-CN" sz="6000" b="1" u="none" dirty="0">
                <a:solidFill>
                  <a:srgbClr val="FF00FF"/>
                </a:solidFill>
                <a:latin typeface="Times New Roman" panose="02020603050405020304" pitchFamily="18" charset="0"/>
                <a:ea typeface="NEU-F5-S92" charset="0"/>
                <a:cs typeface="NEU-F5-S92" charset="0"/>
              </a:rPr>
              <a:t>Homework</a:t>
            </a:r>
            <a:endParaRPr lang="en-US" altLang="zh-CN" sz="6000" b="1" u="none" dirty="0">
              <a:solidFill>
                <a:srgbClr val="000000"/>
              </a:solidFill>
              <a:latin typeface="Times New Roman" panose="02020603050405020304" pitchFamily="18" charset="0"/>
              <a:ea typeface="NEU-BZ-S92" charset="0"/>
              <a:cs typeface="NEU-BZ-S92" charset="0"/>
            </a:endParaRPr>
          </a:p>
          <a:p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1.Finish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off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the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remaining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exercises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in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the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activity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book.</a:t>
            </a:r>
          </a:p>
          <a:p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2.The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students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are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required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to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read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the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next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text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in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the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student’s</a:t>
            </a:r>
            <a:r>
              <a:rPr lang="en-US" altLang="zh-CN" sz="2800" b="1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book</a:t>
            </a:r>
            <a:r>
              <a:rPr lang="en-US" altLang="zh-CN" sz="2800" b="1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. </a:t>
            </a:r>
            <a:endParaRPr lang="zh-CN" altLang="en-US" sz="2800" b="1" dirty="0">
              <a:latin typeface="Times New Roman" panose="02020603050405020304" pitchFamily="18" charset="0"/>
            </a:endParaRPr>
          </a:p>
        </p:txBody>
      </p:sp>
      <p:pic>
        <p:nvPicPr>
          <p:cNvPr id="2" name="图片 1" descr="图片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83945" y="3682211"/>
            <a:ext cx="2066925" cy="2124075"/>
          </a:xfrm>
          <a:prstGeom prst="rect">
            <a:avLst/>
          </a:prstGeom>
        </p:spPr>
      </p:pic>
      <p:sp>
        <p:nvSpPr>
          <p:cNvPr id="3" name="动作按钮: 后退或前一项 2">
            <a:hlinkClick r:id="" action="ppaction://hlinkshowjump?jump=firstslide"/>
          </p:cNvPr>
          <p:cNvSpPr/>
          <p:nvPr/>
        </p:nvSpPr>
        <p:spPr>
          <a:xfrm>
            <a:off x="6948170" y="5301615"/>
            <a:ext cx="504190" cy="503555"/>
          </a:xfrm>
          <a:prstGeom prst="actionButtonBackPreviou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圆角矩形 5"/>
          <p:cNvSpPr/>
          <p:nvPr/>
        </p:nvSpPr>
        <p:spPr>
          <a:xfrm>
            <a:off x="977265" y="394335"/>
            <a:ext cx="2438400" cy="533400"/>
          </a:xfrm>
          <a:prstGeom prst="roundRect">
            <a:avLst>
              <a:gd name="adj" fmla="val 16667"/>
            </a:avLst>
          </a:prstGeom>
          <a:solidFill>
            <a:srgbClr val="A7D559"/>
          </a:solidFill>
          <a:ln w="9525">
            <a:noFill/>
          </a:ln>
        </p:spPr>
        <p:txBody>
          <a:bodyPr wrap="none" anchor="ctr"/>
          <a:lstStyle/>
          <a:p>
            <a:pPr lvl="0" algn="ctr" eaLnBrk="1" hangingPunct="1"/>
            <a:r>
              <a:rPr lang="zh-CN" altLang="en-US" sz="28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加拿大风光</a:t>
            </a:r>
            <a:endParaRPr lang="en-US" altLang="zh-CN" sz="2800" dirty="0">
              <a:solidFill>
                <a:srgbClr val="00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pic>
        <p:nvPicPr>
          <p:cNvPr id="57346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2865" y="1232535"/>
            <a:ext cx="3087512" cy="2286000"/>
          </a:xfrm>
          <a:prstGeom prst="flowChartAlternateProcess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7347" name="Picture 3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176880" y="1232536"/>
            <a:ext cx="2877585" cy="2286000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7351" name="Picture 7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187065" y="1232535"/>
            <a:ext cx="2943054" cy="2286000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7352" name="Picture 8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139065" y="3670935"/>
            <a:ext cx="2971800" cy="2116282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7353" name="Picture 9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3187065" y="3670935"/>
            <a:ext cx="2976563" cy="2109603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" name="Picture 5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6235065" y="3670935"/>
            <a:ext cx="2846363" cy="2151321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1"/>
          <p:cNvSpPr txBox="1"/>
          <p:nvPr/>
        </p:nvSpPr>
        <p:spPr bwMode="auto">
          <a:xfrm>
            <a:off x="2508250" y="597535"/>
            <a:ext cx="3429000" cy="5842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32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32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32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en-US" altLang="zh-CN" sz="4000" b="1" kern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Calibri" panose="020F0502020204030204" pitchFamily="34" charset="0"/>
              </a:rPr>
              <a:t>New words</a:t>
            </a:r>
            <a:r>
              <a:rPr kumimoji="1" lang="en-US" altLang="zh-CN" sz="4000" b="1" kern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Calibri" panose="020F0502020204030204" pitchFamily="34" charset="0"/>
              </a:rPr>
              <a:t> </a:t>
            </a:r>
            <a:endParaRPr kumimoji="1" lang="zh-CN" altLang="en-US" sz="4000" b="1" kern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anose="02020603050405020304" pitchFamily="18" charset="0"/>
              <a:ea typeface="黑体" panose="02010609060101010101" pitchFamily="49" charset="-122"/>
              <a:cs typeface="Calibri" panose="020F0502020204030204" pitchFamily="34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219200" y="1447800"/>
            <a:ext cx="6705600" cy="3931920"/>
          </a:xfrm>
          <a:prstGeom prst="rect">
            <a:avLst/>
          </a:prstGeom>
        </p:spPr>
        <p:txBody>
          <a:bodyPr>
            <a:spAutoFit/>
          </a:bodyPr>
          <a:lstStyle/>
          <a:p>
            <a:pPr marL="514350" marR="0" lvl="0" indent="-51435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kern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  1. percent         </a:t>
            </a:r>
            <a:r>
              <a:rPr kumimoji="0" lang="en-US" altLang="zh-CN" sz="2800" b="1" i="1" kern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n</a:t>
            </a:r>
            <a:r>
              <a:rPr kumimoji="0" lang="en-US" altLang="zh-CN" sz="2800" b="1" kern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. </a:t>
            </a:r>
            <a:r>
              <a:rPr kumimoji="0" lang="zh-CN" altLang="en-US" sz="2800" b="1" kern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百分之</a:t>
            </a:r>
            <a:r>
              <a:rPr kumimoji="0" lang="en-US" altLang="zh-CN" sz="2800" b="1" kern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……</a:t>
            </a:r>
          </a:p>
          <a:p>
            <a:pPr marL="514350" marR="0" lvl="0" indent="-51435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kern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  2. central         </a:t>
            </a:r>
            <a:r>
              <a:rPr kumimoji="0" lang="en-US" altLang="zh-CN" sz="2800" b="1" i="1" kern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adj</a:t>
            </a:r>
            <a:r>
              <a:rPr kumimoji="0" lang="en-US" altLang="zh-CN" sz="2800" b="1" kern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. </a:t>
            </a:r>
            <a:r>
              <a:rPr kumimoji="0" lang="zh-CN" altLang="en-US" sz="2800" b="1" kern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中部的，中间的</a:t>
            </a:r>
          </a:p>
          <a:p>
            <a:pPr marL="514350" marR="0" lvl="0" indent="-51435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kern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  </a:t>
            </a:r>
            <a:r>
              <a:rPr kumimoji="0" lang="en-US" altLang="zh-CN" sz="2800" b="1" kern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3. immigrant      </a:t>
            </a:r>
            <a:r>
              <a:rPr kumimoji="0" lang="en-US" altLang="zh-CN" sz="2800" b="1" i="1" kern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n</a:t>
            </a:r>
            <a:r>
              <a:rPr kumimoji="0" lang="en-US" altLang="zh-CN" sz="2800" b="1" kern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. </a:t>
            </a:r>
            <a:r>
              <a:rPr kumimoji="0" lang="zh-CN" altLang="en-US" sz="2800" b="1" kern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移民</a:t>
            </a:r>
          </a:p>
          <a:p>
            <a:pPr marL="514350" marR="0" lvl="0" indent="-51435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kern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  </a:t>
            </a:r>
            <a:r>
              <a:rPr kumimoji="0" lang="en-US" altLang="zh-CN" sz="2800" b="1" kern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4. according to       </a:t>
            </a:r>
            <a:r>
              <a:rPr kumimoji="0" lang="en-US" altLang="zh-CN" sz="2800" b="1" i="1" kern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prep</a:t>
            </a:r>
            <a:r>
              <a:rPr kumimoji="0" lang="en-US" altLang="zh-CN" sz="2800" b="1" kern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. </a:t>
            </a:r>
            <a:r>
              <a:rPr kumimoji="0" lang="zh-CN" altLang="en-US" sz="2800" b="1" kern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根据；依据</a:t>
            </a:r>
          </a:p>
          <a:p>
            <a:pPr marL="514350" marR="0" lvl="0" indent="-51435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kern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  </a:t>
            </a:r>
            <a:r>
              <a:rPr kumimoji="0" lang="en-US" altLang="zh-CN" sz="2800" b="1" kern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5. official          </a:t>
            </a:r>
            <a:r>
              <a:rPr kumimoji="0" lang="en-US" altLang="zh-CN" sz="2800" b="1" i="1" kern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adj</a:t>
            </a:r>
            <a:r>
              <a:rPr kumimoji="0" lang="en-US" altLang="zh-CN" sz="2800" b="1" kern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. </a:t>
            </a:r>
            <a:r>
              <a:rPr kumimoji="0" lang="zh-CN" altLang="en-US" sz="2800" b="1" kern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官方的；正式的</a:t>
            </a:r>
          </a:p>
          <a:p>
            <a:pPr marL="514350" marR="0" lvl="0" indent="-51435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kern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  </a:t>
            </a:r>
            <a:r>
              <a:rPr kumimoji="0" lang="en-US" altLang="zh-CN" sz="2800" b="1" kern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6. custom          </a:t>
            </a:r>
            <a:r>
              <a:rPr kumimoji="0" lang="en-US" altLang="zh-CN" sz="2800" b="1" i="1" kern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n</a:t>
            </a:r>
            <a:r>
              <a:rPr kumimoji="0" lang="en-US" altLang="zh-CN" sz="2800" b="1" kern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. </a:t>
            </a:r>
            <a:r>
              <a:rPr kumimoji="0" lang="zh-CN" altLang="en-US" sz="2800" b="1" kern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习惯；习俗；风俗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1027430" y="450850"/>
            <a:ext cx="7304405" cy="606552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indent="228600"/>
            <a:r>
              <a:rPr lang="en-US" altLang="zh-CN" sz="2800" b="1" u="none" dirty="0">
                <a:solidFill>
                  <a:srgbClr val="902086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Read</a:t>
            </a:r>
            <a:r>
              <a:rPr lang="en-US" altLang="zh-CN" sz="2800" b="1" u="none" dirty="0">
                <a:solidFill>
                  <a:srgbClr val="902086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902086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the</a:t>
            </a:r>
            <a:r>
              <a:rPr lang="en-US" altLang="zh-CN" sz="2800" b="1" u="none" dirty="0">
                <a:solidFill>
                  <a:srgbClr val="902086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902086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lesson</a:t>
            </a:r>
            <a:r>
              <a:rPr lang="en-US" altLang="zh-CN" sz="2800" b="1" u="none" dirty="0">
                <a:solidFill>
                  <a:srgbClr val="902086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902086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and</a:t>
            </a:r>
            <a:r>
              <a:rPr lang="en-US" altLang="zh-CN" sz="2800" b="1" u="none" dirty="0">
                <a:solidFill>
                  <a:srgbClr val="902086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902086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answer</a:t>
            </a:r>
            <a:r>
              <a:rPr lang="en-US" altLang="zh-CN" sz="2800" b="1" u="none" dirty="0">
                <a:solidFill>
                  <a:srgbClr val="902086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902086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the</a:t>
            </a:r>
            <a:r>
              <a:rPr lang="en-US" altLang="zh-CN" sz="2800" b="1" u="none" dirty="0">
                <a:solidFill>
                  <a:srgbClr val="902086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902086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questions.</a:t>
            </a:r>
          </a:p>
          <a:p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(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1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)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What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percent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of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Canadians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are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from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the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First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Nations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? </a:t>
            </a:r>
          </a:p>
          <a:p>
            <a:pPr marL="0" indent="0" fontAlgn="auto"/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(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2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)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What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languages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do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most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immigrants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to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Canada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speak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?</a:t>
            </a:r>
          </a:p>
          <a:p>
            <a:pPr marL="0" indent="0" fontAlgn="auto"/>
            <a:endParaRPr lang="en-US" altLang="zh-CN" sz="2800" b="1" u="none" dirty="0">
              <a:solidFill>
                <a:srgbClr val="000000"/>
              </a:solidFill>
              <a:latin typeface="Times New Roman" panose="02020603050405020304" pitchFamily="18" charset="0"/>
              <a:ea typeface="方正书宋_GBK" charset="0"/>
              <a:cs typeface="方正书宋_GBK" charset="0"/>
            </a:endParaRPr>
          </a:p>
          <a:p>
            <a:pPr marL="0" indent="0" fontAlgn="auto"/>
            <a:endParaRPr lang="en-US" altLang="zh-CN" sz="2800" b="1" u="none" dirty="0">
              <a:solidFill>
                <a:srgbClr val="000000"/>
              </a:solidFill>
              <a:latin typeface="Times New Roman" panose="02020603050405020304" pitchFamily="18" charset="0"/>
              <a:ea typeface="方正书宋_GBK" charset="0"/>
              <a:cs typeface="方正书宋_GBK" charset="0"/>
            </a:endParaRPr>
          </a:p>
          <a:p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(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3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)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Why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are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there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many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cultures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in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Canada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?</a:t>
            </a:r>
          </a:p>
          <a:p>
            <a:pPr marL="0" indent="0" fontAlgn="auto"/>
            <a:endParaRPr lang="en-US" altLang="zh-CN" sz="2800" b="1" u="none" dirty="0">
              <a:solidFill>
                <a:srgbClr val="000000"/>
              </a:solidFill>
              <a:latin typeface="Times New Roman" panose="02020603050405020304" pitchFamily="18" charset="0"/>
              <a:ea typeface="方正书宋_GBK" charset="0"/>
              <a:cs typeface="方正书宋_GBK" charset="0"/>
            </a:endParaRPr>
          </a:p>
          <a:p>
            <a:pPr marL="0" indent="0" fontAlgn="auto"/>
            <a:endParaRPr lang="en-US" altLang="zh-CN" sz="2800" b="1" u="none" dirty="0">
              <a:solidFill>
                <a:srgbClr val="000000"/>
              </a:solidFill>
              <a:latin typeface="Times New Roman" panose="02020603050405020304" pitchFamily="18" charset="0"/>
              <a:ea typeface="方正书宋_GBK" charset="0"/>
              <a:cs typeface="方正书宋_GBK" charset="0"/>
            </a:endParaRPr>
          </a:p>
          <a:p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(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4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)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What’s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the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Canadian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way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of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understanding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the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world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?</a:t>
            </a:r>
          </a:p>
          <a:p>
            <a:pPr marL="0" indent="0" fontAlgn="auto"/>
            <a:endParaRPr lang="en-US" altLang="zh-CN" sz="2800" b="1" u="none" dirty="0">
              <a:solidFill>
                <a:srgbClr val="000000"/>
              </a:solidFill>
              <a:latin typeface="Times New Roman" panose="02020603050405020304" pitchFamily="18" charset="0"/>
              <a:ea typeface="方正书宋_GBK" charset="0"/>
              <a:cs typeface="方正书宋_GBK" charset="0"/>
            </a:endParaRPr>
          </a:p>
          <a:p>
            <a:pPr marL="0" indent="0" fontAlgn="auto"/>
            <a:endParaRPr lang="en-US" altLang="zh-CN" sz="2800" b="1" u="none" dirty="0">
              <a:solidFill>
                <a:srgbClr val="FF0000"/>
              </a:solidFill>
              <a:latin typeface="Times New Roman" panose="02020603050405020304" pitchFamily="18" charset="0"/>
              <a:ea typeface="NEU-BZ-S92" charset="0"/>
              <a:cs typeface="NEU-BZ-S92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3282315" y="1323975"/>
            <a:ext cx="805180" cy="51816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3%.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150620" y="2575560"/>
            <a:ext cx="6089015" cy="94488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The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language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of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their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first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country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and</a:t>
            </a:r>
          </a:p>
          <a:p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English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or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French.</a:t>
            </a: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　</a:t>
            </a:r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1185545" y="3911600"/>
            <a:ext cx="6772910" cy="94488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Because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many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immigrants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from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every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part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</a:p>
          <a:p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of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the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world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come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to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Canada.</a:t>
            </a:r>
            <a:endParaRPr lang="zh-CN" altLang="en-US" dirty="0"/>
          </a:p>
        </p:txBody>
      </p:sp>
      <p:sp>
        <p:nvSpPr>
          <p:cNvPr id="5" name="文本框 4"/>
          <p:cNvSpPr txBox="1"/>
          <p:nvPr/>
        </p:nvSpPr>
        <p:spPr>
          <a:xfrm>
            <a:off x="924560" y="5571490"/>
            <a:ext cx="7294245" cy="94488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indent="228600" algn="l"/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It’s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that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people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should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respect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and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accept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one</a:t>
            </a:r>
          </a:p>
          <a:p>
            <a:pPr indent="228600" algn="l"/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another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and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help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one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another.</a:t>
            </a:r>
            <a:endParaRPr lang="zh-CN" altLang="en-US" dirty="0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906145" y="711835"/>
            <a:ext cx="7462520" cy="435864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indent="0" fontAlgn="auto"/>
            <a:r>
              <a:rPr lang="en-US" altLang="zh-CN" sz="2800" b="1" u="none" dirty="0">
                <a:solidFill>
                  <a:srgbClr val="B60A9F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Read</a:t>
            </a:r>
            <a:r>
              <a:rPr lang="en-US" altLang="zh-CN" sz="2800" b="1" u="none" dirty="0">
                <a:solidFill>
                  <a:srgbClr val="B60A9F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B60A9F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the</a:t>
            </a:r>
            <a:r>
              <a:rPr lang="en-US" altLang="zh-CN" sz="2800" b="1" u="none" dirty="0">
                <a:solidFill>
                  <a:srgbClr val="B60A9F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B60A9F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text</a:t>
            </a:r>
            <a:r>
              <a:rPr lang="en-US" altLang="zh-CN" sz="2800" b="1" u="none" dirty="0">
                <a:solidFill>
                  <a:srgbClr val="B60A9F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B60A9F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and</a:t>
            </a:r>
            <a:r>
              <a:rPr lang="en-US" altLang="zh-CN" sz="2800" b="1" u="none" dirty="0">
                <a:solidFill>
                  <a:srgbClr val="B60A9F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B60A9F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find</a:t>
            </a:r>
            <a:r>
              <a:rPr lang="en-US" altLang="zh-CN" sz="2800" b="1" u="none" dirty="0">
                <a:solidFill>
                  <a:srgbClr val="B60A9F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B60A9F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out</a:t>
            </a:r>
            <a:r>
              <a:rPr lang="en-US" altLang="zh-CN" sz="2800" b="1" u="none" dirty="0">
                <a:solidFill>
                  <a:srgbClr val="B60A9F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B60A9F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main</a:t>
            </a:r>
            <a:r>
              <a:rPr lang="en-US" altLang="zh-CN" sz="2800" b="1" u="none" dirty="0">
                <a:solidFill>
                  <a:srgbClr val="B60A9F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B60A9F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phrases</a:t>
            </a:r>
            <a:r>
              <a:rPr lang="en-US" altLang="zh-CN" sz="2800" b="1" u="none" dirty="0">
                <a:solidFill>
                  <a:srgbClr val="B60A9F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B60A9F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and</a:t>
            </a:r>
            <a:r>
              <a:rPr lang="en-US" altLang="zh-CN" sz="2800" b="1" u="none" dirty="0">
                <a:solidFill>
                  <a:srgbClr val="B60A9F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B60A9F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main</a:t>
            </a:r>
            <a:r>
              <a:rPr lang="en-US" altLang="zh-CN" sz="2800" b="1" u="none" dirty="0">
                <a:solidFill>
                  <a:srgbClr val="B60A9F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B60A9F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sentences.</a:t>
            </a:r>
          </a:p>
          <a:p>
            <a:r>
              <a:rPr lang="en-US" altLang="zh-CN" sz="2800" b="1" i="1" u="none" dirty="0">
                <a:solidFill>
                  <a:srgbClr val="C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Main</a:t>
            </a:r>
            <a:r>
              <a:rPr lang="en-US" altLang="zh-CN" sz="2800" b="1" i="1" u="none" dirty="0">
                <a:solidFill>
                  <a:srgbClr val="C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i="1" u="none" dirty="0">
                <a:solidFill>
                  <a:srgbClr val="C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phrases</a:t>
            </a:r>
            <a:r>
              <a:rPr lang="en-US" altLang="zh-CN" sz="2800" b="1" i="1" u="none" dirty="0">
                <a:solidFill>
                  <a:srgbClr val="C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:</a:t>
            </a:r>
          </a:p>
          <a:p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·according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to</a:t>
            </a:r>
          </a:p>
          <a:p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·Central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America</a:t>
            </a:r>
          </a:p>
          <a:p>
            <a:pPr marL="0" indent="0" fontAlgn="auto"/>
            <a:r>
              <a:rPr lang="en-US" altLang="zh-CN" sz="2800" b="1" i="1" dirty="0">
                <a:solidFill>
                  <a:srgbClr val="C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Main</a:t>
            </a:r>
            <a:r>
              <a:rPr lang="en-US" altLang="zh-CN" sz="2800" b="1" i="1" dirty="0">
                <a:solidFill>
                  <a:srgbClr val="C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i="1" dirty="0">
                <a:solidFill>
                  <a:srgbClr val="C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sentences</a:t>
            </a:r>
            <a:r>
              <a:rPr lang="en-US" altLang="zh-CN" sz="2800" b="1" i="1" dirty="0">
                <a:solidFill>
                  <a:srgbClr val="C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:</a:t>
            </a:r>
          </a:p>
          <a:p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·Three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percent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of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all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Canadians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are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First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Nations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people.</a:t>
            </a:r>
          </a:p>
          <a:p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·Now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more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than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half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of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Canadians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have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British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or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French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blood.</a:t>
            </a:r>
            <a:endParaRPr lang="zh-CN" altLang="en-US" sz="2800" b="1" dirty="0">
              <a:latin typeface="Times New Roman" panose="02020603050405020304" pitchFamily="18" charset="0"/>
            </a:endParaRPr>
          </a:p>
        </p:txBody>
      </p:sp>
      <p:pic>
        <p:nvPicPr>
          <p:cNvPr id="3" name="Lesson46_课文录音_128k.mp3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4" cstate="print"/>
          <a:stretch>
            <a:fillRect/>
          </a:stretch>
        </p:blipFill>
        <p:spPr>
          <a:xfrm>
            <a:off x="7452320" y="1556792"/>
            <a:ext cx="584448" cy="584448"/>
          </a:xfrm>
          <a:prstGeom prst="rect">
            <a:avLst/>
          </a:prstGeom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8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5" dur="142394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>
                <p:cTn id="4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944880" y="797560"/>
            <a:ext cx="7120890" cy="435864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indent="0" algn="l" fontAlgn="auto"/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·The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rest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are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from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every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part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of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the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world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: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Asia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,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Africa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,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Central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America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,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South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America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,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Australia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and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other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European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countries.</a:t>
            </a:r>
          </a:p>
          <a:p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·In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the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1970s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and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1980s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,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that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changed.</a:t>
            </a:r>
          </a:p>
          <a:p>
            <a:pPr marL="0" indent="0" algn="l" fontAlgn="auto"/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·According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to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a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survey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,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the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number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of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European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immigrants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dropped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from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90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percent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to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25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percent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,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and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the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number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of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Asian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immigrants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rose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from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3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percent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to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48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percent.</a:t>
            </a:r>
            <a:endParaRPr lang="zh-CN" altLang="en-US" sz="2800" b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461645" y="1282700"/>
            <a:ext cx="8054340" cy="39319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indent="0" algn="l" fontAlgn="auto"/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·It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is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important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that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people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from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different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cultures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can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live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together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in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one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country.</a:t>
            </a:r>
          </a:p>
          <a:p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·Is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there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a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Canadian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food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?</a:t>
            </a:r>
            <a:endParaRPr lang="en-US" altLang="zh-CN" sz="2800" b="1" dirty="0">
              <a:solidFill>
                <a:srgbClr val="000000"/>
              </a:solidFill>
              <a:latin typeface="Times New Roman" panose="02020603050405020304" pitchFamily="18" charset="0"/>
              <a:ea typeface="NEU-BZ-S92" charset="0"/>
              <a:cs typeface="NEU-BZ-S92" charset="0"/>
              <a:sym typeface="+mn-ea"/>
            </a:endParaRPr>
          </a:p>
          <a:p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·Is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there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a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Canadian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way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of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understanding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the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world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?</a:t>
            </a:r>
            <a:endParaRPr lang="en-US" altLang="zh-CN" sz="2800" b="1" dirty="0">
              <a:solidFill>
                <a:srgbClr val="000000"/>
              </a:solidFill>
              <a:latin typeface="Times New Roman" panose="02020603050405020304" pitchFamily="18" charset="0"/>
              <a:ea typeface="NEU-BZ-S92" charset="0"/>
              <a:cs typeface="NEU-BZ-S92" charset="0"/>
              <a:sym typeface="+mn-ea"/>
            </a:endParaRPr>
          </a:p>
          <a:p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·It’s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that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people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should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respect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and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accept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one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another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and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help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one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another.</a:t>
            </a:r>
          </a:p>
          <a:p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·It’s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important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to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keep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different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languages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,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religions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and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customs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alive.</a:t>
            </a:r>
            <a:endParaRPr lang="zh-CN" altLang="en-US" dirty="0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905510" y="614045"/>
            <a:ext cx="6127115" cy="5238115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marL="0" indent="0"/>
            <a:r>
              <a:rPr lang="zh-CN" altLang="en-US" sz="2400" b="1" u="none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☆</a:t>
            </a:r>
            <a:r>
              <a:rPr lang="zh-CN" altLang="en-US" sz="2400" b="1" u="none" dirty="0">
                <a:solidFill>
                  <a:srgbClr val="FF0000"/>
                </a:solidFill>
                <a:latin typeface="Times New Roman" panose="02020603050405020304" pitchFamily="18" charset="0"/>
                <a:ea typeface="方正黑体_GBK" charset="0"/>
                <a:cs typeface="方正黑体_GBK" charset="0"/>
              </a:rPr>
              <a:t>教材解读</a:t>
            </a:r>
            <a:r>
              <a:rPr lang="zh-CN" altLang="en-US" sz="2400" b="1" u="none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☆</a:t>
            </a:r>
          </a:p>
          <a:p>
            <a:pPr marL="0" indent="0"/>
            <a:r>
              <a:rPr lang="en-US" altLang="zh-CN" sz="2400" b="1" dirty="0" smtClean="0">
                <a:solidFill>
                  <a:srgbClr val="902086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    </a:t>
            </a:r>
            <a:r>
              <a:rPr lang="en-US" altLang="zh-CN" sz="2400" b="1" u="sng" dirty="0" smtClean="0">
                <a:solidFill>
                  <a:srgbClr val="902086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1.Three</a:t>
            </a:r>
            <a:r>
              <a:rPr lang="en-US" altLang="zh-CN" sz="2400" b="1" u="sng" dirty="0" smtClean="0">
                <a:solidFill>
                  <a:srgbClr val="902086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sng" dirty="0">
                <a:solidFill>
                  <a:srgbClr val="902086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percent</a:t>
            </a:r>
            <a:r>
              <a:rPr lang="en-US" altLang="zh-CN" sz="2400" b="1" u="sng" dirty="0">
                <a:solidFill>
                  <a:srgbClr val="902086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sng" dirty="0">
                <a:solidFill>
                  <a:srgbClr val="902086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of</a:t>
            </a:r>
            <a:r>
              <a:rPr lang="en-US" altLang="zh-CN" sz="2400" b="1" u="sng" dirty="0">
                <a:solidFill>
                  <a:srgbClr val="902086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sng" dirty="0">
                <a:solidFill>
                  <a:srgbClr val="902086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all</a:t>
            </a:r>
            <a:r>
              <a:rPr lang="en-US" altLang="zh-CN" sz="2400" b="1" u="sng" dirty="0">
                <a:solidFill>
                  <a:srgbClr val="902086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sng" dirty="0">
                <a:solidFill>
                  <a:srgbClr val="902086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Canadians</a:t>
            </a:r>
            <a:r>
              <a:rPr lang="en-US" altLang="zh-CN" sz="2400" b="1" u="sng" dirty="0">
                <a:solidFill>
                  <a:srgbClr val="902086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sng" dirty="0">
                <a:solidFill>
                  <a:srgbClr val="902086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are</a:t>
            </a:r>
            <a:r>
              <a:rPr lang="en-US" altLang="zh-CN" sz="2400" b="1" u="sng" dirty="0">
                <a:solidFill>
                  <a:srgbClr val="902086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sng" dirty="0">
                <a:solidFill>
                  <a:srgbClr val="902086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First</a:t>
            </a:r>
            <a:r>
              <a:rPr lang="en-US" altLang="zh-CN" sz="2400" b="1" u="sng" dirty="0">
                <a:solidFill>
                  <a:srgbClr val="902086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sng" dirty="0">
                <a:solidFill>
                  <a:srgbClr val="902086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Nations</a:t>
            </a:r>
            <a:r>
              <a:rPr lang="en-US" altLang="zh-CN" sz="2400" b="1" u="sng" dirty="0">
                <a:solidFill>
                  <a:srgbClr val="902086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sng" dirty="0">
                <a:solidFill>
                  <a:srgbClr val="902086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people.</a:t>
            </a:r>
          </a:p>
          <a:p>
            <a:pPr marL="0" indent="0"/>
            <a:r>
              <a:rPr lang="en-US" altLang="zh-CN" sz="2400" b="1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   ◆</a:t>
            </a:r>
            <a:r>
              <a:rPr lang="en-US" altLang="zh-CN" sz="2400" b="1" u="none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percent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意为“百分之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……”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。“</a:t>
            </a:r>
            <a:r>
              <a:rPr lang="zh-CN" altLang="en-US" sz="2400" b="1" u="none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百分数</a:t>
            </a:r>
            <a:r>
              <a:rPr lang="en-US" altLang="zh-CN" sz="2400" b="1" u="none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+of+</a:t>
            </a:r>
            <a:r>
              <a:rPr lang="zh-CN" altLang="en-US" sz="2400" b="1" u="none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名词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”作主语时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,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谓语动词的单复数形式取决于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of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后面的名词。</a:t>
            </a:r>
          </a:p>
          <a:p>
            <a:pPr marL="0" indent="0"/>
            <a:r>
              <a:rPr lang="en-US" altLang="zh-CN" sz="2400" b="1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  ◆</a:t>
            </a:r>
            <a:r>
              <a:rPr lang="en-US" altLang="zh-CN" sz="2400" b="1" u="none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First</a:t>
            </a:r>
            <a:r>
              <a:rPr lang="en-US" altLang="zh-CN" sz="2400" b="1" u="none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Nations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意为“第一民族”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,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指加拿大被官方认可的印第安人社区。</a:t>
            </a:r>
          </a:p>
          <a:p>
            <a:pPr marL="0" algn="l"/>
            <a:r>
              <a:rPr lang="en-US" altLang="zh-CN" sz="2400" b="1" dirty="0" smtClean="0">
                <a:solidFill>
                  <a:srgbClr val="902086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   </a:t>
            </a:r>
            <a:r>
              <a:rPr lang="en-US" altLang="zh-CN" sz="2400" b="1" u="sng" dirty="0" smtClean="0">
                <a:solidFill>
                  <a:srgbClr val="902086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2.Now </a:t>
            </a:r>
            <a:r>
              <a:rPr lang="en-US" altLang="zh-CN" sz="2400" b="1" u="sng" dirty="0">
                <a:solidFill>
                  <a:srgbClr val="902086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more than half of Canadians have British or French blood.</a:t>
            </a:r>
          </a:p>
          <a:p>
            <a:pPr marL="0" indent="0"/>
            <a:r>
              <a:rPr lang="en-US" altLang="zh-CN" sz="2400" b="1" u="none" dirty="0" smtClean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   half</a:t>
            </a:r>
            <a:r>
              <a:rPr lang="en-US" altLang="zh-CN" sz="2400" b="1" u="none" dirty="0" smtClean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of</a:t>
            </a:r>
            <a:r>
              <a:rPr lang="en-US" altLang="zh-CN" sz="2400" b="1" u="none" baseline="-25000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…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意为“一半的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……”,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后加名词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,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以这类短语作主语时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,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如果后面的名词是不可数名词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,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谓语动词用单数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;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如果后面的名词是可数名词复数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,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谓语动词用复数。</a:t>
            </a:r>
            <a:endParaRPr lang="zh-CN" altLang="en-US" sz="2400" b="1" dirty="0">
              <a:latin typeface="Times New Roman" panose="02020603050405020304" pitchFamily="18" charset="0"/>
            </a:endParaRPr>
          </a:p>
        </p:txBody>
      </p:sp>
      <p:pic>
        <p:nvPicPr>
          <p:cNvPr id="7" name="图片 6" descr="图片107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2920" y="4554855"/>
            <a:ext cx="1905000" cy="1428750"/>
          </a:xfrm>
          <a:prstGeom prst="rect">
            <a:avLst/>
          </a:prstGeom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1273175" y="682625"/>
            <a:ext cx="5629275" cy="4524315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marL="0" indent="0"/>
            <a:r>
              <a:rPr lang="en-US" altLang="zh-CN" sz="2400" b="1" dirty="0" smtClean="0">
                <a:solidFill>
                  <a:srgbClr val="902086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    </a:t>
            </a:r>
            <a:r>
              <a:rPr lang="en-US" altLang="zh-CN" sz="2400" b="1" u="sng" dirty="0" smtClean="0">
                <a:solidFill>
                  <a:srgbClr val="902086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3.The </a:t>
            </a:r>
            <a:r>
              <a:rPr lang="en-US" altLang="zh-CN" sz="2400" b="1" u="sng" dirty="0">
                <a:solidFill>
                  <a:srgbClr val="902086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rest are from every part of the world:Asia,Africa,Central America,South America,Australia and other European countries.</a:t>
            </a:r>
          </a:p>
          <a:p>
            <a:pPr marL="0" indent="0"/>
            <a:r>
              <a:rPr lang="zh-CN" altLang="en-US" sz="2400" b="1" u="none" dirty="0" smtClean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  rest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在本句中用作名词,</a:t>
            </a:r>
            <a:r>
              <a:rPr lang="zh-CN" altLang="en-US" sz="2400" b="1" u="none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the rest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意为“剩余部分,其余;其余的人”,表示“……的剩余”,要用the rest of,作主语时其谓语的形式要由of后名词的单复数而定。</a:t>
            </a:r>
          </a:p>
          <a:p>
            <a:pPr marL="0" indent="0"/>
            <a:r>
              <a:rPr lang="en-US" altLang="zh-CN" sz="2400" b="1" dirty="0" smtClean="0">
                <a:solidFill>
                  <a:srgbClr val="902086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   </a:t>
            </a:r>
            <a:r>
              <a:rPr lang="en-US" altLang="zh-CN" sz="2400" b="1" u="sng" dirty="0" smtClean="0">
                <a:solidFill>
                  <a:srgbClr val="902086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4.In </a:t>
            </a:r>
            <a:r>
              <a:rPr lang="en-US" altLang="zh-CN" sz="2400" b="1" u="sng" dirty="0">
                <a:solidFill>
                  <a:srgbClr val="902086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the 1970s and 1980s,that changed.</a:t>
            </a:r>
          </a:p>
          <a:p>
            <a:pPr marL="0" indent="0"/>
            <a:r>
              <a:rPr lang="zh-CN" altLang="en-US" sz="2400" b="1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 表示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“</a:t>
            </a:r>
            <a:r>
              <a:rPr lang="zh-CN" altLang="en-US" sz="2400" b="1" u="none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某世纪几十年代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”可在表示整几十年份的数字后加“s”或</a:t>
            </a:r>
            <a:r>
              <a:rPr lang="zh-CN" altLang="en-US" sz="2400" b="1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“</a:t>
            </a:r>
            <a:r>
              <a:rPr lang="en-US" altLang="zh-CN" sz="2400" b="1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’</a:t>
            </a:r>
            <a:r>
              <a:rPr lang="zh-CN" altLang="en-US" sz="2400" b="1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s”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,in the 1970s=in the 1970’s,意为“在20世纪70年代”。</a:t>
            </a:r>
            <a:endParaRPr lang="zh-CN" altLang="en-US" sz="2400" b="1" dirty="0">
              <a:solidFill>
                <a:srgbClr val="000000"/>
              </a:solidFill>
              <a:latin typeface="Times New Roman" panose="02020603050405020304" pitchFamily="18" charset="0"/>
              <a:ea typeface="方正书宋_GBK" charset="0"/>
              <a:cs typeface="方正书宋_GBK" charset="0"/>
            </a:endParaRPr>
          </a:p>
        </p:txBody>
      </p:sp>
      <p:pic>
        <p:nvPicPr>
          <p:cNvPr id="7" name="图片 6" descr="图片107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69735" y="4401185"/>
            <a:ext cx="1905000" cy="1428750"/>
          </a:xfrm>
          <a:prstGeom prst="rect">
            <a:avLst/>
          </a:prstGeom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WW.2PPT.COM&#10;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国外超酷媒体演示幻灯片_2">
      <a:majorFont>
        <a:latin typeface="Calibri"/>
        <a:ea typeface="微软雅黑"/>
        <a:cs typeface=""/>
      </a:majorFont>
      <a:minorFont>
        <a:latin typeface="Calibri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主题46</Template>
  <TotalTime>0</TotalTime>
  <Words>1247</Words>
  <Application>Microsoft Office PowerPoint</Application>
  <PresentationFormat>全屏显示(4:3)</PresentationFormat>
  <Paragraphs>153</Paragraphs>
  <Slides>19</Slides>
  <Notes>1</Notes>
  <HiddenSlides>0</HiddenSlides>
  <MMClips>1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33" baseType="lpstr">
      <vt:lpstr>Aharoni</vt:lpstr>
      <vt:lpstr>MS PGothic</vt:lpstr>
      <vt:lpstr>NEU-BZ-S92</vt:lpstr>
      <vt:lpstr>NEU-F5-S92</vt:lpstr>
      <vt:lpstr>NEU-HZ-S92</vt:lpstr>
      <vt:lpstr>方正黑体_GBK</vt:lpstr>
      <vt:lpstr>方正书宋_GBK</vt:lpstr>
      <vt:lpstr>黑体</vt:lpstr>
      <vt:lpstr>宋体</vt:lpstr>
      <vt:lpstr>微软雅黑</vt:lpstr>
      <vt:lpstr>Arial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2015-11-21T07:20:00Z</dcterms:created>
  <dcterms:modified xsi:type="dcterms:W3CDTF">2023-01-17T02:16:54Z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685B8D352948498083E20E4E313283CD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