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58" r:id="rId2"/>
    <p:sldId id="260" r:id="rId3"/>
    <p:sldId id="286" r:id="rId4"/>
    <p:sldId id="262" r:id="rId5"/>
    <p:sldId id="263" r:id="rId6"/>
    <p:sldId id="264" r:id="rId7"/>
    <p:sldId id="265" r:id="rId8"/>
    <p:sldId id="266" r:id="rId9"/>
    <p:sldId id="267" r:id="rId10"/>
    <p:sldId id="283" r:id="rId11"/>
    <p:sldId id="268" r:id="rId12"/>
    <p:sldId id="287" r:id="rId13"/>
    <p:sldId id="269" r:id="rId14"/>
    <p:sldId id="284" r:id="rId15"/>
    <p:sldId id="288" r:id="rId16"/>
    <p:sldId id="289" r:id="rId17"/>
    <p:sldId id="290" r:id="rId18"/>
    <p:sldId id="291" r:id="rId19"/>
    <p:sldId id="292" r:id="rId20"/>
    <p:sldId id="293" r:id="rId21"/>
    <p:sldId id="296" r:id="rId22"/>
    <p:sldId id="294" r:id="rId23"/>
    <p:sldId id="295" r:id="rId24"/>
    <p:sldId id="273" r:id="rId25"/>
    <p:sldId id="275" r:id="rId26"/>
    <p:sldId id="276" r:id="rId27"/>
    <p:sldId id="285" r:id="rId28"/>
  </p:sldIdLst>
  <p:sldSz cx="12192000" cy="6858000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A6AD"/>
    <a:srgbClr val="C50023"/>
    <a:srgbClr val="F1A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33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167998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9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167998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9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EC879D-B476-4445-BE92-B920E8DCD2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42875" y="768350"/>
            <a:ext cx="6818313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860925"/>
            <a:ext cx="5683250" cy="4605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3EB946-1610-4BA7-9F50-8D308529586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713087-17C4-4C16-B2E7-13D692AEEC21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713087-17C4-4C16-B2E7-13D692AEEC21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bg>
      <p:bgPr>
        <a:blipFill rotWithShape="1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bg>
      <p:bgPr>
        <a:blipFill rotWithShape="1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6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704271" y="1498313"/>
            <a:ext cx="379412" cy="11271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" name="矩形 2"/>
          <p:cNvSpPr/>
          <p:nvPr/>
        </p:nvSpPr>
        <p:spPr>
          <a:xfrm>
            <a:off x="2309005" y="1506974"/>
            <a:ext cx="7635360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6600" b="1" dirty="0" smtClean="0">
                <a:ea typeface="微软雅黑" panose="020B0503020204020204" charset="-122"/>
              </a:rPr>
              <a:t>Unit 5  Wild animals</a:t>
            </a:r>
            <a:endParaRPr lang="zh-CN" altLang="en-US" sz="6600" b="1" dirty="0" smtClean="0">
              <a:ea typeface="微软雅黑" panose="020B0503020204020204" charset="-122"/>
            </a:endParaRPr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844677" y="3396887"/>
            <a:ext cx="10564015" cy="64633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lvl="0" indent="266700"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600" b="1" dirty="0" smtClean="0">
                <a:solidFill>
                  <a:srgbClr val="C50023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仿宋" panose="02010609060101010101" charset="-122"/>
              </a:rPr>
              <a:t>Integrated skills &amp; Study skills</a:t>
            </a:r>
          </a:p>
        </p:txBody>
      </p:sp>
      <p:sp>
        <p:nvSpPr>
          <p:cNvPr id="5" name="矩形 4"/>
          <p:cNvSpPr/>
          <p:nvPr/>
        </p:nvSpPr>
        <p:spPr>
          <a:xfrm>
            <a:off x="0" y="5636956"/>
            <a:ext cx="12192000" cy="56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0080" y="4443984"/>
            <a:ext cx="10917936" cy="18169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【</a:t>
            </a:r>
            <a:r>
              <a:rPr lang="zh-CN" altLang="en-US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解析</a:t>
            </a:r>
            <a:r>
              <a:rPr lang="en-US" altLang="zh-CN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】</a:t>
            </a:r>
            <a:r>
              <a:rPr lang="zh-CN" altLang="zh-CN" sz="2600" b="1" dirty="0" smtClean="0">
                <a:ea typeface="仿宋" panose="02010609060101010101" charset="-122"/>
              </a:rPr>
              <a:t>考查动词时态辨析。句意：</a:t>
            </a:r>
            <a:r>
              <a:rPr lang="en-US" altLang="zh-CN" sz="2600" b="1" dirty="0" smtClean="0">
                <a:ea typeface="仿宋" panose="02010609060101010101" charset="-122"/>
              </a:rPr>
              <a:t>“</a:t>
            </a:r>
            <a:r>
              <a:rPr lang="zh-CN" altLang="zh-CN" sz="2600" b="1" dirty="0" smtClean="0">
                <a:ea typeface="仿宋" panose="02010609060101010101" charset="-122"/>
              </a:rPr>
              <a:t>教室什么时候停电的？</a:t>
            </a:r>
            <a:r>
              <a:rPr lang="en-US" altLang="zh-CN" sz="2600" b="1" dirty="0" smtClean="0">
                <a:ea typeface="仿宋" panose="02010609060101010101" charset="-122"/>
              </a:rPr>
              <a:t>”“</a:t>
            </a:r>
            <a:r>
              <a:rPr lang="zh-CN" altLang="zh-CN" sz="2600" b="1" dirty="0" smtClean="0">
                <a:ea typeface="仿宋" panose="02010609060101010101" charset="-122"/>
              </a:rPr>
              <a:t>今天早上，当我们上物理课的时候。</a:t>
            </a:r>
            <a:r>
              <a:rPr lang="en-US" altLang="zh-CN" sz="2600" b="1" dirty="0" smtClean="0">
                <a:ea typeface="仿宋" panose="02010609060101010101" charset="-122"/>
              </a:rPr>
              <a:t>”while</a:t>
            </a:r>
            <a:r>
              <a:rPr lang="zh-CN" altLang="zh-CN" sz="2600" b="1" dirty="0" smtClean="0">
                <a:ea typeface="仿宋" panose="02010609060101010101" charset="-122"/>
              </a:rPr>
              <a:t>意为</a:t>
            </a:r>
            <a:r>
              <a:rPr lang="en-US" altLang="zh-CN" sz="2600" b="1" dirty="0" smtClean="0">
                <a:ea typeface="仿宋" panose="02010609060101010101" charset="-122"/>
              </a:rPr>
              <a:t>“</a:t>
            </a:r>
            <a:r>
              <a:rPr lang="zh-CN" altLang="zh-CN" sz="2600" b="1" dirty="0" smtClean="0">
                <a:ea typeface="仿宋" panose="02010609060101010101" charset="-122"/>
              </a:rPr>
              <a:t>当</a:t>
            </a:r>
            <a:r>
              <a:rPr lang="en-US" altLang="zh-CN" sz="2600" b="1" dirty="0" smtClean="0">
                <a:ea typeface="仿宋" panose="02010609060101010101" charset="-122"/>
              </a:rPr>
              <a:t>……</a:t>
            </a:r>
            <a:r>
              <a:rPr lang="zh-CN" altLang="zh-CN" sz="2600" b="1" dirty="0" smtClean="0">
                <a:ea typeface="仿宋" panose="02010609060101010101" charset="-122"/>
              </a:rPr>
              <a:t>时</a:t>
            </a:r>
            <a:r>
              <a:rPr lang="en-US" altLang="zh-CN" sz="2600" b="1" dirty="0" smtClean="0">
                <a:ea typeface="仿宋" panose="02010609060101010101" charset="-122"/>
              </a:rPr>
              <a:t>”</a:t>
            </a:r>
            <a:r>
              <a:rPr lang="zh-CN" altLang="zh-CN" sz="2600" b="1" dirty="0" smtClean="0">
                <a:ea typeface="仿宋" panose="02010609060101010101" charset="-122"/>
              </a:rPr>
              <a:t>，强调动作的持久性，因此用进行时态，又由问句中的时态可知用过去进行时。故选</a:t>
            </a:r>
            <a:r>
              <a:rPr lang="en-US" altLang="zh-CN" sz="2600" b="1" dirty="0" smtClean="0">
                <a:ea typeface="仿宋" panose="02010609060101010101" charset="-122"/>
              </a:rPr>
              <a:t>B</a:t>
            </a:r>
            <a:r>
              <a:rPr lang="zh-CN" altLang="zh-CN" sz="2600" b="1" dirty="0" smtClean="0">
                <a:ea typeface="仿宋" panose="02010609060101010101" charset="-122"/>
              </a:rPr>
              <a:t>。</a:t>
            </a:r>
            <a:endParaRPr lang="zh-CN" altLang="en-US" sz="2600" b="1" dirty="0">
              <a:ea typeface="仿宋" panose="02010609060101010101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69264" y="1088136"/>
            <a:ext cx="1049731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/>
              <a:t>(2)2017·</a:t>
            </a:r>
            <a:r>
              <a:rPr lang="zh-CN" altLang="zh-CN" sz="3000" b="1" dirty="0" smtClean="0"/>
              <a:t>南京—</a:t>
            </a:r>
            <a:r>
              <a:rPr lang="en-US" altLang="zh-CN" sz="3000" b="1" dirty="0" smtClean="0"/>
              <a:t>When did the classroom have a power cut?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</a:t>
            </a:r>
            <a:r>
              <a:rPr lang="zh-CN" altLang="zh-CN" sz="3000" b="1" dirty="0" smtClean="0"/>
              <a:t>—</a:t>
            </a:r>
            <a:r>
              <a:rPr lang="en-US" altLang="zh-CN" sz="3000" b="1" dirty="0" smtClean="0"/>
              <a:t>This morning, while we ________ a physics lesson.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 A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have had                B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were having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 C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are having             D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will have</a:t>
            </a:r>
            <a:endParaRPr lang="zh-CN" altLang="en-US" sz="3000" b="1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6329801" y="1924543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B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1"/>
          <p:cNvSpPr>
            <a:spLocks noChangeArrowheads="1"/>
          </p:cNvSpPr>
          <p:nvPr/>
        </p:nvSpPr>
        <p:spPr bwMode="auto">
          <a:xfrm>
            <a:off x="488209" y="2404195"/>
            <a:ext cx="10730777" cy="360098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zh-CN" altLang="zh-CN" sz="3200" dirty="0" smtClean="0"/>
              <a:t> </a:t>
            </a:r>
            <a:r>
              <a:rPr lang="en-US" altLang="zh-CN" sz="3000" b="1" dirty="0" smtClean="0"/>
              <a:t>Hunters </a:t>
            </a:r>
            <a:r>
              <a:rPr lang="en-US" altLang="zh-CN" sz="3000" b="1" i="1" dirty="0" smtClean="0"/>
              <a:t>catch</a:t>
            </a:r>
            <a:r>
              <a:rPr lang="en-US" altLang="zh-CN" sz="3000" b="1" dirty="0" smtClean="0"/>
              <a:t> tigers for their fur, bones or other parts of the body.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zh-CN" altLang="zh-CN" sz="3000" b="1" dirty="0" smtClean="0"/>
              <a:t>猎人为了获取老虎的毛皮、骨头或身体的其他部位而猎捕它们。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How many fish did you </a:t>
            </a:r>
            <a:r>
              <a:rPr lang="en-US" altLang="zh-CN" sz="3000" b="1" i="1" dirty="0" smtClean="0"/>
              <a:t>catch</a:t>
            </a:r>
            <a:r>
              <a:rPr lang="zh-CN" altLang="zh-CN" sz="3000" b="1" dirty="0" smtClean="0"/>
              <a:t>？</a:t>
            </a:r>
            <a:endParaRPr lang="en-US" altLang="zh-CN" sz="3000" b="1" dirty="0" smtClean="0"/>
          </a:p>
          <a:p>
            <a:pPr>
              <a:lnSpc>
                <a:spcPct val="150000"/>
              </a:lnSpc>
            </a:pPr>
            <a:r>
              <a:rPr lang="zh-CN" altLang="zh-CN" sz="3000" b="1" dirty="0" smtClean="0"/>
              <a:t>你捉住了几条鱼？</a:t>
            </a:r>
            <a:endParaRPr kumimoji="0" lang="zh-CN" altLang="en-US" sz="3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10310" y="1607521"/>
            <a:ext cx="1040674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●2  </a:t>
            </a:r>
            <a:r>
              <a:rPr lang="en-US" altLang="zh-CN" sz="3000" b="1" dirty="0" smtClean="0"/>
              <a:t>catch </a:t>
            </a:r>
            <a:r>
              <a:rPr lang="en-US" altLang="zh-CN" sz="3000" b="1" i="1" dirty="0" err="1" smtClean="0"/>
              <a:t>vt</a:t>
            </a:r>
            <a:r>
              <a:rPr lang="en-US" altLang="zh-CN" sz="3000" b="1" dirty="0" smtClean="0"/>
              <a:t>.</a:t>
            </a:r>
            <a:r>
              <a:rPr lang="zh-CN" altLang="zh-CN" sz="3000" b="1" dirty="0" smtClean="0"/>
              <a:t>捉住，捕获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7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5" grpId="0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65284" y="1385846"/>
            <a:ext cx="11974286" cy="7375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zh-CN" altLang="zh-CN" sz="3200" dirty="0" smtClean="0"/>
              <a:t> </a:t>
            </a:r>
            <a:r>
              <a:rPr lang="en-US" altLang="zh-CN" sz="3000" b="1" dirty="0" smtClean="0"/>
              <a:t>catch</a:t>
            </a:r>
            <a:r>
              <a:rPr lang="zh-CN" altLang="zh-CN" sz="3000" b="1" dirty="0" smtClean="0"/>
              <a:t>的过去式和过去分词均为</a:t>
            </a:r>
            <a:r>
              <a:rPr lang="en-US" altLang="zh-CN" sz="3000" b="1" dirty="0" smtClean="0"/>
              <a:t>________</a:t>
            </a:r>
            <a:r>
              <a:rPr lang="zh-CN" altLang="zh-CN" sz="3000" b="1" dirty="0" smtClean="0"/>
              <a:t>。</a:t>
            </a:r>
            <a:endParaRPr lang="zh-CN" altLang="en-US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4101" y="2408436"/>
            <a:ext cx="11761177" cy="29084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rgbClr val="FFC000"/>
                </a:solidFill>
              </a:rPr>
              <a:t>[</a:t>
            </a:r>
            <a:r>
              <a:rPr lang="zh-CN" altLang="en-US" sz="3000" b="1" dirty="0" smtClean="0">
                <a:solidFill>
                  <a:srgbClr val="FFC000"/>
                </a:solidFill>
              </a:rPr>
              <a:t>拓展</a:t>
            </a:r>
            <a:r>
              <a:rPr lang="en-US" altLang="zh-CN" sz="3000" b="1" dirty="0" smtClean="0">
                <a:solidFill>
                  <a:srgbClr val="FFC000"/>
                </a:solidFill>
              </a:rPr>
              <a:t>]</a:t>
            </a:r>
            <a:r>
              <a:rPr lang="en-US" altLang="zh-CN" sz="3200" dirty="0" smtClean="0"/>
              <a:t> </a:t>
            </a:r>
            <a:r>
              <a:rPr lang="en-US" altLang="zh-CN" sz="3000" b="1" dirty="0" smtClean="0"/>
              <a:t>catch</a:t>
            </a:r>
            <a:r>
              <a:rPr lang="zh-CN" altLang="zh-CN" sz="3000" b="1" dirty="0" smtClean="0"/>
              <a:t>还可作</a:t>
            </a:r>
            <a:r>
              <a:rPr lang="en-US" altLang="zh-CN" sz="3000" b="1" dirty="0" smtClean="0"/>
              <a:t>“________</a:t>
            </a:r>
            <a:r>
              <a:rPr lang="zh-CN" altLang="zh-CN" sz="3000" b="1" dirty="0" smtClean="0"/>
              <a:t>；接住；着</a:t>
            </a:r>
            <a:r>
              <a:rPr lang="en-US" altLang="zh-CN" sz="3000" b="1" dirty="0" smtClean="0"/>
              <a:t>(</a:t>
            </a:r>
            <a:r>
              <a:rPr lang="zh-CN" altLang="zh-CN" sz="3000" b="1" dirty="0" smtClean="0"/>
              <a:t>火</a:t>
            </a:r>
            <a:r>
              <a:rPr lang="en-US" altLang="zh-CN" sz="3000" b="1" dirty="0" smtClean="0"/>
              <a:t>)”</a:t>
            </a:r>
            <a:r>
              <a:rPr lang="zh-CN" altLang="zh-CN" sz="3000" b="1" dirty="0" smtClean="0"/>
              <a:t>讲。</a:t>
            </a:r>
            <a:endParaRPr lang="en-US" altLang="zh-CN" sz="3000" b="1" dirty="0" smtClean="0"/>
          </a:p>
          <a:p>
            <a:pPr>
              <a:lnSpc>
                <a:spcPct val="150000"/>
              </a:lnSpc>
            </a:pPr>
            <a:r>
              <a:rPr lang="zh-CN" altLang="zh-CN" sz="3000" b="1" dirty="0" smtClean="0"/>
              <a:t>常用搭配：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________________ </a:t>
            </a:r>
            <a:r>
              <a:rPr lang="zh-CN" altLang="zh-CN" sz="3000" b="1" dirty="0" smtClean="0"/>
              <a:t>跟上，追上　　　</a:t>
            </a:r>
            <a:r>
              <a:rPr lang="en-US" altLang="zh-CN" sz="3000" b="1" dirty="0" smtClean="0"/>
              <a:t>________________ </a:t>
            </a:r>
            <a:r>
              <a:rPr lang="zh-CN" altLang="zh-CN" sz="3000" b="1" dirty="0" smtClean="0"/>
              <a:t>接球 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________________ </a:t>
            </a:r>
            <a:r>
              <a:rPr lang="zh-CN" altLang="zh-CN" sz="3000" b="1" dirty="0" smtClean="0"/>
              <a:t>着火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230538" y="1585824"/>
            <a:ext cx="10743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caught</a:t>
            </a:r>
            <a:endParaRPr lang="zh-CN" altLang="zh-CN" sz="2400" b="1" dirty="0" smtClean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317014" y="2562595"/>
            <a:ext cx="8034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赶上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281206" y="3952483"/>
            <a:ext cx="1963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catch up with</a:t>
            </a:r>
            <a:endParaRPr lang="zh-CN" altLang="zh-CN" sz="2400" b="1" dirty="0" smtClean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645430" y="3970771"/>
            <a:ext cx="19447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catch the ball</a:t>
            </a:r>
            <a:endParaRPr lang="zh-CN" altLang="zh-CN" sz="2400" b="1" dirty="0" smtClean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445798" y="4702291"/>
            <a:ext cx="14166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catch fire</a:t>
            </a:r>
            <a:endParaRPr lang="zh-CN" altLang="zh-CN" sz="24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9" grpId="0"/>
      <p:bldP spid="10" grpId="0"/>
      <p:bldP spid="11" grpId="0"/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2921" y="1600200"/>
            <a:ext cx="11460480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/>
              <a:t>2. (1)2017·</a:t>
            </a:r>
            <a:r>
              <a:rPr lang="zh-CN" altLang="zh-CN" sz="3000" b="1" dirty="0" smtClean="0"/>
              <a:t>镇江</a:t>
            </a:r>
            <a:r>
              <a:rPr lang="en-US" altLang="zh-CN" sz="3000" b="1" dirty="0" smtClean="0"/>
              <a:t>  The boy threw the ball to the dog and it _______(</a:t>
            </a:r>
            <a:r>
              <a:rPr lang="zh-CN" altLang="zh-CN" sz="3000" b="1" dirty="0" smtClean="0"/>
              <a:t>捉</a:t>
            </a:r>
            <a:endParaRPr lang="en-US" altLang="zh-CN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    </a:t>
            </a:r>
            <a:r>
              <a:rPr lang="zh-CN" altLang="zh-CN" sz="3000" b="1" dirty="0" smtClean="0"/>
              <a:t>住，搂住</a:t>
            </a:r>
            <a:r>
              <a:rPr lang="en-US" altLang="zh-CN" sz="3000" b="1" dirty="0" smtClean="0"/>
              <a:t>) the ball successfully.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(2)</a:t>
            </a:r>
            <a:r>
              <a:rPr lang="zh-CN" altLang="zh-CN" sz="3000" b="1" dirty="0" smtClean="0"/>
              <a:t>埃米，如果你不更加努力学习，你将跟不上你的同班同学。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   Amy, if you don't study ________</a:t>
            </a:r>
            <a:r>
              <a:rPr lang="zh-CN" altLang="zh-CN" sz="3000" b="1" dirty="0" smtClean="0"/>
              <a:t>， </a:t>
            </a:r>
            <a:r>
              <a:rPr lang="en-US" altLang="zh-CN" sz="3000" b="1" dirty="0" smtClean="0"/>
              <a:t>you won't ____________ 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   your classmates.</a:t>
            </a:r>
            <a:endParaRPr lang="zh-CN" altLang="en-US" sz="3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9817608" y="1752600"/>
            <a:ext cx="10743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caught</a:t>
            </a:r>
            <a:endParaRPr lang="zh-CN" altLang="zh-CN" sz="2400" b="1" dirty="0" smtClean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039293" y="3800318"/>
            <a:ext cx="1963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catch up with</a:t>
            </a:r>
            <a:endParaRPr lang="zh-CN" altLang="zh-CN" sz="2400" b="1" dirty="0" smtClean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40680" y="3813048"/>
            <a:ext cx="10903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harder</a:t>
            </a:r>
            <a:endParaRPr lang="zh-CN" altLang="zh-CN" sz="24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10310" y="1607521"/>
            <a:ext cx="1040674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●3   </a:t>
            </a:r>
            <a:r>
              <a:rPr lang="en-US" altLang="zh-CN" sz="3000" b="1" dirty="0" smtClean="0"/>
              <a:t>kill </a:t>
            </a:r>
            <a:r>
              <a:rPr lang="en-US" altLang="zh-CN" sz="3000" b="1" i="1" dirty="0" smtClean="0"/>
              <a:t>vi</a:t>
            </a:r>
            <a:r>
              <a:rPr lang="en-US" altLang="zh-CN" sz="3000" b="1" dirty="0" smtClean="0"/>
              <a:t>.&amp; </a:t>
            </a:r>
            <a:r>
              <a:rPr lang="en-US" altLang="zh-CN" sz="3000" b="1" i="1" dirty="0" err="1" smtClean="0"/>
              <a:t>vt</a:t>
            </a:r>
            <a:r>
              <a:rPr lang="en-US" altLang="zh-CN" sz="3000" b="1" dirty="0" smtClean="0"/>
              <a:t>.</a:t>
            </a:r>
            <a:r>
              <a:rPr lang="zh-CN" altLang="zh-CN" sz="3000" b="1" dirty="0" smtClean="0"/>
              <a:t>杀死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58906" y="2267714"/>
            <a:ext cx="11080376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rgbClr val="FFC000"/>
                </a:solidFill>
              </a:rPr>
              <a:t>[</a:t>
            </a:r>
            <a:r>
              <a:rPr lang="zh-CN" altLang="zh-CN" sz="3000" b="1" dirty="0" smtClean="0">
                <a:solidFill>
                  <a:srgbClr val="FFC000"/>
                </a:solidFill>
              </a:rPr>
              <a:t>观察</a:t>
            </a:r>
            <a:r>
              <a:rPr lang="en-US" altLang="zh-CN" sz="3000" b="1" dirty="0" smtClean="0">
                <a:solidFill>
                  <a:srgbClr val="FFC000"/>
                </a:solidFill>
              </a:rPr>
              <a:t>] </a:t>
            </a:r>
            <a:r>
              <a:rPr lang="en-US" altLang="zh-CN" sz="3000" b="1" dirty="0" smtClean="0"/>
              <a:t>People </a:t>
            </a:r>
            <a:r>
              <a:rPr lang="en-US" altLang="zh-CN" sz="3000" b="1" i="1" dirty="0" smtClean="0"/>
              <a:t>kill</a:t>
            </a:r>
            <a:r>
              <a:rPr lang="en-US" altLang="zh-CN" sz="3000" b="1" dirty="0" smtClean="0"/>
              <a:t> wolves because they think wolves are dangerous to humans. </a:t>
            </a:r>
            <a:r>
              <a:rPr lang="zh-CN" altLang="zh-CN" sz="3000" b="1" dirty="0" smtClean="0"/>
              <a:t>人们猎杀狼，因为他们认为狼对人类而言是危险的。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Don't </a:t>
            </a:r>
            <a:r>
              <a:rPr lang="en-US" altLang="zh-CN" sz="3000" b="1" i="1" dirty="0" smtClean="0"/>
              <a:t>kill</a:t>
            </a:r>
            <a:r>
              <a:rPr lang="en-US" altLang="zh-CN" sz="3000" b="1" dirty="0" smtClean="0"/>
              <a:t> </a:t>
            </a:r>
            <a:r>
              <a:rPr lang="en-US" altLang="zh-CN" sz="3000" b="1" dirty="0" err="1" smtClean="0"/>
              <a:t>tigers.They</a:t>
            </a:r>
            <a:r>
              <a:rPr lang="en-US" altLang="zh-CN" sz="3000" b="1" dirty="0" smtClean="0"/>
              <a:t> are in danger.</a:t>
            </a:r>
            <a:r>
              <a:rPr lang="zh-CN" altLang="zh-CN" sz="3000" b="1" dirty="0" smtClean="0"/>
              <a:t>别杀害老虎，它们处境危险。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22376" y="1325880"/>
            <a:ext cx="10460736" cy="13896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rgbClr val="FFC000"/>
                </a:solidFill>
              </a:rPr>
              <a:t>[</a:t>
            </a:r>
            <a:r>
              <a:rPr lang="zh-CN" altLang="zh-CN" sz="3000" b="1" dirty="0" smtClean="0">
                <a:solidFill>
                  <a:srgbClr val="FFC000"/>
                </a:solidFill>
              </a:rPr>
              <a:t>探究</a:t>
            </a:r>
            <a:r>
              <a:rPr lang="en-US" altLang="zh-CN" sz="3000" b="1" dirty="0" smtClean="0">
                <a:solidFill>
                  <a:srgbClr val="FFC000"/>
                </a:solidFill>
              </a:rPr>
              <a:t>] </a:t>
            </a:r>
            <a:r>
              <a:rPr lang="en-US" altLang="zh-CN" sz="3000" b="1" dirty="0" smtClean="0"/>
              <a:t>kill</a:t>
            </a:r>
            <a:r>
              <a:rPr lang="zh-CN" altLang="zh-CN" sz="3000" b="1" dirty="0" smtClean="0"/>
              <a:t>是</a:t>
            </a:r>
            <a:r>
              <a:rPr lang="en-US" altLang="zh-CN" sz="3000" b="1" dirty="0" smtClean="0"/>
              <a:t>________</a:t>
            </a:r>
            <a:r>
              <a:rPr lang="zh-CN" altLang="zh-CN" sz="3000" b="1" dirty="0" smtClean="0"/>
              <a:t>，意为</a:t>
            </a:r>
            <a:r>
              <a:rPr lang="en-US" altLang="zh-CN" sz="3000" b="1" dirty="0" smtClean="0"/>
              <a:t>“________”</a:t>
            </a:r>
            <a:r>
              <a:rPr lang="zh-CN" altLang="zh-CN" sz="3000" b="1" dirty="0" smtClean="0"/>
              <a:t>，后可直接跟</a:t>
            </a:r>
            <a:r>
              <a:rPr lang="en-US" altLang="zh-CN" sz="3000" b="1" dirty="0" smtClean="0"/>
              <a:t>________</a:t>
            </a:r>
            <a:r>
              <a:rPr lang="zh-CN" altLang="zh-CN" sz="3000" b="1" dirty="0" smtClean="0"/>
              <a:t>。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46176" y="2774201"/>
            <a:ext cx="104607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rgbClr val="FFC000"/>
                </a:solidFill>
              </a:rPr>
              <a:t>[</a:t>
            </a:r>
            <a:r>
              <a:rPr lang="zh-CN" altLang="zh-CN" sz="3000" b="1" dirty="0" smtClean="0">
                <a:solidFill>
                  <a:srgbClr val="FFC000"/>
                </a:solidFill>
              </a:rPr>
              <a:t>搭配</a:t>
            </a:r>
            <a:r>
              <a:rPr lang="en-US" altLang="zh-CN" sz="3000" b="1" dirty="0" smtClean="0">
                <a:solidFill>
                  <a:srgbClr val="FFC000"/>
                </a:solidFill>
              </a:rPr>
              <a:t>] </a:t>
            </a:r>
            <a:r>
              <a:rPr lang="zh-CN" altLang="zh-CN" sz="3000" b="1" dirty="0" smtClean="0"/>
              <a:t>与</a:t>
            </a:r>
            <a:r>
              <a:rPr lang="en-US" altLang="zh-CN" sz="3000" b="1" dirty="0" smtClean="0"/>
              <a:t>kill</a:t>
            </a:r>
            <a:r>
              <a:rPr lang="zh-CN" altLang="zh-CN" sz="3000" b="1" dirty="0" smtClean="0"/>
              <a:t>相关的搭配：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kill </a:t>
            </a:r>
            <a:r>
              <a:rPr lang="en-US" altLang="zh-CN" sz="3000" b="1" dirty="0" err="1" smtClean="0"/>
              <a:t>sb</a:t>
            </a:r>
            <a:r>
              <a:rPr lang="en-US" altLang="zh-CN" sz="3000" b="1" dirty="0" smtClean="0"/>
              <a:t>/</a:t>
            </a:r>
            <a:r>
              <a:rPr lang="en-US" altLang="zh-CN" sz="3000" b="1" dirty="0" err="1" smtClean="0"/>
              <a:t>sth</a:t>
            </a:r>
            <a:r>
              <a:rPr lang="en-US" altLang="zh-CN" sz="3000" b="1" dirty="0" smtClean="0"/>
              <a:t> ________ </a:t>
            </a:r>
            <a:r>
              <a:rPr lang="en-US" altLang="zh-CN" sz="3000" b="1" dirty="0" err="1" smtClean="0"/>
              <a:t>sth</a:t>
            </a:r>
            <a:r>
              <a:rPr lang="zh-CN" altLang="zh-CN" sz="3000" b="1" dirty="0" smtClean="0"/>
              <a:t>用某物杀死某人</a:t>
            </a:r>
            <a:r>
              <a:rPr lang="en-US" altLang="zh-CN" sz="3000" b="1" dirty="0" smtClean="0"/>
              <a:t>/</a:t>
            </a:r>
            <a:r>
              <a:rPr lang="zh-CN" altLang="zh-CN" sz="3000" b="1" dirty="0" smtClean="0"/>
              <a:t>某物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kill</a:t>
            </a:r>
            <a:r>
              <a:rPr lang="zh-CN" altLang="zh-CN" sz="3000" b="1" dirty="0" smtClean="0"/>
              <a:t>…</a:t>
            </a:r>
            <a:r>
              <a:rPr lang="en-US" altLang="zh-CN" sz="3000" b="1" dirty="0" smtClean="0"/>
              <a:t>________… </a:t>
            </a:r>
            <a:r>
              <a:rPr lang="zh-CN" altLang="zh-CN" sz="3000" b="1" dirty="0" smtClean="0"/>
              <a:t>杀死</a:t>
            </a:r>
            <a:r>
              <a:rPr lang="en-US" altLang="zh-CN" sz="3000" b="1" dirty="0" smtClean="0"/>
              <a:t>……</a:t>
            </a:r>
            <a:r>
              <a:rPr lang="zh-CN" altLang="zh-CN" sz="3000" b="1" dirty="0" smtClean="0"/>
              <a:t>以获取</a:t>
            </a:r>
            <a:r>
              <a:rPr lang="en-US" altLang="zh-CN" sz="3000" b="1" dirty="0" smtClean="0"/>
              <a:t>……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kill oneself</a:t>
            </a:r>
            <a:r>
              <a:rPr lang="zh-CN" altLang="zh-CN" sz="3000" b="1" dirty="0" smtClean="0"/>
              <a:t>自杀　</a:t>
            </a:r>
            <a:r>
              <a:rPr lang="en-US" altLang="zh-CN" sz="3000" b="1" dirty="0" smtClean="0"/>
              <a:t>kill time</a:t>
            </a:r>
            <a:r>
              <a:rPr lang="zh-CN" altLang="zh-CN" sz="3000" b="1" dirty="0" smtClean="0"/>
              <a:t>消磨时间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160775" y="1500871"/>
            <a:ext cx="8034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动词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012628" y="1455151"/>
            <a:ext cx="8034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杀死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213104" y="2127504"/>
            <a:ext cx="8034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宾语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648712" y="3616902"/>
            <a:ext cx="7665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with</a:t>
            </a:r>
            <a:endParaRPr lang="zh-CN" altLang="zh-CN" sz="2400" b="1" dirty="0" smtClean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981200" y="4330134"/>
            <a:ext cx="5774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for</a:t>
            </a:r>
            <a:endParaRPr lang="zh-CN" altLang="zh-CN" sz="24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7" grpId="0"/>
      <p:bldP spid="8" grpId="0"/>
      <p:bldP spid="9" grpId="0"/>
      <p:bldP spid="10" grpId="0"/>
      <p:bldP spid="1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32104" y="2231136"/>
            <a:ext cx="1036015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/>
              <a:t>3. </a:t>
            </a:r>
            <a:r>
              <a:rPr lang="zh-CN" altLang="zh-CN" sz="3000" b="1" dirty="0" smtClean="0"/>
              <a:t>为了动物的毛皮而捕杀它们是残忍的。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It's cruel____________ the animals ________ their fur.</a:t>
            </a:r>
            <a:endParaRPr lang="zh-CN" altLang="en-US" sz="3000" b="1" dirty="0" smtClean="0"/>
          </a:p>
          <a:p>
            <a:endParaRPr lang="zh-CN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470648" y="3063240"/>
            <a:ext cx="5774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for</a:t>
            </a:r>
            <a:endParaRPr lang="zh-CN" altLang="zh-CN" sz="2400" b="1" dirty="0" smtClean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07664" y="3032760"/>
            <a:ext cx="9444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to kill</a:t>
            </a:r>
            <a:endParaRPr lang="zh-CN" altLang="zh-CN" sz="24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47470" y="1150321"/>
            <a:ext cx="1040674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●4   </a:t>
            </a:r>
            <a:r>
              <a:rPr lang="en-US" altLang="zh-CN" sz="3000" b="1" dirty="0" smtClean="0"/>
              <a:t>sell </a:t>
            </a:r>
            <a:r>
              <a:rPr lang="en-US" altLang="zh-CN" sz="3000" b="1" i="1" dirty="0" err="1" smtClean="0"/>
              <a:t>vt</a:t>
            </a:r>
            <a:r>
              <a:rPr lang="en-US" altLang="zh-CN" sz="3000" b="1" dirty="0" err="1" smtClean="0"/>
              <a:t>.&amp;</a:t>
            </a:r>
            <a:r>
              <a:rPr lang="en-US" altLang="zh-CN" sz="3000" b="1" i="1" dirty="0" err="1" smtClean="0"/>
              <a:t>vi</a:t>
            </a:r>
            <a:r>
              <a:rPr lang="en-US" altLang="zh-CN" sz="3000" b="1" dirty="0" smtClean="0"/>
              <a:t>.</a:t>
            </a:r>
            <a:r>
              <a:rPr lang="zh-CN" altLang="zh-CN" sz="3000" b="1" dirty="0" smtClean="0"/>
              <a:t>卖，出售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94360" y="2057400"/>
            <a:ext cx="10863072" cy="6971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rgbClr val="FFC000"/>
                </a:solidFill>
              </a:rPr>
              <a:t>[</a:t>
            </a:r>
            <a:r>
              <a:rPr lang="zh-CN" altLang="zh-CN" sz="3000" b="1" dirty="0" smtClean="0">
                <a:solidFill>
                  <a:srgbClr val="FFC000"/>
                </a:solidFill>
              </a:rPr>
              <a:t>观察</a:t>
            </a:r>
            <a:r>
              <a:rPr lang="en-US" altLang="zh-CN" sz="3000" b="1" dirty="0" smtClean="0">
                <a:solidFill>
                  <a:srgbClr val="FFC000"/>
                </a:solidFill>
              </a:rPr>
              <a:t>] </a:t>
            </a:r>
            <a:r>
              <a:rPr lang="en-US" altLang="zh-CN" sz="3000" b="1" dirty="0" smtClean="0"/>
              <a:t>He </a:t>
            </a:r>
            <a:r>
              <a:rPr lang="en-US" altLang="zh-CN" sz="3000" b="1" i="1" dirty="0" smtClean="0"/>
              <a:t>sold</a:t>
            </a:r>
            <a:r>
              <a:rPr lang="en-US" altLang="zh-CN" sz="3000" b="1" dirty="0" smtClean="0"/>
              <a:t> all his tapes.</a:t>
            </a:r>
            <a:r>
              <a:rPr lang="zh-CN" altLang="zh-CN" sz="3000" b="1" dirty="0" smtClean="0"/>
              <a:t>他把自己所有的磁带都卖了。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46176" y="3105912"/>
            <a:ext cx="10863072" cy="13896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rgbClr val="FFC000"/>
                </a:solidFill>
              </a:rPr>
              <a:t>[</a:t>
            </a:r>
            <a:r>
              <a:rPr lang="zh-CN" altLang="zh-CN" sz="3000" b="1" dirty="0" smtClean="0">
                <a:solidFill>
                  <a:srgbClr val="FFC000"/>
                </a:solidFill>
              </a:rPr>
              <a:t>探究</a:t>
            </a:r>
            <a:r>
              <a:rPr lang="en-US" altLang="zh-CN" sz="3000" b="1" dirty="0" smtClean="0">
                <a:solidFill>
                  <a:srgbClr val="FFC000"/>
                </a:solidFill>
              </a:rPr>
              <a:t>] </a:t>
            </a:r>
            <a:r>
              <a:rPr lang="en-US" altLang="zh-CN" sz="3000" b="1" dirty="0" smtClean="0"/>
              <a:t>sell </a:t>
            </a:r>
            <a:r>
              <a:rPr lang="zh-CN" altLang="zh-CN" sz="3000" b="1" dirty="0" smtClean="0"/>
              <a:t>的现在分词为</a:t>
            </a:r>
            <a:r>
              <a:rPr lang="en-US" altLang="zh-CN" sz="3000" b="1" dirty="0" smtClean="0"/>
              <a:t>________</a:t>
            </a:r>
            <a:r>
              <a:rPr lang="zh-CN" altLang="zh-CN" sz="3000" b="1" dirty="0" smtClean="0"/>
              <a:t>，过去式和过去分词均为</a:t>
            </a:r>
            <a:r>
              <a:rPr lang="en-US" altLang="zh-CN" sz="3000" b="1" dirty="0" smtClean="0"/>
              <a:t>________</a:t>
            </a:r>
            <a:r>
              <a:rPr lang="zh-CN" altLang="zh-CN" sz="3000" b="1" dirty="0" smtClean="0"/>
              <a:t>，其反义词为</a:t>
            </a:r>
            <a:r>
              <a:rPr lang="en-US" altLang="zh-CN" sz="3000" b="1" dirty="0" smtClean="0"/>
              <a:t>________</a:t>
            </a:r>
            <a:r>
              <a:rPr lang="zh-CN" altLang="zh-CN" sz="3000" b="1" dirty="0" smtClean="0"/>
              <a:t>。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79120" y="4818888"/>
            <a:ext cx="1086307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rgbClr val="FFC000"/>
                </a:solidFill>
              </a:rPr>
              <a:t>[</a:t>
            </a:r>
            <a:r>
              <a:rPr lang="zh-CN" altLang="zh-CN" sz="3000" b="1" dirty="0" smtClean="0">
                <a:solidFill>
                  <a:srgbClr val="FFC000"/>
                </a:solidFill>
              </a:rPr>
              <a:t>搭配</a:t>
            </a:r>
            <a:r>
              <a:rPr lang="en-US" altLang="zh-CN" sz="3000" b="1" dirty="0" smtClean="0">
                <a:solidFill>
                  <a:srgbClr val="FFC000"/>
                </a:solidFill>
              </a:rPr>
              <a:t>] </a:t>
            </a:r>
            <a:r>
              <a:rPr lang="en-US" altLang="zh-CN" sz="3000" b="1" dirty="0" smtClean="0"/>
              <a:t>________________ </a:t>
            </a:r>
            <a:r>
              <a:rPr lang="zh-CN" altLang="zh-CN" sz="3000" b="1" dirty="0" smtClean="0"/>
              <a:t>卖完　　</a:t>
            </a:r>
            <a:r>
              <a:rPr lang="en-US" altLang="zh-CN" sz="3000" b="1" dirty="0" smtClean="0"/>
              <a:t>________________ </a:t>
            </a:r>
            <a:r>
              <a:rPr lang="zh-CN" altLang="zh-CN" sz="3000" b="1" dirty="0" smtClean="0"/>
              <a:t>畅销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____________________</a:t>
            </a:r>
            <a:r>
              <a:rPr lang="zh-CN" altLang="zh-CN" sz="3000" b="1" dirty="0" smtClean="0"/>
              <a:t>＝</a:t>
            </a:r>
            <a:r>
              <a:rPr lang="en-US" altLang="zh-CN" sz="3000" b="1" dirty="0" smtClean="0"/>
              <a:t>__________________ </a:t>
            </a:r>
            <a:r>
              <a:rPr lang="zh-CN" altLang="zh-CN" sz="3000" b="1" dirty="0" smtClean="0"/>
              <a:t>把某物卖给某人</a:t>
            </a:r>
            <a:endParaRPr lang="zh-CN" altLang="en-US" sz="3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705856" y="5696712"/>
            <a:ext cx="14510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sell </a:t>
            </a:r>
            <a:r>
              <a:rPr lang="en-US" altLang="zh-CN" sz="2400" b="1" dirty="0" err="1" smtClean="0">
                <a:solidFill>
                  <a:srgbClr val="FF0000"/>
                </a:solidFill>
              </a:rPr>
              <a:t>sb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 </a:t>
            </a:r>
            <a:r>
              <a:rPr lang="en-US" altLang="zh-CN" sz="2400" b="1" dirty="0" err="1" smtClean="0">
                <a:solidFill>
                  <a:srgbClr val="FF0000"/>
                </a:solidFill>
              </a:rPr>
              <a:t>sth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934712" y="3270504"/>
            <a:ext cx="10214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selling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21080" y="3919728"/>
            <a:ext cx="7152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sold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96968" y="3947160"/>
            <a:ext cx="6815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buy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438400" y="4953000"/>
            <a:ext cx="11160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sell out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312152" y="4943856"/>
            <a:ext cx="12170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sell well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697736" y="5666232"/>
            <a:ext cx="1784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sell </a:t>
            </a:r>
            <a:r>
              <a:rPr lang="en-US" altLang="zh-CN" sz="2400" b="1" dirty="0" err="1" smtClean="0">
                <a:solidFill>
                  <a:srgbClr val="FF0000"/>
                </a:solidFill>
              </a:rPr>
              <a:t>sth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 to </a:t>
            </a:r>
            <a:r>
              <a:rPr lang="en-US" altLang="zh-CN" sz="2400" b="1" dirty="0" err="1" smtClean="0">
                <a:solidFill>
                  <a:srgbClr val="FF0000"/>
                </a:solidFill>
              </a:rPr>
              <a:t>sb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94944" y="1252728"/>
            <a:ext cx="11109960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/>
              <a:t>4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The dress made of cotton feels ________ and it sells ________</a:t>
            </a:r>
            <a:r>
              <a:rPr lang="zh-CN" altLang="zh-CN" sz="3000" b="1" dirty="0" smtClean="0"/>
              <a:t>．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 A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comfortably; good  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 B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comfortable; well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 C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comfortably; well  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 D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comfortable; good</a:t>
            </a:r>
            <a:endParaRPr lang="zh-CN" altLang="en-US" sz="3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67512" y="4855464"/>
            <a:ext cx="10917936" cy="18169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【</a:t>
            </a:r>
            <a:r>
              <a:rPr lang="zh-CN" altLang="en-US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解析</a:t>
            </a:r>
            <a:r>
              <a:rPr lang="en-US" altLang="zh-CN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】</a:t>
            </a:r>
            <a:r>
              <a:rPr lang="zh-CN" altLang="zh-CN" sz="2600" b="1" dirty="0" smtClean="0">
                <a:ea typeface="仿宋" panose="02010609060101010101" charset="-122"/>
              </a:rPr>
              <a:t>考查形容词和副词的用法。根据句意</a:t>
            </a:r>
            <a:r>
              <a:rPr lang="en-US" altLang="zh-CN" sz="2600" b="1" dirty="0" smtClean="0">
                <a:ea typeface="仿宋" panose="02010609060101010101" charset="-122"/>
              </a:rPr>
              <a:t>“</a:t>
            </a:r>
            <a:r>
              <a:rPr lang="zh-CN" altLang="zh-CN" sz="2600" b="1" dirty="0" smtClean="0">
                <a:ea typeface="仿宋" panose="02010609060101010101" charset="-122"/>
              </a:rPr>
              <a:t>这条棉质的裙子摸起来舒服，卖起来也畅销</a:t>
            </a:r>
            <a:r>
              <a:rPr lang="en-US" altLang="zh-CN" sz="2600" b="1" dirty="0" smtClean="0">
                <a:ea typeface="仿宋" panose="02010609060101010101" charset="-122"/>
              </a:rPr>
              <a:t>”</a:t>
            </a:r>
            <a:r>
              <a:rPr lang="zh-CN" altLang="zh-CN" sz="2600" b="1" dirty="0" smtClean="0">
                <a:ea typeface="仿宋" panose="02010609060101010101" charset="-122"/>
              </a:rPr>
              <a:t>可知第一空考查：</a:t>
            </a:r>
            <a:r>
              <a:rPr lang="en-US" altLang="zh-CN" sz="2600" b="1" dirty="0" smtClean="0">
                <a:ea typeface="仿宋" panose="02010609060101010101" charset="-122"/>
              </a:rPr>
              <a:t>“feel</a:t>
            </a:r>
            <a:r>
              <a:rPr lang="zh-CN" altLang="zh-CN" sz="2600" b="1" dirty="0" smtClean="0">
                <a:ea typeface="仿宋" panose="02010609060101010101" charset="-122"/>
              </a:rPr>
              <a:t>＋形容词</a:t>
            </a:r>
            <a:r>
              <a:rPr lang="en-US" altLang="zh-CN" sz="2600" b="1" dirty="0" smtClean="0">
                <a:ea typeface="仿宋" panose="02010609060101010101" charset="-122"/>
              </a:rPr>
              <a:t>”</a:t>
            </a:r>
            <a:r>
              <a:rPr lang="zh-CN" altLang="zh-CN" sz="2600" b="1" dirty="0" smtClean="0">
                <a:ea typeface="仿宋" panose="02010609060101010101" charset="-122"/>
              </a:rPr>
              <a:t>，构成</a:t>
            </a:r>
            <a:r>
              <a:rPr lang="en-US" altLang="zh-CN" sz="2600" b="1" dirty="0" smtClean="0">
                <a:ea typeface="仿宋" panose="02010609060101010101" charset="-122"/>
              </a:rPr>
              <a:t>“</a:t>
            </a:r>
            <a:r>
              <a:rPr lang="zh-CN" altLang="zh-CN" sz="2600" b="1" dirty="0" smtClean="0">
                <a:ea typeface="仿宋" panose="02010609060101010101" charset="-122"/>
              </a:rPr>
              <a:t>系表</a:t>
            </a:r>
            <a:r>
              <a:rPr lang="en-US" altLang="zh-CN" sz="2600" b="1" dirty="0" smtClean="0">
                <a:ea typeface="仿宋" panose="02010609060101010101" charset="-122"/>
              </a:rPr>
              <a:t>”</a:t>
            </a:r>
            <a:r>
              <a:rPr lang="zh-CN" altLang="zh-CN" sz="2600" b="1" dirty="0" smtClean="0">
                <a:ea typeface="仿宋" panose="02010609060101010101" charset="-122"/>
              </a:rPr>
              <a:t>结构；第二空考查动词短语</a:t>
            </a:r>
            <a:r>
              <a:rPr lang="en-US" altLang="zh-CN" sz="2600" b="1" dirty="0" smtClean="0">
                <a:ea typeface="仿宋" panose="02010609060101010101" charset="-122"/>
              </a:rPr>
              <a:t>sell well</a:t>
            </a:r>
            <a:r>
              <a:rPr lang="zh-CN" altLang="zh-CN" sz="2600" b="1" dirty="0" smtClean="0">
                <a:ea typeface="仿宋" panose="02010609060101010101" charset="-122"/>
              </a:rPr>
              <a:t>，意为</a:t>
            </a:r>
            <a:r>
              <a:rPr lang="en-US" altLang="zh-CN" sz="2600" b="1" dirty="0" smtClean="0">
                <a:ea typeface="仿宋" panose="02010609060101010101" charset="-122"/>
              </a:rPr>
              <a:t>“</a:t>
            </a:r>
            <a:r>
              <a:rPr lang="zh-CN" altLang="zh-CN" sz="2600" b="1" dirty="0" smtClean="0">
                <a:ea typeface="仿宋" panose="02010609060101010101" charset="-122"/>
              </a:rPr>
              <a:t>畅销</a:t>
            </a:r>
            <a:r>
              <a:rPr lang="en-US" altLang="zh-CN" sz="2600" b="1" dirty="0" smtClean="0">
                <a:ea typeface="仿宋" panose="02010609060101010101" charset="-122"/>
              </a:rPr>
              <a:t>”</a:t>
            </a:r>
            <a:r>
              <a:rPr lang="zh-CN" altLang="zh-CN" sz="2600" b="1" dirty="0" smtClean="0">
                <a:ea typeface="仿宋" panose="02010609060101010101" charset="-122"/>
              </a:rPr>
              <a:t>。故选</a:t>
            </a:r>
            <a:r>
              <a:rPr lang="en-US" altLang="zh-CN" sz="2600" b="1" dirty="0" smtClean="0">
                <a:ea typeface="仿宋" panose="02010609060101010101" charset="-122"/>
              </a:rPr>
              <a:t>B</a:t>
            </a:r>
            <a:r>
              <a:rPr lang="zh-CN" altLang="zh-CN" sz="2600" b="1" dirty="0" smtClean="0">
                <a:ea typeface="仿宋" panose="02010609060101010101" charset="-122"/>
              </a:rPr>
              <a:t>。</a:t>
            </a:r>
            <a:endParaRPr lang="zh-CN" altLang="en-US" sz="2600" b="1" dirty="0">
              <a:ea typeface="仿宋" panose="02010609060101010101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0" y="1389888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B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40078" y="1260049"/>
            <a:ext cx="1040674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●5   </a:t>
            </a:r>
            <a:r>
              <a:rPr lang="en-US" altLang="zh-CN" sz="3000" b="1" dirty="0" smtClean="0"/>
              <a:t>illness </a:t>
            </a:r>
            <a:r>
              <a:rPr lang="en-US" altLang="zh-CN" sz="3000" b="1" i="1" dirty="0" smtClean="0"/>
              <a:t>n</a:t>
            </a:r>
            <a:r>
              <a:rPr lang="zh-CN" altLang="zh-CN" sz="3000" b="1" dirty="0" smtClean="0"/>
              <a:t>．疾病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41248" y="2258568"/>
            <a:ext cx="10863072" cy="13896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rgbClr val="FFC000"/>
                </a:solidFill>
              </a:rPr>
              <a:t>[</a:t>
            </a:r>
            <a:r>
              <a:rPr lang="zh-CN" altLang="zh-CN" sz="3000" b="1" dirty="0" smtClean="0">
                <a:solidFill>
                  <a:srgbClr val="FFC000"/>
                </a:solidFill>
              </a:rPr>
              <a:t>观察</a:t>
            </a:r>
            <a:r>
              <a:rPr lang="en-US" altLang="zh-CN" sz="3000" b="1" dirty="0" smtClean="0">
                <a:solidFill>
                  <a:srgbClr val="FFC000"/>
                </a:solidFill>
              </a:rPr>
              <a:t>] </a:t>
            </a:r>
            <a:r>
              <a:rPr lang="en-US" altLang="zh-CN" sz="3000" b="1" dirty="0" smtClean="0"/>
              <a:t>He had an </a:t>
            </a:r>
            <a:r>
              <a:rPr lang="en-US" altLang="zh-CN" sz="3000" b="1" i="1" dirty="0" smtClean="0"/>
              <a:t>illness</a:t>
            </a:r>
            <a:r>
              <a:rPr lang="en-US" altLang="zh-CN" sz="3000" b="1" dirty="0" smtClean="0"/>
              <a:t> two months ago.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zh-CN" altLang="zh-CN" sz="3000" b="1" dirty="0" smtClean="0"/>
              <a:t>他两个月前得了一场病。</a:t>
            </a:r>
            <a:endParaRPr lang="zh-CN" altLang="zh-CN" sz="3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774192" y="4148328"/>
            <a:ext cx="10863072" cy="20821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rgbClr val="FFC000"/>
                </a:solidFill>
              </a:rPr>
              <a:t>[</a:t>
            </a:r>
            <a:r>
              <a:rPr lang="zh-CN" altLang="zh-CN" sz="3000" b="1" dirty="0" smtClean="0">
                <a:solidFill>
                  <a:srgbClr val="FFC000"/>
                </a:solidFill>
              </a:rPr>
              <a:t>探究</a:t>
            </a:r>
            <a:r>
              <a:rPr lang="en-US" altLang="zh-CN" sz="3000" b="1" dirty="0" smtClean="0">
                <a:solidFill>
                  <a:srgbClr val="FFC000"/>
                </a:solidFill>
              </a:rPr>
              <a:t>] </a:t>
            </a:r>
            <a:r>
              <a:rPr lang="en-US" altLang="zh-CN" sz="3000" b="1" dirty="0" smtClean="0"/>
              <a:t>illness</a:t>
            </a:r>
            <a:r>
              <a:rPr lang="zh-CN" altLang="zh-CN" sz="3000" b="1" dirty="0" smtClean="0"/>
              <a:t>是由形容词</a:t>
            </a:r>
            <a:r>
              <a:rPr lang="en-US" altLang="zh-CN" sz="3000" b="1" dirty="0" smtClean="0"/>
              <a:t>________</a:t>
            </a:r>
            <a:r>
              <a:rPr lang="zh-CN" altLang="zh-CN" sz="3000" b="1" dirty="0" smtClean="0"/>
              <a:t>加后缀</a:t>
            </a:r>
            <a:r>
              <a:rPr lang="en-US" altLang="zh-CN" sz="3000" b="1" dirty="0" smtClean="0"/>
              <a:t>________</a:t>
            </a:r>
            <a:r>
              <a:rPr lang="zh-CN" altLang="zh-CN" sz="3000" b="1" dirty="0" smtClean="0"/>
              <a:t>构成的名词。类似的词还有</a:t>
            </a:r>
            <a:r>
              <a:rPr lang="en-US" altLang="zh-CN" sz="3000" b="1" dirty="0" smtClean="0"/>
              <a:t>happy—________</a:t>
            </a:r>
            <a:r>
              <a:rPr lang="zh-CN" altLang="zh-CN" sz="3000" b="1" dirty="0" smtClean="0"/>
              <a:t>； </a:t>
            </a:r>
            <a:r>
              <a:rPr lang="en-US" altLang="zh-CN" sz="3000" b="1" dirty="0" smtClean="0"/>
              <a:t>dark—________</a:t>
            </a:r>
            <a:r>
              <a:rPr lang="zh-CN" altLang="zh-CN" sz="3000" b="1" dirty="0" smtClean="0"/>
              <a:t>； </a:t>
            </a:r>
            <a:r>
              <a:rPr lang="en-US" altLang="zh-CN" sz="3000" b="1" dirty="0" smtClean="0"/>
              <a:t>kind—________</a:t>
            </a:r>
            <a:r>
              <a:rPr lang="zh-CN" altLang="zh-CN" sz="3000" b="1" dirty="0" smtClean="0"/>
              <a:t>等。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181600" y="4331208"/>
            <a:ext cx="4395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ill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50480" y="4322064"/>
            <a:ext cx="8354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­</a:t>
            </a:r>
            <a:r>
              <a:rPr lang="en-US" altLang="zh-CN" sz="2400" b="1" dirty="0" err="1" smtClean="0">
                <a:solidFill>
                  <a:srgbClr val="FF0000"/>
                </a:solidFill>
              </a:rPr>
              <a:t>ness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14672" y="4971288"/>
            <a:ext cx="14863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happiness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906512" y="5044440"/>
            <a:ext cx="1366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darkness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21080" y="5666232"/>
            <a:ext cx="13324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kindness</a:t>
            </a:r>
            <a:endParaRPr lang="zh-CN" altLang="zh-CN" sz="24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8" grpId="0"/>
      <p:bldP spid="9" grpId="0"/>
      <p:bldP spid="10" grpId="0"/>
      <p:bldP spid="11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630936" y="2083776"/>
          <a:ext cx="10698480" cy="4325816"/>
        </p:xfrm>
        <a:graphic>
          <a:graphicData uri="http://schemas.openxmlformats.org/drawingml/2006/table">
            <a:tbl>
              <a:tblPr/>
              <a:tblGrid>
                <a:gridCol w="12161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823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2581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单词闯关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一会儿，一段时间</a:t>
                      </a:r>
                      <a:r>
                        <a:rPr lang="en-US" altLang="zh-CN" sz="30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________</a:t>
                      </a:r>
                      <a:endParaRPr lang="zh-CN" altLang="zh-CN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捉住，捕获</a:t>
                      </a:r>
                      <a:r>
                        <a:rPr lang="en-US" altLang="zh-CN" sz="3000" b="1" i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vt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________</a:t>
                      </a:r>
                      <a:endParaRPr lang="zh-CN" altLang="zh-CN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厚的；密的；浓的</a:t>
                      </a:r>
                      <a:r>
                        <a:rPr lang="en-US" altLang="zh-CN" sz="30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adj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________</a:t>
                      </a:r>
                      <a:endParaRPr lang="zh-CN" altLang="zh-CN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失去，被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……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夺去；输掉</a:t>
                      </a:r>
                      <a:r>
                        <a:rPr lang="en-US" altLang="zh-CN" sz="3000" b="1" i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vt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________</a:t>
                      </a:r>
                      <a:endParaRPr lang="zh-CN" altLang="zh-CN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生存，生计</a:t>
                      </a:r>
                      <a:r>
                        <a:rPr lang="en-US" altLang="zh-CN" sz="30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________</a:t>
                      </a:r>
                      <a:endParaRPr lang="zh-CN" altLang="zh-CN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杀死</a:t>
                      </a:r>
                      <a:r>
                        <a:rPr lang="en-US" altLang="zh-CN" sz="30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vi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&amp; </a:t>
                      </a:r>
                      <a:r>
                        <a:rPr lang="en-US" altLang="zh-CN" sz="3000" b="1" i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vt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________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3" name="组合 2"/>
          <p:cNvGrpSpPr/>
          <p:nvPr/>
        </p:nvGrpSpPr>
        <p:grpSpPr>
          <a:xfrm>
            <a:off x="182147" y="1033976"/>
            <a:ext cx="3611733" cy="675005"/>
            <a:chOff x="183" y="1646"/>
            <a:chExt cx="4986" cy="1063"/>
          </a:xfrm>
        </p:grpSpPr>
        <p:pic>
          <p:nvPicPr>
            <p:cNvPr id="19" name="图片 18" descr="图标-02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183" y="1646"/>
              <a:ext cx="4986" cy="1063"/>
            </a:xfrm>
            <a:prstGeom prst="rect">
              <a:avLst/>
            </a:prstGeom>
          </p:spPr>
        </p:pic>
        <p:sp>
          <p:nvSpPr>
            <p:cNvPr id="20" name="文本框 3"/>
            <p:cNvSpPr txBox="1"/>
            <p:nvPr/>
          </p:nvSpPr>
          <p:spPr>
            <a:xfrm>
              <a:off x="462" y="1767"/>
              <a:ext cx="3684" cy="8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zh-CN" altLang="en-US" sz="2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课前自主预习</a:t>
              </a:r>
              <a:endParaRPr lang="zh-CN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endParaRP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5842185" y="2278586"/>
            <a:ext cx="11945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while</a:t>
            </a:r>
            <a:r>
              <a:rPr lang="zh-CN" altLang="zh-CN" sz="2400" b="1" dirty="0" smtClean="0">
                <a:solidFill>
                  <a:srgbClr val="FF0000"/>
                </a:solidFill>
              </a:rPr>
              <a:t>　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14228" y="2950939"/>
            <a:ext cx="11945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catch</a:t>
            </a:r>
            <a:r>
              <a:rPr lang="zh-CN" altLang="zh-CN" sz="2400" b="1" dirty="0" smtClean="0">
                <a:solidFill>
                  <a:srgbClr val="FF0000"/>
                </a:solidFill>
              </a:rPr>
              <a:t>　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94793" y="3632257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thick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964369" y="4331504"/>
            <a:ext cx="6799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lose</a:t>
            </a:r>
            <a:endParaRPr lang="zh-CN" altLang="zh-CN" sz="2400" b="1" dirty="0" smtClean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08040" y="5012822"/>
            <a:ext cx="12282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living</a:t>
            </a:r>
            <a:r>
              <a:rPr lang="zh-CN" altLang="zh-CN" sz="2400" b="1" dirty="0" smtClean="0">
                <a:solidFill>
                  <a:srgbClr val="FF0000"/>
                </a:solidFill>
              </a:rPr>
              <a:t>　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15617" y="5756283"/>
            <a:ext cx="9204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kill</a:t>
            </a:r>
            <a:r>
              <a:rPr lang="zh-CN" altLang="zh-CN" sz="2400" b="1" dirty="0" smtClean="0">
                <a:solidFill>
                  <a:srgbClr val="FF0000"/>
                </a:solidFill>
              </a:rPr>
              <a:t>　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59536" y="2578608"/>
            <a:ext cx="10625328" cy="13896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/>
              <a:t>5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Liu Tao was absent from school yesterday because of his 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 ________(ill)</a:t>
            </a:r>
            <a:r>
              <a:rPr lang="zh-CN" altLang="zh-CN" sz="3000" b="1" dirty="0" smtClean="0"/>
              <a:t>．</a:t>
            </a:r>
            <a:endParaRPr lang="zh-CN" altLang="en-US" sz="3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773936" y="3383280"/>
            <a:ext cx="9877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illness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40078" y="1260049"/>
            <a:ext cx="1040674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●6   </a:t>
            </a:r>
            <a:r>
              <a:rPr lang="en-US" altLang="zh-CN" sz="3000" b="1" dirty="0" smtClean="0"/>
              <a:t>accept </a:t>
            </a:r>
            <a:r>
              <a:rPr lang="en-US" altLang="zh-CN" sz="3000" b="1" i="1" dirty="0" err="1" smtClean="0"/>
              <a:t>vt</a:t>
            </a:r>
            <a:r>
              <a:rPr lang="en-US" altLang="zh-CN" sz="3000" b="1" dirty="0" smtClean="0"/>
              <a:t>.&amp; </a:t>
            </a:r>
            <a:r>
              <a:rPr lang="en-US" altLang="zh-CN" sz="3000" b="1" i="1" dirty="0" smtClean="0"/>
              <a:t>vi</a:t>
            </a:r>
            <a:r>
              <a:rPr lang="en-US" altLang="zh-CN" sz="3000" b="1" dirty="0" smtClean="0"/>
              <a:t>.</a:t>
            </a:r>
            <a:r>
              <a:rPr lang="zh-CN" altLang="zh-CN" sz="3000" b="1" dirty="0" smtClean="0"/>
              <a:t>接受，收受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41248" y="2258568"/>
            <a:ext cx="10863072" cy="27746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rgbClr val="FFC000"/>
                </a:solidFill>
              </a:rPr>
              <a:t>[</a:t>
            </a:r>
            <a:r>
              <a:rPr lang="zh-CN" altLang="zh-CN" sz="3000" b="1" dirty="0" smtClean="0">
                <a:solidFill>
                  <a:srgbClr val="FFC000"/>
                </a:solidFill>
              </a:rPr>
              <a:t>观察</a:t>
            </a:r>
            <a:r>
              <a:rPr lang="en-US" altLang="zh-CN" sz="3000" b="1" dirty="0" smtClean="0">
                <a:solidFill>
                  <a:srgbClr val="FFC000"/>
                </a:solidFill>
              </a:rPr>
              <a:t>] </a:t>
            </a:r>
            <a:r>
              <a:rPr lang="en-US" altLang="zh-CN" sz="3000" b="1" dirty="0" smtClean="0"/>
              <a:t>We hope you can </a:t>
            </a:r>
            <a:r>
              <a:rPr lang="en-US" altLang="zh-CN" sz="3000" b="1" i="1" dirty="0" smtClean="0"/>
              <a:t>accept</a:t>
            </a:r>
            <a:r>
              <a:rPr lang="en-US" altLang="zh-CN" sz="3000" b="1" dirty="0" smtClean="0"/>
              <a:t> our invitation and join us. 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zh-CN" altLang="zh-CN" sz="3000" b="1" dirty="0" smtClean="0"/>
              <a:t>我们希望你们能接受我们的邀请，加入我们的行列。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Bill offered to help me and I </a:t>
            </a:r>
            <a:r>
              <a:rPr lang="en-US" altLang="zh-CN" sz="3000" b="1" i="1" dirty="0" smtClean="0"/>
              <a:t>accepted</a:t>
            </a:r>
            <a:r>
              <a:rPr lang="en-US" altLang="zh-CN" sz="3000" b="1" dirty="0" smtClean="0"/>
              <a:t>. 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zh-CN" altLang="zh-CN" sz="3000" b="1" dirty="0" smtClean="0"/>
              <a:t>比尔主动提出要帮助我，我接受了。</a:t>
            </a:r>
            <a:endParaRPr lang="zh-CN" altLang="zh-CN" sz="3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63880" y="5479915"/>
            <a:ext cx="10863072" cy="6971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rgbClr val="FFC000"/>
                </a:solidFill>
              </a:rPr>
              <a:t>[</a:t>
            </a:r>
            <a:r>
              <a:rPr lang="zh-CN" altLang="zh-CN" sz="3000" b="1" dirty="0" smtClean="0">
                <a:solidFill>
                  <a:srgbClr val="FFC000"/>
                </a:solidFill>
              </a:rPr>
              <a:t>探究</a:t>
            </a:r>
            <a:r>
              <a:rPr lang="en-US" altLang="zh-CN" sz="3000" b="1" dirty="0" smtClean="0">
                <a:solidFill>
                  <a:srgbClr val="FFC000"/>
                </a:solidFill>
              </a:rPr>
              <a:t>] </a:t>
            </a:r>
            <a:r>
              <a:rPr lang="en-US" altLang="zh-CN" sz="3000" b="1" dirty="0" smtClean="0"/>
              <a:t>accept</a:t>
            </a:r>
            <a:r>
              <a:rPr lang="zh-CN" altLang="zh-CN" sz="3000" b="1" dirty="0" smtClean="0"/>
              <a:t>既可作</a:t>
            </a:r>
            <a:r>
              <a:rPr lang="en-US" altLang="zh-CN" sz="3000" b="1" dirty="0" smtClean="0"/>
              <a:t>________</a:t>
            </a:r>
            <a:r>
              <a:rPr lang="zh-CN" altLang="zh-CN" sz="3000" b="1" dirty="0" smtClean="0"/>
              <a:t>动词，又可作</a:t>
            </a:r>
            <a:r>
              <a:rPr lang="en-US" altLang="zh-CN" sz="3000" b="1" dirty="0" smtClean="0"/>
              <a:t>________</a:t>
            </a:r>
            <a:r>
              <a:rPr lang="zh-CN" altLang="zh-CN" sz="3000" b="1" dirty="0" smtClean="0"/>
              <a:t>动词。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038600" y="5657088"/>
            <a:ext cx="8034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及物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970520" y="5657088"/>
            <a:ext cx="11128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不及物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8" grpId="0"/>
      <p:bldP spid="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22376" y="1014984"/>
            <a:ext cx="599846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000" b="1" dirty="0" smtClean="0">
                <a:solidFill>
                  <a:srgbClr val="FFC000"/>
                </a:solidFill>
              </a:rPr>
              <a:t>[</a:t>
            </a:r>
            <a:r>
              <a:rPr lang="zh-CN" altLang="zh-CN" sz="3000" b="1" dirty="0" smtClean="0">
                <a:solidFill>
                  <a:srgbClr val="FFC000"/>
                </a:solidFill>
              </a:rPr>
              <a:t>辨析</a:t>
            </a:r>
            <a:r>
              <a:rPr lang="en-US" altLang="zh-CN" sz="3000" b="1" dirty="0" smtClean="0">
                <a:solidFill>
                  <a:srgbClr val="FFC000"/>
                </a:solidFill>
              </a:rPr>
              <a:t>] </a:t>
            </a:r>
            <a:r>
              <a:rPr lang="en-US" altLang="zh-CN" sz="3000" b="1" dirty="0" smtClean="0"/>
              <a:t>accept </a:t>
            </a:r>
            <a:r>
              <a:rPr lang="zh-CN" altLang="zh-CN" sz="3000" b="1" dirty="0" smtClean="0"/>
              <a:t>与 </a:t>
            </a:r>
            <a:r>
              <a:rPr lang="en-US" altLang="zh-CN" sz="3000" b="1" dirty="0" smtClean="0"/>
              <a:t>receive</a:t>
            </a:r>
            <a:endParaRPr lang="zh-CN" altLang="en-US" sz="3000" b="1" dirty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534656" y="1756187"/>
          <a:ext cx="11119104" cy="4705983"/>
        </p:xfrm>
        <a:graphic>
          <a:graphicData uri="http://schemas.openxmlformats.org/drawingml/2006/table">
            <a:tbl>
              <a:tblPr/>
              <a:tblGrid>
                <a:gridCol w="15727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463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804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3000" b="1" i="0" kern="100" baseline="0" dirty="0">
                          <a:latin typeface="Times New Roman" panose="02020603050405020304"/>
                          <a:cs typeface="Times New Roman" panose="02020603050405020304"/>
                        </a:rPr>
                        <a:t>词条</a:t>
                      </a:r>
                      <a:endParaRPr lang="zh-CN" sz="3000" b="1" i="0" kern="100" baseline="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3000" b="1" i="0" kern="100" baseline="0">
                          <a:latin typeface="Times New Roman" panose="02020603050405020304"/>
                          <a:cs typeface="Times New Roman" panose="02020603050405020304"/>
                        </a:rPr>
                        <a:t>用法</a:t>
                      </a:r>
                      <a:endParaRPr lang="zh-CN" sz="3000" b="1" i="0" kern="100" baseline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102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000" b="1" i="0" kern="100" baseline="0">
                          <a:latin typeface="Times New Roman" panose="02020603050405020304"/>
                          <a:cs typeface="Courier New" panose="02070309020205020404"/>
                        </a:rPr>
                        <a:t>accept</a:t>
                      </a:r>
                      <a:endParaRPr lang="zh-CN" sz="3000" b="1" i="0" kern="100" baseline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i="0" kern="100" baseline="0" dirty="0">
                          <a:latin typeface="Times New Roman" panose="02020603050405020304"/>
                          <a:cs typeface="Times New Roman" panose="02020603050405020304"/>
                        </a:rPr>
                        <a:t>指</a:t>
                      </a:r>
                      <a:r>
                        <a:rPr lang="en-US" sz="3000" b="1" i="0" kern="100" baseline="0" dirty="0">
                          <a:latin typeface="Times New Roman" panose="02020603050405020304"/>
                          <a:cs typeface="Courier New" panose="02070309020205020404"/>
                        </a:rPr>
                        <a:t>________</a:t>
                      </a:r>
                      <a:r>
                        <a:rPr lang="zh-CN" sz="3000" b="1" i="0" kern="100" baseline="0" dirty="0">
                          <a:latin typeface="Times New Roman" panose="02020603050405020304"/>
                          <a:cs typeface="Times New Roman" panose="02020603050405020304"/>
                        </a:rPr>
                        <a:t>的</a:t>
                      </a:r>
                      <a:r>
                        <a:rPr lang="en-US" sz="3000" b="1" i="0" kern="100" baseline="0" dirty="0">
                          <a:latin typeface="宋体" panose="02010600030101010101" pitchFamily="2" charset="-122"/>
                          <a:cs typeface="Times New Roman" panose="02020603050405020304"/>
                        </a:rPr>
                        <a:t>“</a:t>
                      </a:r>
                      <a:r>
                        <a:rPr lang="zh-CN" sz="3000" b="1" i="0" kern="100" baseline="0" dirty="0">
                          <a:latin typeface="Times New Roman" panose="02020603050405020304"/>
                          <a:cs typeface="Times New Roman" panose="02020603050405020304"/>
                        </a:rPr>
                        <a:t>接受</a:t>
                      </a:r>
                      <a:r>
                        <a:rPr lang="en-US" sz="3000" b="1" i="0" kern="100" baseline="0" dirty="0">
                          <a:latin typeface="宋体" panose="02010600030101010101" pitchFamily="2" charset="-122"/>
                          <a:cs typeface="Times New Roman" panose="02020603050405020304"/>
                        </a:rPr>
                        <a:t>”</a:t>
                      </a:r>
                      <a:r>
                        <a:rPr lang="zh-CN" sz="3000" b="1" i="0" kern="100" baseline="0" dirty="0">
                          <a:latin typeface="Times New Roman" panose="02020603050405020304"/>
                          <a:ea typeface="MingLiU_HKSCS" panose="02020500000000000000" charset="-120"/>
                          <a:cs typeface="Times New Roman" panose="02020603050405020304"/>
                        </a:rPr>
                        <a:t>，</a:t>
                      </a:r>
                      <a:r>
                        <a:rPr lang="zh-CN" sz="3000" b="1" i="0" kern="100" baseline="0" dirty="0">
                          <a:latin typeface="Times New Roman" panose="02020603050405020304"/>
                          <a:cs typeface="Times New Roman" panose="02020603050405020304"/>
                        </a:rPr>
                        <a:t>也可表示主观上接受某人或承认、赞同某一看法或理论。</a:t>
                      </a:r>
                      <a:endParaRPr lang="zh-CN" sz="3000" b="1" i="0" kern="100" baseline="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539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000" b="1" i="0" kern="100" baseline="0">
                          <a:latin typeface="Times New Roman" panose="02020603050405020304"/>
                          <a:cs typeface="Courier New" panose="02070309020205020404"/>
                        </a:rPr>
                        <a:t>receive</a:t>
                      </a:r>
                      <a:endParaRPr lang="zh-CN" sz="3000" b="1" i="0" kern="100" baseline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i="0" kern="100" baseline="0" dirty="0">
                          <a:latin typeface="Times New Roman" panose="02020603050405020304"/>
                          <a:cs typeface="Times New Roman" panose="02020603050405020304"/>
                        </a:rPr>
                        <a:t>指</a:t>
                      </a:r>
                      <a:r>
                        <a:rPr lang="en-US" sz="3000" b="1" i="0" kern="100" baseline="0" dirty="0">
                          <a:latin typeface="Times New Roman" panose="02020603050405020304"/>
                          <a:cs typeface="Courier New" panose="02070309020205020404"/>
                        </a:rPr>
                        <a:t>________</a:t>
                      </a:r>
                      <a:r>
                        <a:rPr lang="zh-CN" sz="3000" b="1" i="0" kern="100" baseline="0" dirty="0">
                          <a:latin typeface="Times New Roman" panose="02020603050405020304"/>
                          <a:cs typeface="Times New Roman" panose="02020603050405020304"/>
                        </a:rPr>
                        <a:t>的</a:t>
                      </a:r>
                      <a:r>
                        <a:rPr lang="en-US" sz="3000" b="1" i="0" kern="100" baseline="0" dirty="0">
                          <a:latin typeface="宋体" panose="02010600030101010101" pitchFamily="2" charset="-122"/>
                          <a:cs typeface="Times New Roman" panose="02020603050405020304"/>
                        </a:rPr>
                        <a:t>“</a:t>
                      </a:r>
                      <a:r>
                        <a:rPr lang="zh-CN" sz="3000" b="1" i="0" kern="100" baseline="0" dirty="0">
                          <a:latin typeface="Times New Roman" panose="02020603050405020304"/>
                          <a:cs typeface="Times New Roman" panose="02020603050405020304"/>
                        </a:rPr>
                        <a:t>收到</a:t>
                      </a:r>
                      <a:r>
                        <a:rPr lang="zh-CN" sz="3000" b="1" i="0" kern="100" baseline="0" dirty="0">
                          <a:latin typeface="Times New Roman" panose="02020603050405020304"/>
                          <a:ea typeface="MingLiU_HKSCS" panose="02020500000000000000" charset="-120"/>
                          <a:cs typeface="Times New Roman" panose="02020603050405020304"/>
                        </a:rPr>
                        <a:t>，</a:t>
                      </a:r>
                      <a:r>
                        <a:rPr lang="zh-CN" sz="3000" b="1" i="0" kern="100" baseline="0" dirty="0">
                          <a:latin typeface="Times New Roman" panose="02020603050405020304"/>
                          <a:cs typeface="Times New Roman" panose="02020603050405020304"/>
                        </a:rPr>
                        <a:t>接到</a:t>
                      </a:r>
                      <a:r>
                        <a:rPr lang="en-US" sz="3000" b="1" i="0" kern="100" baseline="0" dirty="0">
                          <a:latin typeface="宋体" panose="02010600030101010101" pitchFamily="2" charset="-122"/>
                          <a:cs typeface="Times New Roman" panose="02020603050405020304"/>
                        </a:rPr>
                        <a:t>”</a:t>
                      </a:r>
                      <a:r>
                        <a:rPr lang="zh-CN" sz="3000" b="1" i="0" kern="100" baseline="0" dirty="0">
                          <a:latin typeface="Times New Roman" panose="02020603050405020304"/>
                          <a:ea typeface="MingLiU_HKSCS" panose="02020500000000000000" charset="-120"/>
                          <a:cs typeface="Times New Roman" panose="02020603050405020304"/>
                        </a:rPr>
                        <a:t>，</a:t>
                      </a:r>
                      <a:r>
                        <a:rPr lang="zh-CN" sz="3000" b="1" i="0" kern="100" baseline="0" dirty="0">
                          <a:latin typeface="Times New Roman" panose="02020603050405020304"/>
                          <a:cs typeface="Times New Roman" panose="02020603050405020304"/>
                        </a:rPr>
                        <a:t>也表示自然地</a:t>
                      </a:r>
                      <a:r>
                        <a:rPr lang="en-US" sz="3000" b="1" i="0" kern="100" baseline="0" dirty="0">
                          <a:latin typeface="宋体" panose="02010600030101010101" pitchFamily="2" charset="-122"/>
                          <a:cs typeface="Times New Roman" panose="02020603050405020304"/>
                        </a:rPr>
                        <a:t>“</a:t>
                      </a:r>
                      <a:r>
                        <a:rPr lang="zh-CN" sz="3000" b="1" i="0" kern="100" baseline="0" dirty="0">
                          <a:latin typeface="Times New Roman" panose="02020603050405020304"/>
                          <a:cs typeface="Times New Roman" panose="02020603050405020304"/>
                        </a:rPr>
                        <a:t>获得</a:t>
                      </a:r>
                      <a:r>
                        <a:rPr lang="en-US" sz="3000" b="1" i="0" kern="100" baseline="0" dirty="0">
                          <a:latin typeface="宋体" panose="02010600030101010101" pitchFamily="2" charset="-122"/>
                          <a:cs typeface="Times New Roman" panose="02020603050405020304"/>
                        </a:rPr>
                        <a:t>”</a:t>
                      </a:r>
                      <a:r>
                        <a:rPr lang="zh-CN" sz="3000" b="1" i="0" kern="100" baseline="0" dirty="0">
                          <a:latin typeface="Times New Roman" panose="02020603050405020304"/>
                          <a:ea typeface="MingLiU_HKSCS" panose="02020500000000000000" charset="-120"/>
                          <a:cs typeface="Times New Roman" panose="02020603050405020304"/>
                        </a:rPr>
                        <a:t>，</a:t>
                      </a:r>
                      <a:r>
                        <a:rPr lang="zh-CN" sz="3000" b="1" i="0" kern="100" baseline="0" dirty="0">
                          <a:latin typeface="Times New Roman" panose="02020603050405020304"/>
                          <a:cs typeface="Times New Roman" panose="02020603050405020304"/>
                        </a:rPr>
                        <a:t>相当于</a:t>
                      </a:r>
                      <a:r>
                        <a:rPr lang="en-US" sz="3000" b="1" i="0" kern="100" baseline="0" dirty="0">
                          <a:latin typeface="Times New Roman" panose="02020603050405020304"/>
                          <a:cs typeface="Courier New" panose="02070309020205020404"/>
                        </a:rPr>
                        <a:t>________</a:t>
                      </a:r>
                      <a:r>
                        <a:rPr lang="zh-CN" sz="3000" b="1" i="0" kern="100" baseline="0" dirty="0">
                          <a:latin typeface="Times New Roman" panose="02020603050405020304"/>
                          <a:cs typeface="Times New Roman" panose="02020603050405020304"/>
                        </a:rPr>
                        <a:t>；表示</a:t>
                      </a:r>
                      <a:r>
                        <a:rPr lang="en-US" sz="3000" b="1" i="0" kern="100" baseline="0" dirty="0">
                          <a:latin typeface="宋体" panose="02010600030101010101" pitchFamily="2" charset="-122"/>
                          <a:cs typeface="Times New Roman" panose="02020603050405020304"/>
                        </a:rPr>
                        <a:t>“</a:t>
                      </a:r>
                      <a:r>
                        <a:rPr lang="zh-CN" sz="3000" b="1" i="0" kern="100" baseline="0" dirty="0">
                          <a:latin typeface="Times New Roman" panose="02020603050405020304"/>
                          <a:cs typeface="Times New Roman" panose="02020603050405020304"/>
                        </a:rPr>
                        <a:t>接待</a:t>
                      </a:r>
                      <a:r>
                        <a:rPr lang="en-US" sz="3000" b="1" i="0" kern="100" baseline="0" dirty="0">
                          <a:latin typeface="宋体" panose="02010600030101010101" pitchFamily="2" charset="-122"/>
                          <a:cs typeface="Times New Roman" panose="02020603050405020304"/>
                        </a:rPr>
                        <a:t>”</a:t>
                      </a:r>
                      <a:r>
                        <a:rPr lang="zh-CN" sz="3000" b="1" i="0" kern="100" baseline="0" dirty="0">
                          <a:latin typeface="Times New Roman" panose="02020603050405020304"/>
                          <a:cs typeface="Times New Roman" panose="02020603050405020304"/>
                        </a:rPr>
                        <a:t>时</a:t>
                      </a:r>
                      <a:r>
                        <a:rPr lang="zh-CN" sz="3000" b="1" i="0" kern="100" baseline="0" dirty="0">
                          <a:latin typeface="Times New Roman" panose="02020603050405020304"/>
                          <a:ea typeface="MingLiU_HKSCS" panose="02020500000000000000" charset="-120"/>
                          <a:cs typeface="Times New Roman" panose="02020603050405020304"/>
                        </a:rPr>
                        <a:t>，</a:t>
                      </a:r>
                      <a:r>
                        <a:rPr lang="zh-CN" sz="3000" b="1" i="0" kern="100" baseline="0" dirty="0">
                          <a:latin typeface="Times New Roman" panose="02020603050405020304"/>
                          <a:cs typeface="Times New Roman" panose="02020603050405020304"/>
                        </a:rPr>
                        <a:t>相当于</a:t>
                      </a:r>
                      <a:r>
                        <a:rPr lang="en-US" sz="3000" b="1" i="0" kern="100" baseline="0" dirty="0">
                          <a:latin typeface="Times New Roman" panose="02020603050405020304"/>
                          <a:cs typeface="Courier New" panose="02070309020205020404"/>
                        </a:rPr>
                        <a:t>________</a:t>
                      </a:r>
                      <a:r>
                        <a:rPr lang="zh-CN" sz="3000" b="1" i="0" kern="100" baseline="0" dirty="0">
                          <a:latin typeface="Times New Roman" panose="02020603050405020304"/>
                          <a:cs typeface="Times New Roman" panose="02020603050405020304"/>
                        </a:rPr>
                        <a:t>；表示</a:t>
                      </a:r>
                      <a:r>
                        <a:rPr lang="en-US" sz="3000" b="1" i="0" kern="100" baseline="0" dirty="0">
                          <a:latin typeface="宋体" panose="02010600030101010101" pitchFamily="2" charset="-122"/>
                          <a:cs typeface="Times New Roman" panose="02020603050405020304"/>
                        </a:rPr>
                        <a:t>“</a:t>
                      </a:r>
                      <a:r>
                        <a:rPr lang="zh-CN" sz="3000" b="1" i="0" kern="100" baseline="0" dirty="0">
                          <a:latin typeface="Times New Roman" panose="02020603050405020304"/>
                          <a:cs typeface="Times New Roman" panose="02020603050405020304"/>
                        </a:rPr>
                        <a:t>遭受</a:t>
                      </a:r>
                      <a:r>
                        <a:rPr lang="en-US" sz="3000" b="1" i="0" kern="100" baseline="0" dirty="0">
                          <a:latin typeface="宋体" panose="02010600030101010101" pitchFamily="2" charset="-122"/>
                          <a:cs typeface="Times New Roman" panose="02020603050405020304"/>
                        </a:rPr>
                        <a:t>”</a:t>
                      </a:r>
                      <a:r>
                        <a:rPr lang="zh-CN" sz="3000" b="1" i="0" kern="100" baseline="0" dirty="0">
                          <a:latin typeface="Times New Roman" panose="02020603050405020304"/>
                          <a:cs typeface="Times New Roman" panose="02020603050405020304"/>
                        </a:rPr>
                        <a:t>时</a:t>
                      </a:r>
                      <a:r>
                        <a:rPr lang="zh-CN" sz="3000" b="1" i="0" kern="100" baseline="0" dirty="0">
                          <a:latin typeface="Times New Roman" panose="02020603050405020304"/>
                          <a:ea typeface="MingLiU_HKSCS" panose="02020500000000000000" charset="-120"/>
                          <a:cs typeface="Times New Roman" panose="02020603050405020304"/>
                        </a:rPr>
                        <a:t>，</a:t>
                      </a:r>
                      <a:r>
                        <a:rPr lang="zh-CN" sz="3000" b="1" i="0" kern="100" baseline="0" dirty="0">
                          <a:latin typeface="Times New Roman" panose="02020603050405020304"/>
                          <a:cs typeface="Times New Roman" panose="02020603050405020304"/>
                        </a:rPr>
                        <a:t>相当于</a:t>
                      </a:r>
                      <a:r>
                        <a:rPr lang="en-US" sz="3000" b="1" i="0" kern="100" baseline="0" dirty="0">
                          <a:latin typeface="Times New Roman" panose="02020603050405020304"/>
                          <a:cs typeface="Courier New" panose="02070309020205020404"/>
                        </a:rPr>
                        <a:t>________</a:t>
                      </a:r>
                      <a:r>
                        <a:rPr lang="zh-CN" sz="3000" b="1" i="0" kern="100" baseline="0" dirty="0">
                          <a:latin typeface="Times New Roman" panose="02020603050405020304"/>
                          <a:cs typeface="Times New Roman" panose="02020603050405020304"/>
                        </a:rPr>
                        <a:t>。另外</a:t>
                      </a:r>
                      <a:r>
                        <a:rPr lang="zh-CN" sz="3000" b="1" i="0" kern="100" baseline="0" dirty="0">
                          <a:latin typeface="Times New Roman" panose="02020603050405020304"/>
                          <a:ea typeface="MingLiU_HKSCS" panose="02020500000000000000" charset="-120"/>
                          <a:cs typeface="Times New Roman" panose="02020603050405020304"/>
                        </a:rPr>
                        <a:t>，</a:t>
                      </a:r>
                      <a:r>
                        <a:rPr lang="en-US" sz="3000" b="1" i="0" kern="100" baseline="0" dirty="0">
                          <a:latin typeface="Times New Roman" panose="02020603050405020304"/>
                          <a:cs typeface="Courier New" panose="02070309020205020404"/>
                        </a:rPr>
                        <a:t>receive</a:t>
                      </a:r>
                      <a:r>
                        <a:rPr lang="zh-CN" sz="3000" b="1" i="0" kern="100" baseline="0" dirty="0">
                          <a:latin typeface="Times New Roman" panose="02020603050405020304"/>
                          <a:cs typeface="Times New Roman" panose="02020603050405020304"/>
                        </a:rPr>
                        <a:t>是</a:t>
                      </a:r>
                      <a:r>
                        <a:rPr lang="en-US" sz="3000" b="1" i="0" kern="100" baseline="0" dirty="0">
                          <a:latin typeface="Times New Roman" panose="02020603050405020304"/>
                          <a:cs typeface="Courier New" panose="02070309020205020404"/>
                        </a:rPr>
                        <a:t>________</a:t>
                      </a:r>
                      <a:r>
                        <a:rPr lang="zh-CN" sz="3000" b="1" i="0" kern="100" baseline="0" dirty="0">
                          <a:latin typeface="Times New Roman" panose="02020603050405020304"/>
                          <a:cs typeface="Times New Roman" panose="02020603050405020304"/>
                        </a:rPr>
                        <a:t>动词</a:t>
                      </a:r>
                      <a:r>
                        <a:rPr lang="zh-CN" sz="3000" b="1" i="0" kern="100" baseline="0" dirty="0">
                          <a:latin typeface="Times New Roman" panose="02020603050405020304"/>
                          <a:ea typeface="MingLiU_HKSCS" panose="02020500000000000000" charset="-120"/>
                          <a:cs typeface="Times New Roman" panose="02020603050405020304"/>
                        </a:rPr>
                        <a:t>，</a:t>
                      </a:r>
                      <a:r>
                        <a:rPr lang="zh-CN" sz="3000" b="1" i="0" kern="100" baseline="0" dirty="0">
                          <a:latin typeface="Times New Roman" panose="02020603050405020304"/>
                          <a:cs typeface="Times New Roman" panose="02020603050405020304"/>
                        </a:rPr>
                        <a:t>不能与表示一段时间的状语连用。</a:t>
                      </a:r>
                      <a:endParaRPr lang="zh-CN" sz="3000" b="1" i="0" kern="100" baseline="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642078" y="5870448"/>
            <a:ext cx="14221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非延续性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51048" y="2529840"/>
            <a:ext cx="11128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主观上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73993" y="3800857"/>
            <a:ext cx="11128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客观上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64864" y="4495263"/>
            <a:ext cx="5774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get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583630" y="4517854"/>
            <a:ext cx="13115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welcome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903362" y="5186442"/>
            <a:ext cx="9541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suffer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5800" y="923544"/>
            <a:ext cx="1077163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/>
              <a:t>6. Linda ________a birthday gift from Jack but at last she didn't 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________ it.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A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received; accept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B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accepted; receive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C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received; accepted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D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accepted; received</a:t>
            </a:r>
            <a:endParaRPr lang="zh-CN" altLang="en-US" sz="3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61503" y="4941525"/>
            <a:ext cx="11292840" cy="18169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【</a:t>
            </a:r>
            <a:r>
              <a:rPr lang="zh-CN" altLang="en-US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解析</a:t>
            </a:r>
            <a:r>
              <a:rPr lang="en-US" altLang="zh-CN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】</a:t>
            </a:r>
            <a:r>
              <a:rPr lang="zh-CN" altLang="zh-CN" sz="2600" b="1" dirty="0" smtClean="0">
                <a:ea typeface="仿宋" panose="02010609060101010101" charset="-122"/>
              </a:rPr>
              <a:t>考查词义辨析。</a:t>
            </a:r>
            <a:r>
              <a:rPr lang="en-US" altLang="zh-CN" sz="2600" b="1" dirty="0" smtClean="0">
                <a:ea typeface="仿宋" panose="02010609060101010101" charset="-122"/>
              </a:rPr>
              <a:t>receive</a:t>
            </a:r>
            <a:r>
              <a:rPr lang="zh-CN" altLang="zh-CN" sz="2600" b="1" dirty="0" smtClean="0">
                <a:ea typeface="仿宋" panose="02010609060101010101" charset="-122"/>
              </a:rPr>
              <a:t>指客观上“收到”；</a:t>
            </a:r>
            <a:r>
              <a:rPr lang="en-US" altLang="zh-CN" sz="2600" b="1" dirty="0" smtClean="0">
                <a:ea typeface="仿宋" panose="02010609060101010101" charset="-122"/>
              </a:rPr>
              <a:t>accept</a:t>
            </a:r>
            <a:r>
              <a:rPr lang="zh-CN" altLang="zh-CN" sz="2600" b="1" dirty="0" smtClean="0">
                <a:ea typeface="仿宋" panose="02010609060101010101" charset="-122"/>
              </a:rPr>
              <a:t>指主观上</a:t>
            </a:r>
            <a:r>
              <a:rPr lang="en-US" altLang="zh-CN" sz="2600" b="1" dirty="0" smtClean="0">
                <a:ea typeface="仿宋" panose="02010609060101010101" charset="-122"/>
              </a:rPr>
              <a:t>“</a:t>
            </a:r>
            <a:r>
              <a:rPr lang="zh-CN" altLang="zh-CN" sz="2600" b="1" dirty="0" smtClean="0">
                <a:ea typeface="仿宋" panose="02010609060101010101" charset="-122"/>
              </a:rPr>
              <a:t>接受</a:t>
            </a:r>
            <a:r>
              <a:rPr lang="en-US" altLang="zh-CN" sz="2600" b="1" dirty="0" smtClean="0">
                <a:ea typeface="仿宋" panose="02010609060101010101" charset="-122"/>
              </a:rPr>
              <a:t>”</a:t>
            </a:r>
            <a:r>
              <a:rPr lang="zh-CN" altLang="zh-CN" sz="2600" b="1" dirty="0" smtClean="0">
                <a:ea typeface="仿宋" panose="02010609060101010101" charset="-122"/>
              </a:rPr>
              <a:t>。根据句意</a:t>
            </a:r>
            <a:r>
              <a:rPr lang="en-US" altLang="zh-CN" sz="2600" b="1" dirty="0" smtClean="0">
                <a:ea typeface="仿宋" panose="02010609060101010101" charset="-122"/>
              </a:rPr>
              <a:t>“</a:t>
            </a:r>
            <a:r>
              <a:rPr lang="zh-CN" altLang="zh-CN" sz="2600" b="1" dirty="0" smtClean="0">
                <a:ea typeface="仿宋" panose="02010609060101010101" charset="-122"/>
              </a:rPr>
              <a:t>琳达收到了来自杰克的生日礼物，但是最后她没有接受它</a:t>
            </a:r>
            <a:r>
              <a:rPr lang="en-US" altLang="zh-CN" sz="2600" b="1" dirty="0" smtClean="0">
                <a:ea typeface="仿宋" panose="02010609060101010101" charset="-122"/>
              </a:rPr>
              <a:t>”</a:t>
            </a:r>
            <a:r>
              <a:rPr lang="zh-CN" altLang="zh-CN" sz="2600" b="1" dirty="0" smtClean="0">
                <a:ea typeface="仿宋" panose="02010609060101010101" charset="-122"/>
              </a:rPr>
              <a:t>可知答案为</a:t>
            </a:r>
            <a:r>
              <a:rPr lang="en-US" altLang="zh-CN" sz="2600" b="1" dirty="0" smtClean="0">
                <a:ea typeface="仿宋" panose="02010609060101010101" charset="-122"/>
              </a:rPr>
              <a:t>A</a:t>
            </a:r>
            <a:r>
              <a:rPr lang="zh-CN" altLang="zh-CN" sz="2600" b="1" dirty="0" smtClean="0">
                <a:ea typeface="仿宋" panose="02010609060101010101" charset="-122"/>
              </a:rPr>
              <a:t>。</a:t>
            </a:r>
            <a:endParaRPr lang="zh-CN" altLang="en-US" sz="2600" b="1" dirty="0">
              <a:ea typeface="仿宋" panose="02010609060101010101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49116" y="1101583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A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67485" y="1110891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646604" y="1105881"/>
            <a:ext cx="1685077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sz="2400" b="1" i="0" u="none" strike="noStrike" cap="none" normalizeH="0" baseline="0" dirty="0" smtClean="0">
                <a:ln>
                  <a:noFill/>
                </a:ln>
                <a:solidFill>
                  <a:srgbClr val="00A6A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句型透视</a:t>
            </a:r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468546" y="1908975"/>
            <a:ext cx="11336358" cy="138967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●1  </a:t>
            </a:r>
            <a:r>
              <a:rPr lang="en-US" altLang="zh-CN" sz="3000" b="1" dirty="0" smtClean="0"/>
              <a:t>Many animals lose their lives because people hunt them.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zh-CN" altLang="zh-CN" sz="3000" b="1" dirty="0" smtClean="0"/>
              <a:t>很多动物因为人们的猎捕而失去生命。</a:t>
            </a:r>
            <a:endParaRPr kumimoji="0" lang="en-US" altLang="zh-CN" sz="3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214153" y="162806"/>
            <a:ext cx="839563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2667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b="1" dirty="0" smtClean="0">
                <a:latin typeface="微软雅黑" panose="020B0503020204020204" charset="-122"/>
                <a:ea typeface="微软雅黑" panose="020B0503020204020204" charset="-122"/>
              </a:rPr>
              <a:t>Period 4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  </a:t>
            </a:r>
            <a:r>
              <a:rPr lang="en-US" altLang="zh-CN" sz="3200" dirty="0" smtClean="0">
                <a:latin typeface="微软雅黑" panose="020B0503020204020204" charset="-122"/>
                <a:ea typeface="微软雅黑" panose="020B0503020204020204" charset="-122"/>
              </a:rPr>
              <a:t>Integrated skills &amp; Study skills</a:t>
            </a:r>
            <a:endParaRPr lang="zh-CN" altLang="en-US" sz="32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1161" y="3604847"/>
            <a:ext cx="10779369" cy="14761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rgbClr val="FFC000"/>
                </a:solidFill>
              </a:rPr>
              <a:t>[</a:t>
            </a:r>
            <a:r>
              <a:rPr lang="zh-CN" altLang="zh-CN" sz="3000" b="1" dirty="0" smtClean="0">
                <a:solidFill>
                  <a:srgbClr val="FFC000"/>
                </a:solidFill>
              </a:rPr>
              <a:t>探究</a:t>
            </a:r>
            <a:r>
              <a:rPr lang="en-US" altLang="zh-CN" sz="3000" b="1" dirty="0" smtClean="0">
                <a:solidFill>
                  <a:srgbClr val="FFC000"/>
                </a:solidFill>
              </a:rPr>
              <a:t>]</a:t>
            </a:r>
            <a:r>
              <a:rPr lang="en-US" altLang="zh-CN" sz="3200" dirty="0" smtClean="0"/>
              <a:t> </a:t>
            </a:r>
            <a:r>
              <a:rPr lang="en-US" altLang="zh-CN" sz="3000" b="1" dirty="0" smtClean="0"/>
              <a:t>________________</a:t>
            </a:r>
            <a:r>
              <a:rPr lang="zh-CN" altLang="zh-CN" sz="3000" b="1" dirty="0" smtClean="0"/>
              <a:t>意为</a:t>
            </a:r>
            <a:r>
              <a:rPr lang="en-US" altLang="zh-CN" sz="3000" b="1" dirty="0" smtClean="0"/>
              <a:t>“</a:t>
            </a:r>
            <a:r>
              <a:rPr lang="zh-CN" altLang="zh-CN" sz="3000" b="1" dirty="0" smtClean="0"/>
              <a:t>丧生；失去生命</a:t>
            </a:r>
            <a:r>
              <a:rPr lang="en-US" altLang="zh-CN" sz="3000" b="1" dirty="0" smtClean="0"/>
              <a:t>”</a:t>
            </a:r>
            <a:r>
              <a:rPr lang="zh-CN" altLang="zh-CN" sz="3000" b="1" dirty="0" smtClean="0"/>
              <a:t>。</a:t>
            </a:r>
            <a:r>
              <a:rPr lang="en-US" altLang="zh-CN" sz="3000" b="1" dirty="0" smtClean="0"/>
              <a:t>lose</a:t>
            </a:r>
            <a:r>
              <a:rPr lang="zh-CN" altLang="zh-CN" sz="3000" b="1" dirty="0" smtClean="0"/>
              <a:t>为</a:t>
            </a:r>
            <a:r>
              <a:rPr lang="en-US" altLang="zh-CN" sz="3000" b="1" dirty="0" smtClean="0"/>
              <a:t>________</a:t>
            </a:r>
            <a:r>
              <a:rPr lang="zh-CN" altLang="zh-CN" sz="3000" b="1" dirty="0" smtClean="0"/>
              <a:t>动词，意为</a:t>
            </a:r>
            <a:r>
              <a:rPr lang="en-US" altLang="zh-CN" sz="3000" b="1" dirty="0" smtClean="0"/>
              <a:t>“</a:t>
            </a:r>
            <a:r>
              <a:rPr lang="zh-CN" altLang="zh-CN" sz="3000" b="1" dirty="0" smtClean="0"/>
              <a:t>失去，被</a:t>
            </a:r>
            <a:r>
              <a:rPr lang="en-US" altLang="zh-CN" sz="3000" b="1" dirty="0" smtClean="0"/>
              <a:t>……</a:t>
            </a:r>
            <a:r>
              <a:rPr lang="zh-CN" altLang="zh-CN" sz="3000" b="1" dirty="0" smtClean="0"/>
              <a:t>夺去</a:t>
            </a:r>
            <a:r>
              <a:rPr lang="en-US" altLang="zh-CN" sz="3000" b="1" dirty="0" smtClean="0"/>
              <a:t>”</a:t>
            </a:r>
            <a:r>
              <a:rPr lang="zh-CN" altLang="zh-CN" sz="3000" b="1" dirty="0" smtClean="0"/>
              <a:t>。</a:t>
            </a:r>
            <a:endParaRPr lang="zh-CN" altLang="en-US" sz="3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283490" y="3835280"/>
            <a:ext cx="19094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lose one's life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59715" y="4490421"/>
            <a:ext cx="8034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及物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5" grpId="0"/>
      <p:bldP spid="6146" grpId="0"/>
      <p:bldP spid="6" grpId="0"/>
      <p:bldP spid="8" grpId="0"/>
      <p:bldP spid="9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48370" y="1602098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" name="矩形 6"/>
          <p:cNvSpPr/>
          <p:nvPr/>
        </p:nvSpPr>
        <p:spPr>
          <a:xfrm>
            <a:off x="722982" y="1595654"/>
            <a:ext cx="14157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00A6AD"/>
                </a:solidFill>
              </a:rPr>
              <a:t>活学活用</a:t>
            </a:r>
            <a:endParaRPr lang="zh-CN" altLang="en-US" sz="2400" b="1" dirty="0">
              <a:solidFill>
                <a:srgbClr val="00A6AD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77824" y="2587752"/>
            <a:ext cx="1091793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/>
              <a:t>1. </a:t>
            </a:r>
            <a:r>
              <a:rPr lang="zh-CN" altLang="zh-CN" sz="3000" b="1" dirty="0" smtClean="0"/>
              <a:t>成千上万的人在那次地震中丧生了。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Thousands of people ______________ in the earthquake.</a:t>
            </a:r>
            <a:endParaRPr lang="zh-CN" altLang="en-US" sz="3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928616" y="3447288"/>
            <a:ext cx="20065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lost their lives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16065" y="2630914"/>
            <a:ext cx="10602402" cy="14761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200" dirty="0" smtClean="0"/>
              <a:t> </a:t>
            </a:r>
            <a:r>
              <a:rPr lang="en-US" altLang="zh-CN" sz="3000" b="1" dirty="0" smtClean="0"/>
              <a:t>what a shame</a:t>
            </a:r>
            <a:r>
              <a:rPr lang="zh-CN" altLang="zh-CN" sz="3000" b="1" dirty="0" smtClean="0"/>
              <a:t>意为</a:t>
            </a:r>
            <a:r>
              <a:rPr lang="en-US" altLang="zh-CN" sz="3000" b="1" dirty="0" smtClean="0"/>
              <a:t>“________</a:t>
            </a:r>
            <a:r>
              <a:rPr lang="zh-CN" altLang="zh-CN" sz="3000" b="1" dirty="0" smtClean="0"/>
              <a:t>；</a:t>
            </a:r>
            <a:r>
              <a:rPr lang="en-US" altLang="zh-CN" sz="3000" b="1" dirty="0" smtClean="0"/>
              <a:t>________”</a:t>
            </a:r>
            <a:r>
              <a:rPr lang="zh-CN" altLang="zh-CN" sz="3000" b="1" dirty="0" smtClean="0"/>
              <a:t>，也可以说</a:t>
            </a:r>
            <a:r>
              <a:rPr lang="en-US" altLang="zh-CN" sz="3000" b="1" dirty="0" smtClean="0"/>
              <a:t>it's a shame</a:t>
            </a:r>
            <a:r>
              <a:rPr lang="zh-CN" altLang="zh-CN" sz="3000" b="1" dirty="0" smtClean="0"/>
              <a:t>或</a:t>
            </a:r>
            <a:r>
              <a:rPr lang="en-US" altLang="zh-CN" sz="3000" b="1" dirty="0" smtClean="0"/>
              <a:t>what a pity</a:t>
            </a:r>
            <a:r>
              <a:rPr lang="zh-CN" altLang="zh-CN" sz="3000" b="1" dirty="0" smtClean="0"/>
              <a:t>。</a:t>
            </a:r>
            <a:endParaRPr lang="zh-CN" altLang="en-US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2705" name="Rectangle 1"/>
          <p:cNvSpPr>
            <a:spLocks noChangeArrowheads="1"/>
          </p:cNvSpPr>
          <p:nvPr/>
        </p:nvSpPr>
        <p:spPr bwMode="auto">
          <a:xfrm>
            <a:off x="487622" y="1593780"/>
            <a:ext cx="5712911" cy="69717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●2   </a:t>
            </a:r>
            <a:r>
              <a:rPr lang="en-US" altLang="zh-CN" sz="3000" b="1" dirty="0" smtClean="0"/>
              <a:t>What a shame</a:t>
            </a:r>
            <a:r>
              <a:rPr lang="zh-CN" altLang="zh-CN" sz="3000" b="1" dirty="0" smtClean="0"/>
              <a:t>！多遗憾啊！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151145" y="2833565"/>
            <a:ext cx="11128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多可惜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17545" y="2793941"/>
            <a:ext cx="11128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多遗憾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2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2705" grpId="0"/>
      <p:bldP spid="7" grpId="0"/>
      <p:bldP spid="8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74904" y="4562856"/>
            <a:ext cx="11292840" cy="18169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【</a:t>
            </a:r>
            <a:r>
              <a:rPr lang="zh-CN" altLang="en-US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解析</a:t>
            </a:r>
            <a:r>
              <a:rPr lang="en-US" altLang="zh-CN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】</a:t>
            </a:r>
            <a:r>
              <a:rPr lang="zh-CN" altLang="zh-CN" sz="2600" b="1" dirty="0" smtClean="0">
                <a:ea typeface="仿宋" panose="02010609060101010101" charset="-122"/>
              </a:rPr>
              <a:t>考查情景交际。</a:t>
            </a:r>
            <a:r>
              <a:rPr lang="en-US" altLang="zh-CN" sz="2600" b="1" dirty="0" smtClean="0">
                <a:ea typeface="仿宋" panose="02010609060101010101" charset="-122"/>
              </a:rPr>
              <a:t>It's a shame</a:t>
            </a:r>
            <a:r>
              <a:rPr lang="zh-CN" altLang="zh-CN" sz="2600" b="1" dirty="0" smtClean="0">
                <a:ea typeface="仿宋" panose="02010609060101010101" charset="-122"/>
              </a:rPr>
              <a:t>意为</a:t>
            </a:r>
            <a:r>
              <a:rPr lang="en-US" altLang="zh-CN" sz="2600" b="1" dirty="0" smtClean="0">
                <a:ea typeface="仿宋" panose="02010609060101010101" charset="-122"/>
              </a:rPr>
              <a:t>“</a:t>
            </a:r>
            <a:r>
              <a:rPr lang="zh-CN" altLang="zh-CN" sz="2600" b="1" dirty="0" smtClean="0">
                <a:ea typeface="仿宋" panose="02010609060101010101" charset="-122"/>
              </a:rPr>
              <a:t>真遗憾，真可惜</a:t>
            </a:r>
            <a:r>
              <a:rPr lang="en-US" altLang="zh-CN" sz="2600" b="1" dirty="0" smtClean="0">
                <a:ea typeface="仿宋" panose="02010609060101010101" charset="-122"/>
              </a:rPr>
              <a:t>”</a:t>
            </a:r>
            <a:r>
              <a:rPr lang="zh-CN" altLang="zh-CN" sz="2600" b="1" dirty="0" smtClean="0">
                <a:ea typeface="仿宋" panose="02010609060101010101" charset="-122"/>
              </a:rPr>
              <a:t>；</a:t>
            </a:r>
            <a:r>
              <a:rPr lang="en-US" altLang="zh-CN" sz="2600" b="1" dirty="0" smtClean="0">
                <a:ea typeface="仿宋" panose="02010609060101010101" charset="-122"/>
              </a:rPr>
              <a:t>No way</a:t>
            </a:r>
            <a:r>
              <a:rPr lang="zh-CN" altLang="zh-CN" sz="2600" b="1" dirty="0" smtClean="0">
                <a:ea typeface="仿宋" panose="02010609060101010101" charset="-122"/>
              </a:rPr>
              <a:t>意为</a:t>
            </a:r>
            <a:r>
              <a:rPr lang="en-US" altLang="zh-CN" sz="2600" b="1" dirty="0" smtClean="0">
                <a:ea typeface="仿宋" panose="02010609060101010101" charset="-122"/>
              </a:rPr>
              <a:t>“</a:t>
            </a:r>
            <a:r>
              <a:rPr lang="zh-CN" altLang="zh-CN" sz="2600" b="1" dirty="0" smtClean="0">
                <a:ea typeface="仿宋" panose="02010609060101010101" charset="-122"/>
              </a:rPr>
              <a:t>不行，没门</a:t>
            </a:r>
            <a:r>
              <a:rPr lang="en-US" altLang="zh-CN" sz="2600" b="1" dirty="0" smtClean="0">
                <a:ea typeface="仿宋" panose="02010609060101010101" charset="-122"/>
              </a:rPr>
              <a:t>”</a:t>
            </a:r>
            <a:r>
              <a:rPr lang="zh-CN" altLang="zh-CN" sz="2600" b="1" dirty="0" smtClean="0">
                <a:ea typeface="仿宋" panose="02010609060101010101" charset="-122"/>
              </a:rPr>
              <a:t>；</a:t>
            </a:r>
            <a:r>
              <a:rPr lang="en-US" altLang="zh-CN" sz="2600" b="1" dirty="0" smtClean="0">
                <a:ea typeface="仿宋" panose="02010609060101010101" charset="-122"/>
              </a:rPr>
              <a:t>Good job</a:t>
            </a:r>
            <a:r>
              <a:rPr lang="zh-CN" altLang="zh-CN" sz="2600" b="1" dirty="0" smtClean="0">
                <a:ea typeface="仿宋" panose="02010609060101010101" charset="-122"/>
              </a:rPr>
              <a:t>意为</a:t>
            </a:r>
            <a:r>
              <a:rPr lang="en-US" altLang="zh-CN" sz="2600" b="1" dirty="0" smtClean="0">
                <a:ea typeface="仿宋" panose="02010609060101010101" charset="-122"/>
              </a:rPr>
              <a:t>“</a:t>
            </a:r>
            <a:r>
              <a:rPr lang="zh-CN" altLang="zh-CN" sz="2600" b="1" dirty="0" smtClean="0">
                <a:ea typeface="仿宋" panose="02010609060101010101" charset="-122"/>
              </a:rPr>
              <a:t>干得好</a:t>
            </a:r>
            <a:r>
              <a:rPr lang="en-US" altLang="zh-CN" sz="2600" b="1" dirty="0" smtClean="0">
                <a:ea typeface="仿宋" panose="02010609060101010101" charset="-122"/>
              </a:rPr>
              <a:t>”</a:t>
            </a:r>
            <a:r>
              <a:rPr lang="zh-CN" altLang="zh-CN" sz="2600" b="1" dirty="0" smtClean="0">
                <a:ea typeface="仿宋" panose="02010609060101010101" charset="-122"/>
              </a:rPr>
              <a:t>；</a:t>
            </a:r>
            <a:r>
              <a:rPr lang="en-US" altLang="zh-CN" sz="2600" b="1" dirty="0" smtClean="0">
                <a:ea typeface="仿宋" panose="02010609060101010101" charset="-122"/>
              </a:rPr>
              <a:t>No problem</a:t>
            </a:r>
            <a:r>
              <a:rPr lang="zh-CN" altLang="zh-CN" sz="2600" b="1" dirty="0" smtClean="0">
                <a:ea typeface="仿宋" panose="02010609060101010101" charset="-122"/>
              </a:rPr>
              <a:t>意为</a:t>
            </a:r>
            <a:r>
              <a:rPr lang="en-US" altLang="zh-CN" sz="2600" b="1" dirty="0" smtClean="0">
                <a:ea typeface="仿宋" panose="02010609060101010101" charset="-122"/>
              </a:rPr>
              <a:t>“</a:t>
            </a:r>
            <a:r>
              <a:rPr lang="zh-CN" altLang="zh-CN" sz="2600" b="1" dirty="0" smtClean="0">
                <a:ea typeface="仿宋" panose="02010609060101010101" charset="-122"/>
              </a:rPr>
              <a:t>没问题</a:t>
            </a:r>
            <a:r>
              <a:rPr lang="en-US" altLang="zh-CN" sz="2600" b="1" dirty="0" smtClean="0">
                <a:ea typeface="仿宋" panose="02010609060101010101" charset="-122"/>
              </a:rPr>
              <a:t>”</a:t>
            </a:r>
            <a:r>
              <a:rPr lang="zh-CN" altLang="zh-CN" sz="2600" b="1" dirty="0" smtClean="0">
                <a:ea typeface="仿宋" panose="02010609060101010101" charset="-122"/>
              </a:rPr>
              <a:t>。根据句意可知答案为</a:t>
            </a:r>
            <a:r>
              <a:rPr lang="en-US" altLang="zh-CN" sz="2600" b="1" dirty="0" smtClean="0">
                <a:ea typeface="仿宋" panose="02010609060101010101" charset="-122"/>
              </a:rPr>
              <a:t>A</a:t>
            </a:r>
            <a:r>
              <a:rPr lang="zh-CN" altLang="zh-CN" sz="2600" b="1" dirty="0" smtClean="0">
                <a:ea typeface="仿宋" panose="02010609060101010101" charset="-122"/>
              </a:rPr>
              <a:t>。</a:t>
            </a:r>
            <a:endParaRPr lang="zh-CN" altLang="en-US" sz="2600" b="1" dirty="0">
              <a:ea typeface="仿宋" panose="02010609060101010101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95528" y="905256"/>
            <a:ext cx="10533888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/>
              <a:t>2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2017·</a:t>
            </a:r>
            <a:r>
              <a:rPr lang="zh-CN" altLang="zh-CN" sz="3000" b="1" dirty="0" smtClean="0"/>
              <a:t>孝感</a:t>
            </a:r>
            <a:r>
              <a:rPr lang="en-US" altLang="zh-CN" sz="3000" b="1" dirty="0" smtClean="0"/>
              <a:t>—My uncle hasn't been back to our hometown 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 for years.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 </a:t>
            </a:r>
            <a:r>
              <a:rPr lang="zh-CN" altLang="zh-CN" sz="3000" b="1" dirty="0" smtClean="0"/>
              <a:t>—</a:t>
            </a:r>
            <a:r>
              <a:rPr lang="en-US" altLang="zh-CN" sz="3000" b="1" dirty="0" smtClean="0"/>
              <a:t>________. He must miss his family very much.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  A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It's a shame                  B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No way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  C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Good job                       D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No problem</a:t>
            </a:r>
            <a:endParaRPr lang="zh-CN" altLang="en-US" sz="3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322576" y="2414016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A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581415" y="999499"/>
          <a:ext cx="11068393" cy="5647486"/>
        </p:xfrm>
        <a:graphic>
          <a:graphicData uri="http://schemas.openxmlformats.org/drawingml/2006/table">
            <a:tbl>
              <a:tblPr/>
              <a:tblGrid>
                <a:gridCol w="9645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038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64748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3000" b="1" kern="100" dirty="0" smtClean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单词过关</a:t>
                      </a:r>
                      <a:endParaRPr lang="zh-CN" sz="3000" b="1" kern="1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7.human </a:t>
                      </a:r>
                      <a:r>
                        <a:rPr lang="en-US" altLang="zh-CN" sz="30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________</a:t>
                      </a:r>
                      <a:endParaRPr lang="zh-CN" altLang="zh-CN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8.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难过的，遗憾的 </a:t>
                      </a:r>
                      <a:r>
                        <a:rPr lang="en-US" altLang="zh-CN" sz="30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adj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________</a:t>
                      </a:r>
                      <a:endParaRPr lang="zh-CN" altLang="zh-CN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9.pity </a:t>
                      </a:r>
                      <a:r>
                        <a:rPr lang="en-US" altLang="zh-CN" sz="30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___________</a:t>
                      </a:r>
                      <a:endParaRPr lang="zh-CN" altLang="zh-CN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10.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卖，出售 </a:t>
                      </a:r>
                      <a:r>
                        <a:rPr lang="en-US" altLang="zh-CN" sz="3000" b="1" i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vt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&amp; </a:t>
                      </a:r>
                      <a:r>
                        <a:rPr lang="en-US" altLang="zh-CN" sz="30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vi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________</a:t>
                      </a:r>
                      <a:endParaRPr lang="zh-CN" altLang="zh-CN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11.shame </a:t>
                      </a:r>
                      <a:r>
                        <a:rPr lang="en-US" altLang="zh-CN" sz="30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___________</a:t>
                      </a:r>
                      <a:endParaRPr lang="zh-CN" altLang="zh-CN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12.accept </a:t>
                      </a:r>
                      <a:r>
                        <a:rPr lang="en-US" altLang="zh-CN" sz="3000" b="1" i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vt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&amp; </a:t>
                      </a:r>
                      <a:r>
                        <a:rPr lang="en-US" altLang="zh-CN" sz="30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vi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___________</a:t>
                      </a:r>
                      <a:endParaRPr lang="zh-CN" altLang="zh-CN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13.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行动；表演</a:t>
                      </a:r>
                      <a:r>
                        <a:rPr lang="en-US" altLang="zh-CN" sz="30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vi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&amp; </a:t>
                      </a:r>
                      <a:r>
                        <a:rPr lang="en-US" altLang="zh-CN" sz="3000" b="1" i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vt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________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→行动</a:t>
                      </a:r>
                      <a:r>
                        <a:rPr lang="en-US" altLang="zh-CN" sz="30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.________</a:t>
                      </a:r>
                      <a:endParaRPr lang="zh-CN" altLang="zh-CN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14.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疾病</a:t>
                      </a:r>
                      <a:r>
                        <a:rPr lang="en-US" altLang="zh-CN" sz="30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.________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→病的</a:t>
                      </a:r>
                      <a:r>
                        <a:rPr lang="en-US" altLang="zh-CN" sz="30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adj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.________</a:t>
                      </a:r>
                      <a:endParaRPr lang="zh-CN" altLang="zh-CN" sz="3000" b="1" kern="100" dirty="0" smtClean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809818" y="6038205"/>
            <a:ext cx="4395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ill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03863" y="1220034"/>
            <a:ext cx="4940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人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35170" y="1883781"/>
            <a:ext cx="8851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sorry</a:t>
            </a:r>
            <a:endParaRPr lang="zh-CN" altLang="zh-CN" sz="2400" b="1" dirty="0" smtClean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39442" y="2569581"/>
            <a:ext cx="20409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遗憾，可惜　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34002" y="3310245"/>
            <a:ext cx="9204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sell</a:t>
            </a:r>
            <a:r>
              <a:rPr lang="zh-CN" altLang="zh-CN" sz="2400" b="1" dirty="0" smtClean="0">
                <a:solidFill>
                  <a:srgbClr val="FF0000"/>
                </a:solidFill>
              </a:rPr>
              <a:t>　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624658" y="3932037"/>
            <a:ext cx="17315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憾事；羞愧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603066" y="4654413"/>
            <a:ext cx="20409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接受，收受　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435170" y="5358501"/>
            <a:ext cx="5774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act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406970" y="5303637"/>
            <a:ext cx="9877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action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341194" y="6044301"/>
            <a:ext cx="9877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illness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10" grpId="0"/>
      <p:bldP spid="11" grpId="0"/>
      <p:bldP spid="12" grpId="0"/>
      <p:bldP spid="13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608847" y="1036075"/>
          <a:ext cx="10272513" cy="4662747"/>
        </p:xfrm>
        <a:graphic>
          <a:graphicData uri="http://schemas.openxmlformats.org/drawingml/2006/table">
            <a:tbl>
              <a:tblPr/>
              <a:tblGrid>
                <a:gridCol w="8951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773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6274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短语互译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一小会儿 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____________</a:t>
                      </a:r>
                      <a:endParaRPr lang="zh-CN" altLang="zh-CN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身体的其他部位 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_________________</a:t>
                      </a:r>
                      <a:endParaRPr lang="zh-CN" altLang="zh-CN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作为一个团队工作 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____________</a:t>
                      </a:r>
                      <a:endParaRPr lang="zh-CN" altLang="zh-CN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4.fewer and fewer living areas _________________</a:t>
                      </a:r>
                      <a:endParaRPr lang="zh-CN" altLang="zh-CN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5.run for hours without stopping ________________</a:t>
                      </a:r>
                      <a:endParaRPr lang="zh-CN" altLang="zh-CN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6.live alone ____________</a:t>
                      </a:r>
                      <a:endParaRPr lang="zh-CN" sz="3000" b="1" kern="1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813048" y="4846320"/>
            <a:ext cx="14221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独自生活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72840" y="1368552"/>
            <a:ext cx="18774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a short while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32376" y="2100072"/>
            <a:ext cx="31895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other parts of the body</a:t>
            </a:r>
            <a:endParaRPr lang="zh-CN" altLang="zh-CN" sz="2400" b="1" dirty="0" smtClean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62144" y="2740152"/>
            <a:ext cx="24865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work as a team</a:t>
            </a:r>
            <a:r>
              <a:rPr lang="zh-CN" altLang="zh-CN" sz="2400" b="1" dirty="0" smtClean="0">
                <a:solidFill>
                  <a:srgbClr val="FF0000"/>
                </a:solidFill>
              </a:rPr>
              <a:t>　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379464" y="3398520"/>
            <a:ext cx="29690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越来越少的居住区域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836664" y="4102608"/>
            <a:ext cx="32784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不停歇地跑几个小时　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366112" y="1073540"/>
          <a:ext cx="11530584" cy="5212960"/>
        </p:xfrm>
        <a:graphic>
          <a:graphicData uri="http://schemas.openxmlformats.org/drawingml/2006/table">
            <a:tbl>
              <a:tblPr/>
              <a:tblGrid>
                <a:gridCol w="5212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093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1296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句型在线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我们认为我们应该帮助这些动物。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We think we _______________________________. </a:t>
                      </a:r>
                      <a:endParaRPr lang="zh-CN" altLang="zh-CN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人们猎杀狼，因为他们认为狼对人类而言是危险的。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People kill wolves because they think wolves __________________.</a:t>
                      </a:r>
                      <a:endParaRPr lang="zh-CN" altLang="zh-CN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很多动物因为人们的猎捕而失去生命。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Many animals _____________________ because people hunt them.</a:t>
                      </a:r>
                      <a:endParaRPr lang="zh-CN" altLang="zh-CN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499104" y="2447544"/>
            <a:ext cx="35461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should help these animals</a:t>
            </a:r>
            <a:endParaRPr lang="zh-CN" altLang="zh-CN" sz="2400" b="1" dirty="0" smtClean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181908" y="3783644"/>
            <a:ext cx="35013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are dangerous to humans</a:t>
            </a:r>
            <a:endParaRPr lang="zh-CN" altLang="zh-CN" sz="2400" b="1" dirty="0" smtClean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91128" y="5209032"/>
            <a:ext cx="2349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lose their lives</a:t>
            </a:r>
            <a:r>
              <a:rPr lang="zh-CN" altLang="zh-CN" sz="2400" b="1" dirty="0" smtClean="0">
                <a:solidFill>
                  <a:srgbClr val="FF0000"/>
                </a:solidFill>
              </a:rPr>
              <a:t>　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252651" y="1171781"/>
          <a:ext cx="11530584" cy="4420127"/>
        </p:xfrm>
        <a:graphic>
          <a:graphicData uri="http://schemas.openxmlformats.org/drawingml/2006/table">
            <a:tbl>
              <a:tblPr/>
              <a:tblGrid>
                <a:gridCol w="5212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093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2012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句型在线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多遗憾啊！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________________________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！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因为猎杀，许多野生动物现在处于危险之中。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Many wild animals are now _______________________________.</a:t>
                      </a:r>
                      <a:endParaRPr lang="zh-CN" altLang="zh-CN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我们希望你们能接受我们的邀请，加入我们的行列。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We hope you can ________________ and ________________. </a:t>
                      </a:r>
                      <a:endParaRPr lang="zh-CN" altLang="zh-CN" sz="3000" b="1" kern="100" dirty="0" smtClean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458200" y="4855464"/>
            <a:ext cx="10663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join us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78280" y="2100072"/>
            <a:ext cx="2066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What a shame</a:t>
            </a:r>
            <a:endParaRPr lang="zh-CN" altLang="zh-CN" sz="2400" b="1" dirty="0" smtClean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77712" y="3499104"/>
            <a:ext cx="39766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in danger because of hunting</a:t>
            </a:r>
            <a:endParaRPr lang="zh-CN" altLang="zh-CN" sz="2400" b="1" dirty="0" smtClean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10584" y="4907280"/>
            <a:ext cx="28961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accept our invitation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28766" y="2052914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538632" y="2039112"/>
            <a:ext cx="1685077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sz="2400" b="1" i="0" u="none" strike="noStrike" cap="none" normalizeH="0" baseline="0" dirty="0" smtClean="0">
                <a:ln>
                  <a:noFill/>
                </a:ln>
                <a:solidFill>
                  <a:srgbClr val="00A6A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词汇点睛</a:t>
            </a: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500743" y="2652469"/>
            <a:ext cx="6242415" cy="5847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indent="13335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●1  </a:t>
            </a:r>
            <a:r>
              <a:rPr lang="en-US" altLang="zh-CN" sz="3200" dirty="0" smtClean="0"/>
              <a:t> </a:t>
            </a:r>
            <a:r>
              <a:rPr lang="en-US" altLang="zh-CN" sz="3000" b="1" dirty="0" smtClean="0"/>
              <a:t>while </a:t>
            </a:r>
            <a:r>
              <a:rPr lang="en-US" altLang="zh-CN" sz="3000" b="1" i="1" dirty="0" smtClean="0"/>
              <a:t>n</a:t>
            </a:r>
            <a:r>
              <a:rPr lang="zh-CN" altLang="zh-CN" sz="3000" b="1" dirty="0" smtClean="0"/>
              <a:t>．一会儿，一段时间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endParaRPr kumimoji="0" lang="en-US" altLang="zh-CN" sz="3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" name="组合 10"/>
          <p:cNvGrpSpPr/>
          <p:nvPr/>
        </p:nvGrpSpPr>
        <p:grpSpPr>
          <a:xfrm>
            <a:off x="77470" y="966650"/>
            <a:ext cx="4431030" cy="845185"/>
            <a:chOff x="77470" y="894080"/>
            <a:chExt cx="4431030" cy="845185"/>
          </a:xfrm>
        </p:grpSpPr>
        <p:pic>
          <p:nvPicPr>
            <p:cNvPr id="12" name="图片 11" descr="图标-03"/>
            <p:cNvPicPr>
              <a:picLocks noChangeAspect="1"/>
            </p:cNvPicPr>
            <p:nvPr/>
          </p:nvPicPr>
          <p:blipFill>
            <a:blip r:embed="rId3" cstate="email"/>
            <a:stretch>
              <a:fillRect/>
            </a:stretch>
          </p:blipFill>
          <p:spPr>
            <a:xfrm>
              <a:off x="77470" y="894080"/>
              <a:ext cx="4431030" cy="845185"/>
            </a:xfrm>
            <a:prstGeom prst="rect">
              <a:avLst/>
            </a:prstGeom>
          </p:spPr>
        </p:pic>
        <p:sp>
          <p:nvSpPr>
            <p:cNvPr id="13" name="文本框 2"/>
            <p:cNvSpPr txBox="1"/>
            <p:nvPr/>
          </p:nvSpPr>
          <p:spPr>
            <a:xfrm>
              <a:off x="746760" y="1064895"/>
              <a:ext cx="233910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0" algn="l"/>
              <a:r>
                <a:rPr lang="zh-CN" altLang="en-US" sz="2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课堂互动探究</a:t>
              </a:r>
              <a:endParaRPr lang="zh-CN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endParaRP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485112" y="3673237"/>
            <a:ext cx="11219543" cy="14358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200" dirty="0" smtClean="0"/>
              <a:t> </a:t>
            </a:r>
            <a:r>
              <a:rPr lang="en-US" altLang="zh-CN" sz="3000" b="1" dirty="0" smtClean="0"/>
              <a:t>…but only for a short </a:t>
            </a:r>
            <a:r>
              <a:rPr lang="en-US" altLang="zh-CN" sz="3000" b="1" i="1" dirty="0" smtClean="0"/>
              <a:t>while</a:t>
            </a:r>
            <a:r>
              <a:rPr lang="en-US" altLang="zh-CN" sz="3000" b="1" dirty="0" smtClean="0"/>
              <a:t>.</a:t>
            </a:r>
            <a:r>
              <a:rPr lang="zh-CN" altLang="zh-CN" sz="3000" b="1" dirty="0" smtClean="0"/>
              <a:t>……但持续的时间不长。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At last, he could relax for a </a:t>
            </a:r>
            <a:r>
              <a:rPr lang="en-US" altLang="zh-CN" sz="3000" b="1" i="1" dirty="0" smtClean="0"/>
              <a:t>while</a:t>
            </a:r>
            <a:r>
              <a:rPr lang="en-US" altLang="zh-CN" sz="3000" b="1" dirty="0" smtClean="0"/>
              <a:t>.</a:t>
            </a:r>
            <a:r>
              <a:rPr lang="zh-CN" altLang="zh-CN" sz="3000" b="1" dirty="0" smtClean="0"/>
              <a:t>他终于可以放松一下了。</a:t>
            </a:r>
            <a:endParaRPr lang="zh-CN" altLang="en-US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20580" y="5307148"/>
            <a:ext cx="11292114" cy="7375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zh-CN" altLang="zh-CN" sz="3200" dirty="0" smtClean="0"/>
              <a:t> </a:t>
            </a:r>
            <a:r>
              <a:rPr lang="en-US" altLang="zh-CN" sz="3000" b="1" dirty="0" smtClean="0"/>
              <a:t>while</a:t>
            </a:r>
            <a:r>
              <a:rPr lang="zh-CN" altLang="zh-CN" sz="3000" b="1" dirty="0" smtClean="0"/>
              <a:t>的前面通常加不定冠词</a:t>
            </a:r>
            <a:r>
              <a:rPr lang="en-US" altLang="zh-CN" sz="3000" b="1" dirty="0" smtClean="0"/>
              <a:t>________</a:t>
            </a:r>
            <a:r>
              <a:rPr lang="zh-CN" altLang="zh-CN" sz="3000" b="1" dirty="0" smtClean="0"/>
              <a:t>。</a:t>
            </a:r>
            <a:endParaRPr lang="zh-CN" altLang="en-US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040880" y="54864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a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/>
      <p:bldP spid="14" grpId="0"/>
      <p:bldP spid="10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59543" y="810538"/>
            <a:ext cx="10891857" cy="7375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[</a:t>
            </a:r>
            <a:r>
              <a:rPr lang="zh-CN" altLang="en-US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200" dirty="0" smtClean="0"/>
              <a:t> </a:t>
            </a:r>
            <a:r>
              <a:rPr lang="en-US" altLang="zh-CN" sz="3000" b="1" dirty="0" smtClean="0"/>
              <a:t>(1)while</a:t>
            </a:r>
            <a:r>
              <a:rPr lang="zh-CN" altLang="zh-CN" sz="3000" b="1" dirty="0" smtClean="0"/>
              <a:t>的相关搭配：</a:t>
            </a:r>
            <a:endParaRPr lang="zh-CN" altLang="en-US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AB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32215" y="1453896"/>
            <a:ext cx="6382381" cy="224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841248" y="3694176"/>
            <a:ext cx="1100937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/>
              <a:t>(2)while</a:t>
            </a:r>
            <a:r>
              <a:rPr lang="zh-CN" altLang="zh-CN" sz="3000" b="1" dirty="0" smtClean="0"/>
              <a:t>还可作连词，表示</a:t>
            </a:r>
            <a:r>
              <a:rPr lang="en-US" altLang="zh-CN" sz="3000" b="1" dirty="0" smtClean="0"/>
              <a:t>“____________”</a:t>
            </a:r>
            <a:r>
              <a:rPr lang="zh-CN" altLang="zh-CN" sz="3000" b="1" dirty="0" smtClean="0"/>
              <a:t>，其引导的从句通常用</a:t>
            </a:r>
            <a:r>
              <a:rPr lang="en-US" altLang="zh-CN" sz="3000" b="1" dirty="0" smtClean="0"/>
              <a:t>________</a:t>
            </a:r>
            <a:r>
              <a:rPr lang="zh-CN" altLang="zh-CN" sz="3000" b="1" dirty="0" smtClean="0"/>
              <a:t>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(3)while</a:t>
            </a:r>
            <a:r>
              <a:rPr lang="zh-CN" altLang="zh-CN" sz="3000" b="1" dirty="0" smtClean="0"/>
              <a:t>作连词，意为</a:t>
            </a:r>
            <a:r>
              <a:rPr lang="en-US" altLang="zh-CN" sz="3000" b="1" dirty="0" smtClean="0"/>
              <a:t>“________</a:t>
            </a:r>
            <a:r>
              <a:rPr lang="zh-CN" altLang="zh-CN" sz="3000" b="1" dirty="0" smtClean="0"/>
              <a:t>，</a:t>
            </a:r>
            <a:r>
              <a:rPr lang="en-US" altLang="zh-CN" sz="3000" b="1" dirty="0" smtClean="0"/>
              <a:t>________”</a:t>
            </a:r>
            <a:r>
              <a:rPr lang="zh-CN" altLang="zh-CN" sz="3000" b="1" dirty="0" smtClean="0"/>
              <a:t>，常用来连接两个</a:t>
            </a:r>
            <a:r>
              <a:rPr lang="en-US" altLang="zh-CN" sz="3000" b="1" dirty="0" smtClean="0"/>
              <a:t>________</a:t>
            </a:r>
            <a:r>
              <a:rPr lang="zh-CN" altLang="zh-CN" sz="3000" b="1" dirty="0" smtClean="0"/>
              <a:t>的句子，表示两个人或事物之间的</a:t>
            </a:r>
            <a:r>
              <a:rPr lang="en-US" altLang="zh-CN" sz="3000" b="1" dirty="0" smtClean="0"/>
              <a:t>________</a:t>
            </a:r>
            <a:r>
              <a:rPr lang="zh-CN" altLang="zh-CN" sz="3000" b="1" dirty="0" smtClean="0"/>
              <a:t>关系。</a:t>
            </a:r>
            <a:endParaRPr lang="zh-CN" altLang="en-US" sz="3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784183" y="3855720"/>
            <a:ext cx="14189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当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……</a:t>
            </a:r>
            <a:r>
              <a:rPr lang="zh-CN" altLang="zh-CN" sz="2400" b="1" dirty="0" smtClean="0">
                <a:solidFill>
                  <a:srgbClr val="FF0000"/>
                </a:solidFill>
              </a:rPr>
              <a:t>时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33144" y="4532376"/>
            <a:ext cx="11128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进行时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910328" y="5236464"/>
            <a:ext cx="1088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然而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120128" y="5236464"/>
            <a:ext cx="4940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却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231392" y="5858256"/>
            <a:ext cx="8034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并列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308848" y="5876544"/>
            <a:ext cx="8034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对比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62884" y="1621742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" name="矩形 3"/>
          <p:cNvSpPr/>
          <p:nvPr/>
        </p:nvSpPr>
        <p:spPr>
          <a:xfrm>
            <a:off x="737496" y="1615298"/>
            <a:ext cx="14157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00A6AD"/>
                </a:solidFill>
              </a:rPr>
              <a:t>活学活用</a:t>
            </a:r>
            <a:endParaRPr lang="zh-CN" altLang="en-US" sz="2400" b="1" dirty="0">
              <a:solidFill>
                <a:srgbClr val="00A6AD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59536" y="2825496"/>
            <a:ext cx="10287000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/>
              <a:t>1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(1)</a:t>
            </a:r>
            <a:r>
              <a:rPr lang="zh-CN" altLang="zh-CN" sz="3000" b="1" dirty="0" smtClean="0"/>
              <a:t>过了一会儿，一辆警车来了。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      ____________</a:t>
            </a:r>
            <a:r>
              <a:rPr lang="zh-CN" altLang="zh-CN" sz="3000" b="1" dirty="0" smtClean="0"/>
              <a:t>， </a:t>
            </a:r>
            <a:r>
              <a:rPr lang="en-US" altLang="zh-CN" sz="3000" b="1" dirty="0" smtClean="0"/>
              <a:t>a police car came.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</a:t>
            </a:r>
            <a:endParaRPr lang="zh-CN" altLang="en-US" sz="3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212848" y="3639312"/>
            <a:ext cx="18878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After a while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6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2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1678</Words>
  <Application>Microsoft Office PowerPoint</Application>
  <PresentationFormat>宽屏</PresentationFormat>
  <Paragraphs>221</Paragraphs>
  <Slides>27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27</vt:i4>
      </vt:variant>
    </vt:vector>
  </HeadingPairs>
  <TitlesOfParts>
    <vt:vector size="38" baseType="lpstr">
      <vt:lpstr>MingLiU_HKSCS</vt:lpstr>
      <vt:lpstr>仿宋</vt:lpstr>
      <vt:lpstr>黑体</vt:lpstr>
      <vt:lpstr>华文新魏</vt:lpstr>
      <vt:lpstr>宋体</vt:lpstr>
      <vt:lpstr>微软雅黑</vt:lpstr>
      <vt:lpstr>Arial</vt:lpstr>
      <vt:lpstr>Calibri</vt:lpstr>
      <vt:lpstr>Courier New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2018-02-07T00:47:00Z</dcterms:created>
  <dcterms:modified xsi:type="dcterms:W3CDTF">2023-01-17T02:17:04Z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429A80A255F641E1AEACFBD5A5567D8A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