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E06F4D-AD27-4F86-9040-6AC1E707E0D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6169E0-2145-479C-B5D0-A4805E8AD55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490B34-806A-4E6D-A237-574DFDFD9292}" type="slidenum">
              <a:rPr lang="zh-CN" altLang="en-US">
                <a:solidFill>
                  <a:prstClr val="black"/>
                </a:solidFill>
              </a:rPr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zh-CN" altLang="en-US">
              <a:solidFill>
                <a:srgbClr val="EBDDC3"/>
              </a:solidFill>
            </a:endParaRPr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15E8FBF-7955-4F8C-A98A-8AB38432882C}" type="slidenum">
              <a:rPr lang="zh-CN" altLang="en-US" smtClean="0">
                <a:solidFill>
                  <a:srgbClr val="EBDDC3"/>
                </a:solidFill>
              </a:rPr>
              <a:t>‹#›</a:t>
            </a:fld>
            <a:endParaRPr lang="zh-CN" altLang="en-US">
              <a:solidFill>
                <a:srgbClr val="EBDDC3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>
              <a:solidFill>
                <a:srgbClr val="775F55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>
              <a:solidFill>
                <a:srgbClr val="775F55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8C2478-C1A0-4F38-B6CA-544EA0CAF35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endParaRPr lang="zh-CN" altLang="en-US">
              <a:solidFill>
                <a:srgbClr val="775F55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zh-CN" altLang="en-US">
              <a:solidFill>
                <a:srgbClr val="775F55"/>
              </a:solidFill>
            </a:endParaRPr>
          </a:p>
        </p:txBody>
      </p:sp>
      <p:sp>
        <p:nvSpPr>
          <p:cNvPr id="7" name="矩形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6960F296-C799-487C-A969-FAAFD3E585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>
              <a:solidFill>
                <a:srgbClr val="775F55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>
              <a:solidFill>
                <a:srgbClr val="775F55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74CB9CB-6E4D-4225-92FF-674BB7D761B6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日期占位符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>
              <a:solidFill>
                <a:srgbClr val="775F55"/>
              </a:solidFill>
            </a:endParaRPr>
          </a:p>
        </p:txBody>
      </p:sp>
      <p:sp>
        <p:nvSpPr>
          <p:cNvPr id="14" name="页脚占位符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zh-CN" altLang="en-US">
              <a:solidFill>
                <a:srgbClr val="775F55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8" name="日期占位符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zh-CN" altLang="en-US">
              <a:solidFill>
                <a:srgbClr val="775F55"/>
              </a:solidFill>
            </a:endParaRPr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D3E5C0DF-559B-45D2-8C8E-50318960AFE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2" name="页脚占位符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zh-CN" altLang="en-US">
              <a:solidFill>
                <a:srgbClr val="775F55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zh-CN" altLang="en-US">
              <a:solidFill>
                <a:srgbClr val="775F55"/>
              </a:solidFill>
            </a:endParaRPr>
          </a:p>
        </p:txBody>
      </p:sp>
      <p:sp>
        <p:nvSpPr>
          <p:cNvPr id="12" name="灯片编号占位符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0B655C7E-3412-4C94-8848-BE8C64745E0C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4" name="页脚占位符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zh-CN" altLang="en-US">
              <a:solidFill>
                <a:srgbClr val="775F55"/>
              </a:solidFill>
            </a:endParaRPr>
          </a:p>
        </p:txBody>
      </p:sp>
      <p:sp>
        <p:nvSpPr>
          <p:cNvPr id="16" name="文本占位符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5" name="文本占位符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>
              <a:solidFill>
                <a:srgbClr val="775F55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>
              <a:solidFill>
                <a:srgbClr val="775F55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1F1200E-5B41-4805-BCF9-08D9B80D542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>
              <a:solidFill>
                <a:srgbClr val="775F55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>
              <a:solidFill>
                <a:srgbClr val="775F55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D673B06-45DD-4E19-A12E-F5805F1F8B53}" type="slidenum">
              <a:rPr lang="zh-CN" altLang="en-US" smtClean="0">
                <a:solidFill>
                  <a:srgbClr val="775F55"/>
                </a:solidFill>
              </a:rPr>
              <a:t>‹#›</a:t>
            </a:fld>
            <a:endParaRPr lang="zh-CN" altLang="en-US">
              <a:solidFill>
                <a:srgbClr val="775F55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>
              <a:solidFill>
                <a:srgbClr val="775F55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>
              <a:solidFill>
                <a:srgbClr val="775F55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AF9BF43-44F3-464E-8E04-9543FD4350D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8" name="矩形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1" name="矩形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日期占位符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endParaRPr lang="zh-CN" altLang="en-US">
              <a:solidFill>
                <a:srgbClr val="775F55"/>
              </a:solidFill>
            </a:endParaRPr>
          </a:p>
        </p:txBody>
      </p:sp>
      <p:sp>
        <p:nvSpPr>
          <p:cNvPr id="13" name="灯片编号占位符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4F9D49E5-EFD8-4AE3-9135-250CE991C48D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4" name="页脚占位符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zh-CN" altLang="en-US">
              <a:solidFill>
                <a:srgbClr val="775F55"/>
              </a:solidFill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775F55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775F55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矩形 6"/>
          <p:cNvSpPr/>
          <p:nvPr/>
        </p:nvSpPr>
        <p:spPr bwMode="white">
          <a:xfrm>
            <a:off x="0" y="620688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0" y="666408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590550" y="666408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0" y="658470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8E9F62C-6C79-45AB-9216-102E6DCFBE75}" type="slidenum">
              <a:rPr lang="zh-CN" altLang="en-US" smtClean="0">
                <a:latin typeface="Arial" panose="020B0604020202020204" pitchFamily="34" charset="0"/>
                <a:ea typeface="宋体" panose="02010600030101010101" pitchFamily="2" charset="-122"/>
              </a:rPr>
              <a:t>‹#›</a:t>
            </a:fld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 panose="05000000000000000000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 panose="05020102010507070707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 panose="05000000000000000000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 panose="05000000000000000000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 panose="05000000000000000000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png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ChangeArrowheads="1"/>
          </p:cNvSpPr>
          <p:nvPr/>
        </p:nvSpPr>
        <p:spPr bwMode="auto">
          <a:xfrm>
            <a:off x="982" y="1412776"/>
            <a:ext cx="914301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Unit 9</a:t>
            </a:r>
            <a:r>
              <a:rPr lang="zh-CN" altLang="en-US" sz="4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sz="4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My favorite subject is science.</a:t>
            </a:r>
          </a:p>
        </p:txBody>
      </p:sp>
      <p:sp>
        <p:nvSpPr>
          <p:cNvPr id="219139" name="Rectangle 3"/>
          <p:cNvSpPr>
            <a:spLocks noChangeArrowheads="1"/>
          </p:cNvSpPr>
          <p:nvPr/>
        </p:nvSpPr>
        <p:spPr bwMode="auto">
          <a:xfrm>
            <a:off x="2124219" y="2780928"/>
            <a:ext cx="489654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3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单元同步作文导练</a:t>
            </a:r>
            <a:endParaRPr lang="zh-CN" altLang="en-US" sz="36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672066" y="4851995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ChangeArrowheads="1"/>
          </p:cNvSpPr>
          <p:nvPr/>
        </p:nvSpPr>
        <p:spPr bwMode="auto">
          <a:xfrm>
            <a:off x="685800" y="980728"/>
            <a:ext cx="7924800" cy="512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本单元主要讲述学生在学校生活中的喜好及其理由。这个话题贴近我们的实际生活</a:t>
            </a:r>
            <a:r>
              <a:rPr lang="zh-CN" altLang="en-US" sz="2200" dirty="0">
                <a:solidFill>
                  <a:prstClr val="black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很实用、很有价值。我们大部分时间都生活在学校里</a:t>
            </a:r>
            <a:r>
              <a:rPr lang="zh-CN" altLang="en-US" sz="2200" dirty="0">
                <a:solidFill>
                  <a:prstClr val="black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你对学校生活是怎么看待的呢？如对老师、对所学的科目。通过学习本单元我们就可以用英语表达我们自己的想法。</a:t>
            </a:r>
            <a:endParaRPr lang="zh-CN" altLang="en-US" sz="2200" dirty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教材中出现的相关句型：</a:t>
            </a:r>
            <a:endParaRPr lang="zh-CN" altLang="en-US" sz="2200" dirty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prstClr val="blac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①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 like</a:t>
            </a:r>
            <a:r>
              <a:rPr lang="en-US" altLang="zh-CN" sz="22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…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我喜欢</a:t>
            </a:r>
            <a:r>
              <a:rPr lang="en-US" altLang="zh-CN" sz="22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……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。</a:t>
            </a:r>
            <a:endParaRPr lang="zh-CN" altLang="en-US" sz="2200" dirty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prstClr val="blac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②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My favorite subject is</a:t>
            </a:r>
            <a:r>
              <a:rPr lang="en-US" altLang="zh-CN" sz="22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…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我最喜爱的科目是</a:t>
            </a:r>
            <a:r>
              <a:rPr lang="en-US" altLang="zh-CN" sz="22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……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。</a:t>
            </a:r>
            <a:endParaRPr lang="zh-CN" altLang="en-US" sz="2200" dirty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prstClr val="blac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③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Because it is interesting.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因为它有趣。</a:t>
            </a:r>
            <a:endParaRPr lang="zh-CN" altLang="en-US" sz="2200" dirty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prstClr val="blac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④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The teacher says it is useful.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老师说它有用。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ChangeArrowheads="1"/>
          </p:cNvSpPr>
          <p:nvPr/>
        </p:nvSpPr>
        <p:spPr bwMode="auto">
          <a:xfrm>
            <a:off x="517525" y="1216025"/>
            <a:ext cx="8110538" cy="411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prstClr val="black"/>
                </a:solidFill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⑤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 think it is difficult but interesting.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我认为它难但有趣。</a:t>
            </a:r>
            <a:endParaRPr lang="zh-CN" altLang="en-US" sz="2200" dirty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prstClr val="black"/>
                </a:solidFill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⑥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Who is your favorite teacher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？谁是你最喜爱的老师？</a:t>
            </a:r>
            <a:endParaRPr lang="zh-CN" altLang="en-US" sz="2200" dirty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prstClr val="blac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⑦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From Monday to Friday</a:t>
            </a:r>
            <a:r>
              <a:rPr lang="zh-CN" altLang="en-US" sz="2200" dirty="0">
                <a:solidFill>
                  <a:prstClr val="black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 has</a:t>
            </a:r>
            <a:r>
              <a:rPr lang="en-US" altLang="zh-CN" sz="22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…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从周一到周五</a:t>
            </a:r>
            <a:r>
              <a:rPr lang="zh-CN" altLang="en-US" sz="2200" dirty="0">
                <a:solidFill>
                  <a:prstClr val="black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他有</a:t>
            </a:r>
            <a:r>
              <a:rPr lang="en-US" altLang="zh-CN" sz="22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……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。</a:t>
            </a:r>
            <a:endParaRPr lang="zh-CN" altLang="en-US" sz="2200" dirty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prstClr val="blac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⑧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Thank you for your e­mail.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谢谢你的电子邮件。</a:t>
            </a:r>
            <a:endParaRPr lang="zh-CN" altLang="en-US" sz="2200" dirty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拓展常用相关句型：</a:t>
            </a:r>
            <a:endParaRPr lang="zh-CN" altLang="en-US" sz="2200" dirty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prstClr val="blac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①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It is easy for me.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它对我来说很容易。</a:t>
            </a:r>
            <a:endParaRPr lang="zh-CN" altLang="en-US" sz="2200" dirty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prstClr val="blac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②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It is really relaxing.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它真地很令人放松。</a:t>
            </a:r>
            <a:endParaRPr lang="zh-CN" altLang="en-US" sz="2200" dirty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prstClr val="blac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③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 have</a:t>
            </a:r>
            <a:r>
              <a:rPr lang="en-US" altLang="zh-CN" sz="22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…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for two hours.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我上</a:t>
            </a:r>
            <a:r>
              <a:rPr lang="en-US" altLang="zh-CN" sz="22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……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课两小时。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2210" name="Object 2"/>
          <p:cNvGraphicFramePr>
            <a:graphicFrameLocks noChangeAspect="1"/>
          </p:cNvGraphicFramePr>
          <p:nvPr/>
        </p:nvGraphicFramePr>
        <p:xfrm>
          <a:off x="762000" y="914400"/>
          <a:ext cx="7945438" cy="648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Document" r:id="rId4" imgW="8046720" imgH="6530340" progId="Word.Document.8">
                  <p:embed/>
                </p:oleObj>
              </mc:Choice>
              <mc:Fallback>
                <p:oleObj name="Document" r:id="rId4" imgW="8046720" imgH="6530340" progId="Word.Document.8">
                  <p:embed/>
                  <p:pic>
                    <p:nvPicPr>
                      <p:cNvPr id="0" name="图片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914400"/>
                        <a:ext cx="7945438" cy="648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3234" name="Object 2"/>
          <p:cNvGraphicFramePr>
            <a:graphicFrameLocks noChangeAspect="1"/>
          </p:cNvGraphicFramePr>
          <p:nvPr/>
        </p:nvGraphicFramePr>
        <p:xfrm>
          <a:off x="685800" y="1219200"/>
          <a:ext cx="5233988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文档" r:id="rId3" imgW="5280660" imgH="598805" progId="Word.Document.8">
                  <p:embed/>
                </p:oleObj>
              </mc:Choice>
              <mc:Fallback>
                <p:oleObj name="文档" r:id="rId3" imgW="5280660" imgH="598805" progId="Word.Document.8">
                  <p:embed/>
                  <p:pic>
                    <p:nvPicPr>
                      <p:cNvPr id="0" name="图片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219200"/>
                        <a:ext cx="5233988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3235" name="Object 3"/>
          <p:cNvGraphicFramePr>
            <a:graphicFrameLocks noChangeAspect="1"/>
          </p:cNvGraphicFramePr>
          <p:nvPr/>
        </p:nvGraphicFramePr>
        <p:xfrm>
          <a:off x="1066800" y="2209800"/>
          <a:ext cx="6096000" cy="241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文档" r:id="rId5" imgW="16967200" imgH="6743700" progId="Word.Document.8">
                  <p:embed/>
                </p:oleObj>
              </mc:Choice>
              <mc:Fallback>
                <p:oleObj name="文档" r:id="rId5" imgW="16967200" imgH="6743700" progId="Word.Document.8">
                  <p:embed/>
                  <p:pic>
                    <p:nvPicPr>
                      <p:cNvPr id="0" name="图片 20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209800"/>
                        <a:ext cx="6096000" cy="2419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42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1936" y="1628800"/>
            <a:ext cx="8220075" cy="300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282" name="Object 2"/>
          <p:cNvGraphicFramePr>
            <a:graphicFrameLocks noChangeAspect="1"/>
          </p:cNvGraphicFramePr>
          <p:nvPr/>
        </p:nvGraphicFramePr>
        <p:xfrm>
          <a:off x="740568" y="799604"/>
          <a:ext cx="7662863" cy="176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Document" r:id="rId3" imgW="7758430" imgH="1784350" progId="Word.Document.8">
                  <p:embed/>
                </p:oleObj>
              </mc:Choice>
              <mc:Fallback>
                <p:oleObj name="Document" r:id="rId3" imgW="7758430" imgH="1784350" progId="Word.Document.8">
                  <p:embed/>
                  <p:pic>
                    <p:nvPicPr>
                      <p:cNvPr id="0" name="图片 30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0568" y="799604"/>
                        <a:ext cx="7662863" cy="176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25283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71800" y="2636912"/>
            <a:ext cx="3200400" cy="248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284" name="Rectangle 4"/>
          <p:cNvSpPr>
            <a:spLocks noChangeArrowheads="1"/>
          </p:cNvSpPr>
          <p:nvPr/>
        </p:nvSpPr>
        <p:spPr bwMode="auto">
          <a:xfrm>
            <a:off x="806450" y="4941168"/>
            <a:ext cx="6737350" cy="1601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要求：</a:t>
            </a:r>
            <a:endParaRPr lang="zh-CN" altLang="en-US" sz="2200" dirty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200" dirty="0">
                <a:solidFill>
                  <a:prstClr val="black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可适当对某一学科发表自己的看法；</a:t>
            </a:r>
            <a:endParaRPr lang="zh-CN" altLang="en-US" sz="2200" dirty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en-US" sz="2200" dirty="0">
                <a:solidFill>
                  <a:prstClr val="black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60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词左右</a:t>
            </a:r>
            <a:r>
              <a:rPr lang="zh-CN" altLang="en-US" sz="2200" dirty="0">
                <a:solidFill>
                  <a:prstClr val="black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开头和结尾已给出</a:t>
            </a:r>
            <a:r>
              <a:rPr lang="zh-CN" altLang="en-US" sz="2200" dirty="0">
                <a:solidFill>
                  <a:prstClr val="black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不计入总词数。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ChangeArrowheads="1"/>
          </p:cNvSpPr>
          <p:nvPr/>
        </p:nvSpPr>
        <p:spPr bwMode="auto">
          <a:xfrm>
            <a:off x="762000" y="1268760"/>
            <a:ext cx="7620000" cy="462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Dear Cindy</a:t>
            </a:r>
            <a:r>
              <a:rPr lang="zh-CN" altLang="en-US" sz="2200" dirty="0">
                <a:solidFill>
                  <a:srgbClr val="FF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endParaRPr lang="zh-CN" altLang="en-US" sz="2200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 am busy on </a:t>
            </a:r>
            <a:r>
              <a:rPr lang="en-US" altLang="zh-CN" sz="22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Thursday.At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8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：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30 I ha</a:t>
            </a:r>
            <a:r>
              <a:rPr lang="en-US" altLang="zh-CN" sz="2200" b="1" i="1" dirty="0">
                <a:solidFill>
                  <a:srgbClr val="FF0000"/>
                </a:solidFill>
                <a:latin typeface="Book Antiqua" panose="02040602050305030304" pitchFamily="18" charset="0"/>
                <a:ea typeface="宋体" panose="02010600030101010101" pitchFamily="2" charset="-122"/>
              </a:rPr>
              <a:t>v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 </a:t>
            </a:r>
            <a:r>
              <a:rPr lang="en-US" altLang="zh-CN" sz="22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Chinese.It's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my fa</a:t>
            </a:r>
            <a:r>
              <a:rPr lang="en-US" altLang="zh-CN" sz="2200" b="1" i="1" dirty="0">
                <a:solidFill>
                  <a:srgbClr val="FF0000"/>
                </a:solidFill>
                <a:latin typeface="Book Antiqua" panose="02040602050305030304" pitchFamily="18" charset="0"/>
                <a:ea typeface="宋体" panose="02010600030101010101" pitchFamily="2" charset="-122"/>
              </a:rPr>
              <a:t>v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orite </a:t>
            </a:r>
            <a:r>
              <a:rPr lang="en-US" altLang="zh-CN" sz="22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subject.Then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at 9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：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00 I ha</a:t>
            </a:r>
            <a:r>
              <a:rPr lang="en-US" altLang="zh-CN" sz="2200" b="1" i="1" dirty="0">
                <a:solidFill>
                  <a:srgbClr val="FF0000"/>
                </a:solidFill>
                <a:latin typeface="Book Antiqua" panose="02040602050305030304" pitchFamily="18" charset="0"/>
                <a:ea typeface="宋体" panose="02010600030101010101" pitchFamily="2" charset="-122"/>
              </a:rPr>
              <a:t>v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 </a:t>
            </a:r>
            <a:r>
              <a:rPr lang="en-US" altLang="zh-CN" sz="22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science.I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think it's </a:t>
            </a:r>
            <a:r>
              <a:rPr lang="en-US" altLang="zh-CN" sz="22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boring.At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10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：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00 I ha</a:t>
            </a:r>
            <a:r>
              <a:rPr lang="en-US" altLang="zh-CN" sz="2200" b="1" i="1" dirty="0">
                <a:solidFill>
                  <a:srgbClr val="FF0000"/>
                </a:solidFill>
                <a:latin typeface="Book Antiqua" panose="02040602050305030304" pitchFamily="18" charset="0"/>
                <a:ea typeface="宋体" panose="02010600030101010101" pitchFamily="2" charset="-122"/>
              </a:rPr>
              <a:t>v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 </a:t>
            </a:r>
            <a:r>
              <a:rPr lang="en-US" altLang="zh-CN" sz="22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geography.It's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difficult but </a:t>
            </a:r>
            <a:r>
              <a:rPr lang="en-US" altLang="zh-CN" sz="22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fun.I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ha</a:t>
            </a:r>
            <a:r>
              <a:rPr lang="en-US" altLang="zh-CN" sz="2200" b="1" i="1" dirty="0">
                <a:solidFill>
                  <a:srgbClr val="FF0000"/>
                </a:solidFill>
                <a:latin typeface="Book Antiqua" panose="02040602050305030304" pitchFamily="18" charset="0"/>
                <a:ea typeface="宋体" panose="02010600030101010101" pitchFamily="2" charset="-122"/>
              </a:rPr>
              <a:t>v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 music at 11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：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00.It's </a:t>
            </a:r>
            <a:r>
              <a:rPr lang="en-US" altLang="zh-CN" sz="22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interesting.Lunch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is from 12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：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00 to 1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：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30.At 2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：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30 I ha</a:t>
            </a:r>
            <a:r>
              <a:rPr lang="en-US" altLang="zh-CN" sz="2200" b="1" i="1" dirty="0">
                <a:solidFill>
                  <a:srgbClr val="FF0000"/>
                </a:solidFill>
                <a:latin typeface="Book Antiqua" panose="02040602050305030304" pitchFamily="18" charset="0"/>
                <a:ea typeface="宋体" panose="02010600030101010101" pitchFamily="2" charset="-122"/>
              </a:rPr>
              <a:t>v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 </a:t>
            </a:r>
            <a:r>
              <a:rPr lang="en-US" altLang="zh-CN" sz="22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English.I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like English because I like my English </a:t>
            </a:r>
            <a:r>
              <a:rPr lang="en-US" altLang="zh-CN" sz="22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teacher.My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classes finish at 3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：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50.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endParaRPr lang="en-US" altLang="zh-CN" sz="2200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Your friend</a:t>
            </a:r>
            <a:r>
              <a:rPr lang="zh-CN" altLang="en-US" sz="2200" dirty="0">
                <a:solidFill>
                  <a:srgbClr val="FF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endParaRPr lang="zh-CN" altLang="en-US" sz="2200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Alan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6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6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WW.2PPT.COM">
  <a:themeElements>
    <a:clrScheme name="中性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中性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中性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354</Words>
  <Application>Microsoft Office PowerPoint</Application>
  <PresentationFormat>全屏显示(4:3)</PresentationFormat>
  <Paragraphs>25</Paragraphs>
  <Slides>8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8</vt:i4>
      </vt:variant>
    </vt:vector>
  </HeadingPairs>
  <TitlesOfParts>
    <vt:vector size="24" baseType="lpstr">
      <vt:lpstr>MingLiU_HKSCS</vt:lpstr>
      <vt:lpstr>黑体</vt:lpstr>
      <vt:lpstr>华文仿宋</vt:lpstr>
      <vt:lpstr>华文新魏</vt:lpstr>
      <vt:lpstr>宋体</vt:lpstr>
      <vt:lpstr>微软雅黑</vt:lpstr>
      <vt:lpstr>Arial</vt:lpstr>
      <vt:lpstr>Book Antiqua</vt:lpstr>
      <vt:lpstr>Calibri</vt:lpstr>
      <vt:lpstr>Times New Roman</vt:lpstr>
      <vt:lpstr>Tw Cen MT</vt:lpstr>
      <vt:lpstr>Wingdings</vt:lpstr>
      <vt:lpstr>Wingdings 2</vt:lpstr>
      <vt:lpstr>WWW.2PPT.COM</vt:lpstr>
      <vt:lpstr>Document</vt:lpstr>
      <vt:lpstr>文档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2017-10-12T05:24:00Z</dcterms:created>
  <dcterms:modified xsi:type="dcterms:W3CDTF">2023-01-17T02:17:08Z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007533A58E4344B1A6F2B01C8F868EA1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