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60" r:id="rId4"/>
    <p:sldId id="261" r:id="rId5"/>
    <p:sldId id="262" r:id="rId6"/>
    <p:sldId id="263" r:id="rId7"/>
    <p:sldId id="287" r:id="rId8"/>
    <p:sldId id="285" r:id="rId9"/>
    <p:sldId id="286" r:id="rId10"/>
    <p:sldId id="264" r:id="rId11"/>
    <p:sldId id="280" r:id="rId12"/>
    <p:sldId id="282" r:id="rId13"/>
    <p:sldId id="288" r:id="rId14"/>
    <p:sldId id="279" r:id="rId15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CCA"/>
    <a:srgbClr val="E7CFB7"/>
    <a:srgbClr val="E0F276"/>
    <a:srgbClr val="98BCF6"/>
    <a:srgbClr val="D1F3FF"/>
    <a:srgbClr val="8F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074" y="-3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7963"/>
            <a:ext cx="8229600" cy="855662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8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683125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C65A7E3-03AE-4CEF-98C3-824AABA0D84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683125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9252951-C32D-4E98-B491-BB9301A95FB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7963"/>
            <a:ext cx="2057400" cy="43910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7963"/>
            <a:ext cx="6019800" cy="43910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683125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7A94A3-A478-4DD0-85BC-572976313ACC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683125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4BBA8D2-DA96-420A-830B-52FE9460216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7963"/>
            <a:ext cx="8229600" cy="855662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8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683125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4BDCF-7E5D-4976-8DCE-AA8939341C5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683125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B901FE7-9760-4FBC-8EFC-74D6C7948AF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683125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9965F0D-4283-4985-92FF-CC07FB00D6C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683125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E8DF526-C4B7-4D4C-9BB2-8F63E252CB2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7963"/>
            <a:ext cx="8229600" cy="855662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88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88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683125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938422-9DC5-4A5B-A426-84003BCB28D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683125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25CE015-B920-4C2B-8CF2-DF3E1042836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683125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25FAAFE-C2F8-4CF1-BF06-4983FE26AB3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683125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5B52E9-4EE2-4669-BAF1-39B0798AD55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7963"/>
            <a:ext cx="8229600" cy="855662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683125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FC0C479-8309-4C8C-8304-B15D1B756E8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683125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90D13A-A3CF-4749-8F06-A462CDB80FA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683125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CDDB911-8AA1-404B-A8BA-186E8FFA64A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683125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3AD8DD7-3A46-461F-9415-F0364325512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683125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0C51A2C-701A-499B-B503-5A39C8D9386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683125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FA4FB09-1B64-4FA7-9F21-B99021368E2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683125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C061452-DCCF-4D2C-8015-A4B17DA5A2E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683125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C530124-6C4B-4F0B-83D4-A1C09DD5004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755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1155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623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4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6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8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30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102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hyperlink" Target="U1%20Reading%20&#35838;&#25991;&#26391;&#35835;.mp4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0" y="819150"/>
            <a:ext cx="914400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en-US" altLang="zh-CN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Unit 1  </a:t>
            </a:r>
            <a:r>
              <a:rPr lang="en-US" altLang="zh-CN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Friends</a:t>
            </a:r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第</a:t>
            </a:r>
            <a:r>
              <a:rPr kumimoji="0"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3</a:t>
            </a: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课时</a:t>
            </a:r>
            <a:endParaRPr kumimoji="0"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10" y="3943350"/>
            <a:ext cx="914339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9"/>
          <p:cNvSpPr txBox="1">
            <a:spLocks noChangeArrowheads="1"/>
          </p:cNvSpPr>
          <p:nvPr/>
        </p:nvSpPr>
        <p:spPr bwMode="auto">
          <a:xfrm>
            <a:off x="898525" y="974725"/>
            <a:ext cx="12954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考向二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938338" y="895350"/>
            <a:ext cx="6367462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choose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的过去式为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chose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，过去分词为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chosen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，名词形式为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choice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，意为“选择”。</a:t>
            </a:r>
          </a:p>
        </p:txBody>
      </p:sp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1752600" y="2147888"/>
            <a:ext cx="65532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choose sb. /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选择某人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某物；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choose. . . from. . 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中选择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choose to do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选择做某事；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choose sb. to be/as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选择某人当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</a:p>
        </p:txBody>
      </p:sp>
      <p:sp>
        <p:nvSpPr>
          <p:cNvPr id="17413" name="矩形 1"/>
          <p:cNvSpPr>
            <a:spLocks noChangeArrowheads="1"/>
          </p:cNvSpPr>
          <p:nvPr/>
        </p:nvSpPr>
        <p:spPr bwMode="auto">
          <a:xfrm>
            <a:off x="914400" y="2259013"/>
            <a:ext cx="11128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搭配：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1"/>
          <p:cNvSpPr>
            <a:spLocks noChangeArrowheads="1"/>
          </p:cNvSpPr>
          <p:nvPr/>
        </p:nvSpPr>
        <p:spPr bwMode="auto">
          <a:xfrm>
            <a:off x="595313" y="642938"/>
            <a:ext cx="80010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一、用方框中所给短语的适当形式填空</a:t>
            </a:r>
          </a:p>
          <a:p>
            <a:pPr>
              <a:lnSpc>
                <a:spcPct val="130000"/>
              </a:lnSpc>
              <a:defRPr/>
            </a:pPr>
            <a:endParaRPr lang="en-US" altLang="zh-CN" sz="22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defRPr/>
            </a:pPr>
            <a:endParaRPr lang="en-US" altLang="zh-CN" sz="22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Jack _________________ </a:t>
            </a:r>
            <a:r>
              <a:rPr lang="en-US" altLang="zh-CN" sz="22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humour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and he often tells funny stories. 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He always helps people_____________. 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 I can tell Millie anything because she can always____________. </a:t>
            </a:r>
          </a:p>
          <a:p>
            <a:pPr marL="361950" indent="-361950">
              <a:lnSpc>
                <a:spcPct val="130000"/>
              </a:lnSpc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4. We are good friends. We should________ happiness and sadness 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　　　　 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________each other. 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5. Tom is my friend. He often _________ me _________ my English. </a:t>
            </a:r>
          </a:p>
        </p:txBody>
      </p:sp>
      <p:sp>
        <p:nvSpPr>
          <p:cNvPr id="18435" name="TextBox 12"/>
          <p:cNvSpPr txBox="1">
            <a:spLocks noChangeArrowheads="1"/>
          </p:cNvSpPr>
          <p:nvPr/>
        </p:nvSpPr>
        <p:spPr bwMode="auto">
          <a:xfrm>
            <a:off x="1290638" y="1128713"/>
            <a:ext cx="6710362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 need                  keep a secret             share. . . With </a:t>
            </a:r>
            <a:endParaRPr lang="zh-CN" altLang="en-US" sz="22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help. . . With         have a good sense of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4313238" y="4202113"/>
            <a:ext cx="28495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helps                  with</a:t>
            </a:r>
            <a:endParaRPr lang="zh-CN" altLang="zh-CN" sz="2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524000" y="2022475"/>
            <a:ext cx="2514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a good sense of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810000" y="2463800"/>
            <a:ext cx="10064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need</a:t>
            </a:r>
            <a:endParaRPr lang="zh-CN" altLang="zh-CN" sz="2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6477000" y="2914650"/>
            <a:ext cx="163988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a secret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646613" y="3344863"/>
            <a:ext cx="7794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290638" y="3722688"/>
            <a:ext cx="68738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61950" indent="-361950">
              <a:lnSpc>
                <a:spcPct val="13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endParaRPr lang="zh-CN" alt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9600" y="590550"/>
            <a:ext cx="8077200" cy="39338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二、根据汉语完成句子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26.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那件白色的大衣非常适合他。</a:t>
            </a:r>
          </a:p>
          <a:p>
            <a:pPr>
              <a:lnSpc>
                <a:spcPct val="130000"/>
              </a:lnSpc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That white coat ________ _______ very well. 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27.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我堂弟长大以后想当歌手。</a:t>
            </a:r>
          </a:p>
          <a:p>
            <a:pPr marL="446405" indent="-446405">
              <a:lnSpc>
                <a:spcPct val="130000"/>
              </a:lnSpc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My cousin ________ _______  ________ a singer when he ________ _______. 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28.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他刚才把玻璃杯碰倒在地上了。</a:t>
            </a:r>
          </a:p>
          <a:p>
            <a:pPr marL="446405">
              <a:lnSpc>
                <a:spcPct val="13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________ ______ _______ ______ the ground just now. 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429000" y="1620838"/>
            <a:ext cx="1824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fits          him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667000" y="2571750"/>
            <a:ext cx="3581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wants           to             be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339850" y="2971800"/>
            <a:ext cx="1784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446405" indent="-446405">
              <a:lnSpc>
                <a:spcPct val="13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grows       up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600200" y="4019550"/>
            <a:ext cx="480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knocked       the        glass     onto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9600" y="665163"/>
            <a:ext cx="7848600" cy="29733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29.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她乐于助人，且乐意在任何时候帮助别人。</a:t>
            </a:r>
          </a:p>
          <a:p>
            <a:pPr marL="446405" indent="-446405">
              <a:lnSpc>
                <a:spcPct val="130000"/>
              </a:lnSpc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She is helpful and ____________ _______  ________ others _____ ______. 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30.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别在背后说朋友坏话。</a:t>
            </a:r>
          </a:p>
          <a:p>
            <a:pPr marL="446405">
              <a:lnSpc>
                <a:spcPct val="130000"/>
              </a:lnSpc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Don't ________ _______ ________ _______ your friends behind their backs.  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514725" y="1200150"/>
            <a:ext cx="4105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ready/willing      to           help  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057400" y="1690688"/>
            <a:ext cx="1635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any      time</a:t>
            </a: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247900" y="2655888"/>
            <a:ext cx="4686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say           bad        words        about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914400" y="1073150"/>
            <a:ext cx="71628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本节课主要学习了以下知识点，请同学们及时巩固练习：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choose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的用法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914400" y="666750"/>
            <a:ext cx="7391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Who is your best friend and why you choose her/him?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9219" name="Picture 4" descr="C:\Users\Administrator\Desktop\图片\f75f0b4c09cceb121a1101b30a3c24ac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1352550"/>
            <a:ext cx="2819400" cy="347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39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87713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矩形 1"/>
          <p:cNvSpPr>
            <a:spLocks noChangeArrowheads="1"/>
          </p:cNvSpPr>
          <p:nvPr/>
        </p:nvSpPr>
        <p:spPr bwMode="auto">
          <a:xfrm>
            <a:off x="415925" y="646113"/>
            <a:ext cx="8001000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46405">
              <a:lnSpc>
                <a:spcPct val="12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Who would you choose as your best friend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？</a:t>
            </a:r>
          </a:p>
          <a:p>
            <a:pPr marL="446405" indent="-446405" algn="just">
              <a:lnSpc>
                <a:spcPct val="120000"/>
              </a:lnSpc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B1)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Mr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Zhou, the editor of Teenagers magazine, is making profiles of Betty,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Max and May. Help him complete the information below. 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</a:p>
        </p:txBody>
      </p:sp>
      <p:sp>
        <p:nvSpPr>
          <p:cNvPr id="10244" name="矩形 1"/>
          <p:cNvSpPr>
            <a:spLocks noChangeArrowheads="1"/>
          </p:cNvSpPr>
          <p:nvPr/>
        </p:nvSpPr>
        <p:spPr bwMode="auto">
          <a:xfrm>
            <a:off x="927100" y="1855788"/>
            <a:ext cx="7469188" cy="1165225"/>
          </a:xfrm>
          <a:prstGeom prst="rect">
            <a:avLst/>
          </a:prstGeom>
          <a:solidFill>
            <a:srgbClr val="EEDC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Betty</a:t>
            </a:r>
          </a:p>
          <a:p>
            <a:pPr algn="just">
              <a:lnSpc>
                <a:spcPct val="120000"/>
              </a:lnSpc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Looks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hair</a:t>
            </a:r>
          </a:p>
          <a:p>
            <a:pPr algn="just">
              <a:lnSpc>
                <a:spcPct val="120000"/>
              </a:lnSpc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 and helpful</a:t>
            </a:r>
          </a:p>
        </p:txBody>
      </p:sp>
      <p:sp>
        <p:nvSpPr>
          <p:cNvPr id="10245" name="矩形 2"/>
          <p:cNvSpPr>
            <a:spLocks noChangeArrowheads="1"/>
          </p:cNvSpPr>
          <p:nvPr/>
        </p:nvSpPr>
        <p:spPr bwMode="auto">
          <a:xfrm>
            <a:off x="927100" y="3074988"/>
            <a:ext cx="7469188" cy="1570037"/>
          </a:xfrm>
          <a:prstGeom prst="rect">
            <a:avLst/>
          </a:prstGeom>
          <a:solidFill>
            <a:srgbClr val="EEDC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</a:p>
          <a:p>
            <a:pPr algn="just">
              <a:lnSpc>
                <a:spcPct val="120000"/>
              </a:lnSpc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Looks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(4)__________ in his class wears </a:t>
            </a:r>
          </a:p>
          <a:p>
            <a:pPr algn="just">
              <a:lnSpc>
                <a:spcPct val="12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small round (5) ________</a:t>
            </a:r>
            <a:endParaRPr lang="zh-CN" altLang="en-US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a good sense of 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000"/>
          </a:p>
        </p:txBody>
      </p:sp>
      <p:pic>
        <p:nvPicPr>
          <p:cNvPr id="10246" name="Picture 5" descr="C:\Users\Administrator\Desktop\IMG_20180517_110940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86650" y="1943100"/>
            <a:ext cx="7588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404100" y="3260725"/>
            <a:ext cx="661988" cy="119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830513" y="2257425"/>
            <a:ext cx="638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slim</a:t>
            </a:r>
            <a:endParaRPr lang="zh-CN" altLang="en-US" sz="2000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5122863" y="2282825"/>
            <a:ext cx="754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short</a:t>
            </a:r>
            <a:endParaRPr lang="zh-CN" altLang="en-US" sz="2000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140075" y="2620963"/>
            <a:ext cx="1162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generous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587625" y="3478213"/>
            <a:ext cx="1300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tallest boy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565525" y="3875088"/>
            <a:ext cx="1182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glasses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zh-CN" altLang="en-US" sz="2000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5172075" y="4210050"/>
            <a:ext cx="1068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humour</a:t>
            </a:r>
          </a:p>
        </p:txBody>
      </p:sp>
      <p:pic>
        <p:nvPicPr>
          <p:cNvPr id="10255" name="Picture 2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099300" y="747713"/>
            <a:ext cx="13176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838200" y="971550"/>
            <a:ext cx="7469188" cy="1784350"/>
          </a:xfrm>
          <a:prstGeom prst="rect">
            <a:avLst/>
          </a:prstGeom>
          <a:solidFill>
            <a:srgbClr val="EEDCCA"/>
          </a:solidFill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defRPr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Name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May</a:t>
            </a:r>
          </a:p>
          <a:p>
            <a:pPr algn="just">
              <a:lnSpc>
                <a:spcPct val="110000"/>
              </a:lnSpc>
              <a:defRPr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Looks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has big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eyes has </a:t>
            </a:r>
          </a:p>
          <a:p>
            <a:pPr algn="just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long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________hair</a:t>
            </a:r>
          </a:p>
          <a:p>
            <a:pPr algn="just">
              <a:lnSpc>
                <a:spcPct val="110000"/>
              </a:lnSpc>
              <a:defRPr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Personality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_______________________________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1616075" algn="just">
              <a:lnSpc>
                <a:spcPct val="110000"/>
              </a:lnSpc>
              <a:defRPr/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can keep a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1267" name="Picture 7" descr="C:\Users\Administrator\Desktop\IMG_20180517_11094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24725" y="1243013"/>
            <a:ext cx="739775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298825" y="1327150"/>
            <a:ext cx="866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bright</a:t>
            </a:r>
            <a:endParaRPr lang="zh-CN" altLang="en-US" sz="2000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2947988" y="1673225"/>
            <a:ext cx="1038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straight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3052763" y="1990725"/>
            <a:ext cx="4138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never says a bad word about anyone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4711700" y="2355850"/>
            <a:ext cx="819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secret</a:t>
            </a:r>
          </a:p>
        </p:txBody>
      </p:sp>
      <p:pic>
        <p:nvPicPr>
          <p:cNvPr id="11272" name="图片 39"/>
          <p:cNvPicPr>
            <a:picLocks noChangeAspect="1"/>
          </p:cNvPicPr>
          <p:nvPr/>
        </p:nvPicPr>
        <p:blipFill>
          <a:blip r:embed="rId3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87713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图片 39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87713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381000" y="635000"/>
            <a:ext cx="8229600" cy="40814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7380" indent="-627380">
              <a:lnSpc>
                <a:spcPct val="120000"/>
              </a:lnSpc>
              <a:defRPr/>
            </a:pP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B2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Mr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Zhou wants to make some notes of Betty, Max and May. Read the sentences. Write a T if a sentence is true or an F if it is false. 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627380">
              <a:lnSpc>
                <a:spcPct val="12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Betty is kind to old people only.                          ________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</a:t>
            </a:r>
            <a:r>
              <a:rPr lang="zh-CN" altLang="zh-CN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627380">
              <a:lnSpc>
                <a:spcPct val="12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Betty wants to be a singer in the future. 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________ </a:t>
            </a:r>
            <a:r>
              <a:rPr lang="zh-CN" altLang="zh-CN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627380">
              <a:lnSpc>
                <a:spcPct val="12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Max looks smart in his small round glasses. 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________ </a:t>
            </a:r>
            <a:r>
              <a:rPr lang="zh-CN" altLang="zh-CN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627380">
              <a:lnSpc>
                <a:spcPct val="12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Max is not good at telling jokes. 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________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627380">
              <a:lnSpc>
                <a:spcPct val="12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May is sweet and pretty.                                      ________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627380">
              <a:lnSpc>
                <a:spcPct val="12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May likes to say bad things about her friends.    ________ </a:t>
            </a:r>
            <a:r>
              <a:rPr lang="zh-CN" altLang="zh-CN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7675563" y="2070100"/>
            <a:ext cx="341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7678738" y="2481263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686675" y="2932113"/>
            <a:ext cx="357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7697788" y="3368675"/>
            <a:ext cx="341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7713663" y="3810000"/>
            <a:ext cx="357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endParaRPr lang="zh-CN" alt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7740650" y="4243388"/>
            <a:ext cx="341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endParaRPr lang="zh-CN" alt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39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87713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685800" y="666750"/>
            <a:ext cx="8077200" cy="40814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2925" indent="-542925">
              <a:lnSpc>
                <a:spcPct val="12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B3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 </a:t>
            </a:r>
            <a:r>
              <a:rPr lang="en-US" altLang="zh-CN" sz="24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Mr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Zhou is writing about Betty</a:t>
            </a:r>
            <a:r>
              <a:rPr lang="zh-CN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 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Max and May. Help him write the correct names in the boxes and find some related details in the three entries. </a:t>
            </a:r>
            <a:endParaRPr lang="zh-CN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542925">
              <a:lnSpc>
                <a:spcPct val="12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______ is sweet._______________________________</a:t>
            </a:r>
          </a:p>
          <a:p>
            <a:pPr indent="542925">
              <a:lnSpc>
                <a:spcPct val="12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  </a:t>
            </a:r>
            <a:r>
              <a:rPr lang="zh-CN" altLang="zh-CN" sz="2400" u="sng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　　　　</a:t>
            </a:r>
            <a:endParaRPr lang="zh-CN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542925">
              <a:lnSpc>
                <a:spcPct val="12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______ is humorous. ___________________________</a:t>
            </a:r>
          </a:p>
          <a:p>
            <a:pPr indent="542925">
              <a:lnSpc>
                <a:spcPct val="12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 </a:t>
            </a:r>
            <a:r>
              <a:rPr lang="zh-CN" altLang="zh-CN" sz="2400" u="sng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　　　　</a:t>
            </a:r>
            <a:endParaRPr lang="zh-CN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542925">
              <a:lnSpc>
                <a:spcPct val="12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______ is helpful. ______________________________</a:t>
            </a:r>
          </a:p>
          <a:p>
            <a:pPr indent="542925">
              <a:lnSpc>
                <a:spcPct val="12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</a:t>
            </a:r>
            <a:r>
              <a:rPr lang="zh-CN" altLang="zh-CN" sz="2400" u="sng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　　　　</a:t>
            </a:r>
            <a:endParaRPr lang="zh-CN" altLang="en-US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371600" y="3770313"/>
            <a:ext cx="7239000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Betty</a:t>
            </a:r>
            <a:r>
              <a:rPr lang="zh-CN" altLang="zh-C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She helps me with my homework and she always gives her seat on the bus to someone in need.</a:t>
            </a:r>
            <a:endParaRPr lang="zh-CN" altLang="zh-CN" sz="2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752600" y="2038350"/>
            <a:ext cx="782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371600" y="2000250"/>
            <a:ext cx="66294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80975" indent="-180975">
              <a:lnSpc>
                <a:spcPct val="12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She smiles often and never says   a bad word about anyone.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633538" y="2865438"/>
            <a:ext cx="6367462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He tells funny jokes and always makes me laugh.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图片 39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87713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609600" y="642938"/>
            <a:ext cx="8001000" cy="40814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2925" indent="-542925">
              <a:lnSpc>
                <a:spcPct val="12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B4)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Mr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Wu is asking the students who they would choose as their best friends. Complete the conversation with the words in the box. </a:t>
            </a:r>
            <a:endParaRPr lang="zh-CN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542925">
              <a:lnSpc>
                <a:spcPct val="120000"/>
              </a:lnSpc>
              <a:defRPr/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542925">
              <a:lnSpc>
                <a:spcPct val="120000"/>
              </a:lnSpc>
              <a:defRPr/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Mr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Wu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Who would you choose as your best friend, 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Suzy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 marL="894080" indent="-894080">
              <a:lnSpc>
                <a:spcPct val="12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Suzy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I'd choose May. I can go to her when something 1_______me. I can tell her anything because she can 2_____________. 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340" name="矩形 14"/>
          <p:cNvSpPr>
            <a:spLocks noChangeArrowheads="1"/>
          </p:cNvSpPr>
          <p:nvPr/>
        </p:nvSpPr>
        <p:spPr bwMode="auto">
          <a:xfrm>
            <a:off x="1771650" y="2090738"/>
            <a:ext cx="5676900" cy="769937"/>
          </a:xfrm>
          <a:prstGeom prst="rect">
            <a:avLst/>
          </a:prstGeom>
          <a:solidFill>
            <a:srgbClr val="EEDC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 bored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   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a secret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   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ready to help</a:t>
            </a:r>
          </a:p>
          <a:p>
            <a:pPr algn="ctr">
              <a:lnSpc>
                <a:spcPct val="11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   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 funny jokes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   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worries</a:t>
            </a:r>
          </a:p>
        </p:txBody>
      </p:sp>
      <p:sp>
        <p:nvSpPr>
          <p:cNvPr id="15366" name="矩形 1"/>
          <p:cNvSpPr>
            <a:spLocks noChangeArrowheads="1"/>
          </p:cNvSpPr>
          <p:nvPr/>
        </p:nvSpPr>
        <p:spPr bwMode="auto">
          <a:xfrm>
            <a:off x="1728788" y="3767138"/>
            <a:ext cx="1176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worries</a:t>
            </a:r>
            <a:endParaRPr lang="zh-CN" altLang="en-US"/>
          </a:p>
        </p:txBody>
      </p:sp>
      <p:sp>
        <p:nvSpPr>
          <p:cNvPr id="15367" name="矩形 3"/>
          <p:cNvSpPr>
            <a:spLocks noChangeArrowheads="1"/>
          </p:cNvSpPr>
          <p:nvPr/>
        </p:nvSpPr>
        <p:spPr bwMode="auto">
          <a:xfrm>
            <a:off x="1765300" y="4206875"/>
            <a:ext cx="1870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keep a secret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图片 39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87713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609600" y="1562100"/>
            <a:ext cx="8153400" cy="29241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Mr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Wu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Yes, she's kind and sweet. And you, 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Simon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 marL="1254125" indent="-1254125">
              <a:lnSpc>
                <a:spcPct val="13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Simon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I'd choose Max. He can 3______________, so I'll never 4_________with him. 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Mr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Wu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Yes, Max is interesting. And how about you, Sandy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 marL="1073150" indent="-1073150">
              <a:lnSpc>
                <a:spcPct val="13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Sandy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I'd choose Betty. She's willing to 5________things with her friends and is 6____________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people any time. 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364" name="矩形 15"/>
          <p:cNvSpPr>
            <a:spLocks noChangeArrowheads="1"/>
          </p:cNvSpPr>
          <p:nvPr/>
        </p:nvSpPr>
        <p:spPr bwMode="auto">
          <a:xfrm>
            <a:off x="1771650" y="798513"/>
            <a:ext cx="5676900" cy="768350"/>
          </a:xfrm>
          <a:prstGeom prst="rect">
            <a:avLst/>
          </a:prstGeom>
          <a:solidFill>
            <a:srgbClr val="EEDC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 bored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a secret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ready to help</a:t>
            </a:r>
          </a:p>
          <a:p>
            <a:pPr algn="ctr">
              <a:lnSpc>
                <a:spcPct val="11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 funny jokes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worries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911725" y="2116138"/>
            <a:ext cx="2203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tell funny jokes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133600" y="2589213"/>
            <a:ext cx="14859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feel bored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6218238" y="3536950"/>
            <a:ext cx="8969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share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083050" y="399415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ready to help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39788" y="782638"/>
            <a:ext cx="7385050" cy="5556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6387" name="TextBox 39"/>
          <p:cNvSpPr txBox="1">
            <a:spLocks noChangeArrowheads="1"/>
          </p:cNvSpPr>
          <p:nvPr/>
        </p:nvSpPr>
        <p:spPr bwMode="auto">
          <a:xfrm>
            <a:off x="2649538" y="795338"/>
            <a:ext cx="55864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choose /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∫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u:z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vi. &amp;</a:t>
            </a:r>
            <a:r>
              <a:rPr lang="en-US" altLang="zh-CN" sz="2400" b="1" i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vt.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选择；挑选</a:t>
            </a:r>
          </a:p>
        </p:txBody>
      </p:sp>
      <p:sp>
        <p:nvSpPr>
          <p:cNvPr id="16388" name="AutoShape 2"/>
          <p:cNvSpPr>
            <a:spLocks noChangeArrowheads="1"/>
          </p:cNvSpPr>
          <p:nvPr/>
        </p:nvSpPr>
        <p:spPr bwMode="gray">
          <a:xfrm flipH="1">
            <a:off x="850900" y="919163"/>
            <a:ext cx="1450975" cy="344487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89" name="文本框 24"/>
          <p:cNvSpPr txBox="1">
            <a:spLocks noChangeArrowheads="1"/>
          </p:cNvSpPr>
          <p:nvPr/>
        </p:nvSpPr>
        <p:spPr bwMode="auto">
          <a:xfrm>
            <a:off x="952500" y="847725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6" name="菱形 5"/>
          <p:cNvSpPr/>
          <p:nvPr/>
        </p:nvSpPr>
        <p:spPr>
          <a:xfrm>
            <a:off x="2114550" y="911225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73" name="矩形 8"/>
          <p:cNvSpPr>
            <a:spLocks noChangeArrowheads="1"/>
          </p:cNvSpPr>
          <p:nvPr/>
        </p:nvSpPr>
        <p:spPr bwMode="auto">
          <a:xfrm>
            <a:off x="1147763" y="1384300"/>
            <a:ext cx="65532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 Which one did you choose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你挑了哪一个？</a:t>
            </a:r>
          </a:p>
        </p:txBody>
      </p:sp>
      <p:sp>
        <p:nvSpPr>
          <p:cNvPr id="16392" name="TextBox 39"/>
          <p:cNvSpPr txBox="1">
            <a:spLocks noChangeArrowheads="1"/>
          </p:cNvSpPr>
          <p:nvPr/>
        </p:nvSpPr>
        <p:spPr bwMode="auto">
          <a:xfrm>
            <a:off x="898525" y="2649538"/>
            <a:ext cx="12954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考向一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938338" y="2692400"/>
            <a:ext cx="5697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choose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作动词时，还有“选举”的意思。</a:t>
            </a:r>
          </a:p>
        </p:txBody>
      </p:sp>
      <p:sp>
        <p:nvSpPr>
          <p:cNvPr id="12" name="矩形 8"/>
          <p:cNvSpPr>
            <a:spLocks noChangeArrowheads="1"/>
          </p:cNvSpPr>
          <p:nvPr/>
        </p:nvSpPr>
        <p:spPr bwMode="auto">
          <a:xfrm>
            <a:off x="1143000" y="3233738"/>
            <a:ext cx="65532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 He was chosen to serve as senator.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他被选为参议员。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  <p:bldP spid="4" grpId="0"/>
      <p:bldP spid="12" grpId="0"/>
    </p:bldLst>
  </p:timing>
</p:sld>
</file>

<file path=ppt/theme/theme1.xml><?xml version="1.0" encoding="utf-8"?>
<a:theme xmlns:a="http://schemas.openxmlformats.org/drawingml/2006/main" name="WWW.2PPT.COM&#10;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0</TotalTime>
  <Words>804</Words>
  <Application>Microsoft Office PowerPoint</Application>
  <PresentationFormat>全屏显示(16:9)</PresentationFormat>
  <Paragraphs>123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Adobe 黑体 Std R</vt:lpstr>
      <vt:lpstr>黑体</vt:lpstr>
      <vt:lpstr>宋体</vt:lpstr>
      <vt:lpstr>微软雅黑</vt:lpstr>
      <vt:lpstr>Arial</vt:lpstr>
      <vt:lpstr>Calibri</vt:lpstr>
      <vt:lpstr>Garamond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2018-04-27T09:43:00Z</dcterms:created>
  <dcterms:modified xsi:type="dcterms:W3CDTF">2023-01-17T02:17:24Z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678F3F0294AE42B08EBED98968EB9DEF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