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7" r:id="rId4"/>
    <p:sldId id="259" r:id="rId5"/>
    <p:sldId id="361" r:id="rId6"/>
    <p:sldId id="260" r:id="rId7"/>
    <p:sldId id="286" r:id="rId8"/>
    <p:sldId id="288" r:id="rId9"/>
    <p:sldId id="362" r:id="rId10"/>
    <p:sldId id="365" r:id="rId11"/>
    <p:sldId id="363" r:id="rId12"/>
    <p:sldId id="265" r:id="rId13"/>
    <p:sldId id="270" r:id="rId14"/>
    <p:sldId id="289" r:id="rId15"/>
    <p:sldId id="271" r:id="rId16"/>
    <p:sldId id="272" r:id="rId1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9852" autoAdjust="0"/>
  </p:normalViewPr>
  <p:slideViewPr>
    <p:cSldViewPr>
      <p:cViewPr varScale="1">
        <p:scale>
          <a:sx n="154" d="100"/>
          <a:sy n="154" d="100"/>
        </p:scale>
        <p:origin x="-570" y="-96"/>
      </p:cViewPr>
      <p:guideLst>
        <p:guide orient="horz" pos="163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DA893-2857-4900-AFE5-AD49044089F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29156-4D92-443C-8FFF-DFB6FE13A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66" y="1200151"/>
            <a:ext cx="8229481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806" y="3305176"/>
            <a:ext cx="7772221" cy="1021556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806" y="2180035"/>
            <a:ext cx="7772221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6" y="205979"/>
            <a:ext cx="8229481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60" y="1200151"/>
            <a:ext cx="4056988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8562" y="1200151"/>
            <a:ext cx="4058178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6" y="205979"/>
            <a:ext cx="8229481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65" y="1151335"/>
            <a:ext cx="4040317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65" y="1631156"/>
            <a:ext cx="4040317" cy="29634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240" y="1151335"/>
            <a:ext cx="4041507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240" y="1631156"/>
            <a:ext cx="4041507" cy="29634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6" y="205979"/>
            <a:ext cx="8229481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0" y="204787"/>
            <a:ext cx="3007910" cy="8715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4725" y="204791"/>
            <a:ext cx="5112019" cy="438983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60" y="1076328"/>
            <a:ext cx="3007910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124" y="3600451"/>
            <a:ext cx="5487114" cy="425054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124" y="459581"/>
            <a:ext cx="5487114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124" y="4025506"/>
            <a:ext cx="5487114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6" y="205979"/>
            <a:ext cx="8229481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66" y="1200151"/>
            <a:ext cx="8229481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0270" y="205980"/>
            <a:ext cx="2056477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65" y="205980"/>
            <a:ext cx="6058689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</p:sldLayoutIdLst>
  <p:txStyles>
    <p:titleStyle>
      <a:lvl1pPr algn="ctr" defTabSz="685165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6895" indent="-213995" algn="l" defTabSz="6851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2.xml"/><Relationship Id="rId7" Type="http://schemas.openxmlformats.org/officeDocument/2006/relationships/slide" Target="slide1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5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9.png"/><Relationship Id="rId7" Type="http://schemas.openxmlformats.org/officeDocument/2006/relationships/oleObject" Target="../embeddings/oleObject1.bin"/><Relationship Id="rId12" Type="http://schemas.openxmlformats.org/officeDocument/2006/relationships/image" Target="../media/image2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pn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16.png"/><Relationship Id="rId10" Type="http://schemas.openxmlformats.org/officeDocument/2006/relationships/image" Target="../media/image18.wmf"/><Relationship Id="rId4" Type="http://schemas.openxmlformats.org/officeDocument/2006/relationships/image" Target="../media/image20.png"/><Relationship Id="rId9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9.bin"/><Relationship Id="rId18" Type="http://schemas.openxmlformats.org/officeDocument/2006/relationships/image" Target="../media/image19.png"/><Relationship Id="rId26" Type="http://schemas.openxmlformats.org/officeDocument/2006/relationships/oleObject" Target="../embeddings/oleObject16.bin"/><Relationship Id="rId39" Type="http://schemas.openxmlformats.org/officeDocument/2006/relationships/image" Target="../media/image21.png"/><Relationship Id="rId21" Type="http://schemas.openxmlformats.org/officeDocument/2006/relationships/image" Target="../media/image15.png"/><Relationship Id="rId34" Type="http://schemas.openxmlformats.org/officeDocument/2006/relationships/oleObject" Target="../embeddings/oleObject22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13.bin"/><Relationship Id="rId25" Type="http://schemas.openxmlformats.org/officeDocument/2006/relationships/oleObject" Target="../embeddings/oleObject15.bin"/><Relationship Id="rId33" Type="http://schemas.openxmlformats.org/officeDocument/2006/relationships/oleObject" Target="../embeddings/oleObject21.bin"/><Relationship Id="rId38" Type="http://schemas.openxmlformats.org/officeDocument/2006/relationships/image" Target="../media/image31.png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.bin"/><Relationship Id="rId20" Type="http://schemas.openxmlformats.org/officeDocument/2006/relationships/image" Target="../media/image16.png"/><Relationship Id="rId29" Type="http://schemas.openxmlformats.org/officeDocument/2006/relationships/oleObject" Target="../embeddings/oleObject17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8.bin"/><Relationship Id="rId24" Type="http://schemas.openxmlformats.org/officeDocument/2006/relationships/oleObject" Target="../embeddings/oleObject14.bin"/><Relationship Id="rId32" Type="http://schemas.openxmlformats.org/officeDocument/2006/relationships/oleObject" Target="../embeddings/oleObject20.bin"/><Relationship Id="rId37" Type="http://schemas.openxmlformats.org/officeDocument/2006/relationships/image" Target="../media/image30.png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1.bin"/><Relationship Id="rId23" Type="http://schemas.openxmlformats.org/officeDocument/2006/relationships/image" Target="../media/image26.png"/><Relationship Id="rId28" Type="http://schemas.openxmlformats.org/officeDocument/2006/relationships/image" Target="../media/image28.png"/><Relationship Id="rId36" Type="http://schemas.openxmlformats.org/officeDocument/2006/relationships/image" Target="../media/image29.png"/><Relationship Id="rId10" Type="http://schemas.openxmlformats.org/officeDocument/2006/relationships/image" Target="../media/image23.wmf"/><Relationship Id="rId19" Type="http://schemas.openxmlformats.org/officeDocument/2006/relationships/image" Target="../media/image20.png"/><Relationship Id="rId31" Type="http://schemas.openxmlformats.org/officeDocument/2006/relationships/oleObject" Target="../embeddings/oleObject19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0.bin"/><Relationship Id="rId22" Type="http://schemas.openxmlformats.org/officeDocument/2006/relationships/image" Target="../media/image25.png"/><Relationship Id="rId27" Type="http://schemas.openxmlformats.org/officeDocument/2006/relationships/image" Target="../media/image27.png"/><Relationship Id="rId30" Type="http://schemas.openxmlformats.org/officeDocument/2006/relationships/oleObject" Target="../embeddings/oleObject18.bin"/><Relationship Id="rId35" Type="http://schemas.openxmlformats.org/officeDocument/2006/relationships/oleObject" Target="../embeddings/oleObject23.bin"/><Relationship Id="rId8" Type="http://schemas.openxmlformats.org/officeDocument/2006/relationships/image" Target="../media/image22.wmf"/><Relationship Id="rId3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33.wmf"/><Relationship Id="rId3" Type="http://schemas.openxmlformats.org/officeDocument/2006/relationships/image" Target="../media/image34.png"/><Relationship Id="rId7" Type="http://schemas.openxmlformats.org/officeDocument/2006/relationships/image" Target="../media/image36.png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2.wmf"/><Relationship Id="rId10" Type="http://schemas.openxmlformats.org/officeDocument/2006/relationships/image" Target="../media/image39.png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8.png"/><Relationship Id="rId14" Type="http://schemas.openxmlformats.org/officeDocument/2006/relationships/image" Target="../media/image4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779912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01869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青岛版  数学  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五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年级  下册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613658" y="4457280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17" name="圆角矩形 16">
            <a:hlinkClick r:id="rId4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5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6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1" name="圆角矩形 20">
            <a:hlinkClick r:id="rId7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51" y="441368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矩形 25"/>
          <p:cNvSpPr/>
          <p:nvPr/>
        </p:nvSpPr>
        <p:spPr>
          <a:xfrm>
            <a:off x="3749337" y="2211714"/>
            <a:ext cx="1425711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第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课时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936689" y="914662"/>
            <a:ext cx="6294031" cy="68480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4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校园艺术</a:t>
            </a:r>
            <a:r>
              <a:rPr lang="zh-CN" altLang="en-US" sz="40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en-US" altLang="zh-CN" sz="28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  <a:r>
              <a:rPr lang="zh-CN" altLang="en-US" sz="28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分</a:t>
            </a:r>
            <a:r>
              <a:rPr lang="zh-CN" altLang="en-US" sz="28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数的意义和性质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1176563" y="895603"/>
            <a:ext cx="654821" cy="702878"/>
            <a:chOff x="1306635" y="1385539"/>
            <a:chExt cx="654821" cy="702878"/>
          </a:xfrm>
        </p:grpSpPr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30" name="文本框 10"/>
            <p:cNvSpPr txBox="1"/>
            <p:nvPr/>
          </p:nvSpPr>
          <p:spPr>
            <a:xfrm>
              <a:off x="1435768" y="1385539"/>
              <a:ext cx="410690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3500" b="1" dirty="0">
                  <a:solidFill>
                    <a:srgbClr val="0050AA"/>
                  </a:solidFill>
                  <a:latin typeface="+mj-ea"/>
                  <a:ea typeface="+mj-ea"/>
                </a:rPr>
                <a:t>2</a:t>
              </a:r>
              <a:endParaRPr kumimoji="1" lang="zh-CN" altLang="en-US" sz="3500" b="1" dirty="0">
                <a:solidFill>
                  <a:srgbClr val="0050AA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31" name="矩形 30"/>
          <p:cNvSpPr/>
          <p:nvPr/>
        </p:nvSpPr>
        <p:spPr>
          <a:xfrm>
            <a:off x="3085949" y="4451214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823269" y="543165"/>
            <a:ext cx="2428875" cy="4048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l">
              <a:defRPr/>
            </a:pPr>
            <a:r>
              <a:rPr lang="zh-CN" alt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试一试</a:t>
            </a:r>
          </a:p>
        </p:txBody>
      </p:sp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1547813" y="1168006"/>
            <a:ext cx="4591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用分数分别表示图中的涂色部分。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2" name="Picture 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4886" y="2069437"/>
            <a:ext cx="2430066" cy="1051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5221" y="2063331"/>
            <a:ext cx="3482578" cy="109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36"/>
          <p:cNvSpPr txBox="1">
            <a:spLocks noChangeArrowheads="1"/>
          </p:cNvSpPr>
          <p:nvPr/>
        </p:nvSpPr>
        <p:spPr bwMode="auto">
          <a:xfrm>
            <a:off x="2427934" y="3366027"/>
            <a:ext cx="12346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（     ）</a:t>
            </a:r>
          </a:p>
        </p:txBody>
      </p:sp>
      <p:sp>
        <p:nvSpPr>
          <p:cNvPr id="15" name="Text Box 37"/>
          <p:cNvSpPr txBox="1">
            <a:spLocks noChangeArrowheads="1"/>
          </p:cNvSpPr>
          <p:nvPr/>
        </p:nvSpPr>
        <p:spPr bwMode="auto">
          <a:xfrm>
            <a:off x="5737128" y="3373018"/>
            <a:ext cx="12346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（     ）</a:t>
            </a:r>
          </a:p>
        </p:txBody>
      </p:sp>
      <p:grpSp>
        <p:nvGrpSpPr>
          <p:cNvPr id="16" name="Group 54"/>
          <p:cNvGrpSpPr/>
          <p:nvPr/>
        </p:nvGrpSpPr>
        <p:grpSpPr bwMode="auto">
          <a:xfrm>
            <a:off x="6048967" y="3158700"/>
            <a:ext cx="800100" cy="750093"/>
            <a:chOff x="1200" y="3149"/>
            <a:chExt cx="672" cy="630"/>
          </a:xfrm>
        </p:grpSpPr>
        <p:sp>
          <p:nvSpPr>
            <p:cNvPr id="17" name="Text Box 44"/>
            <p:cNvSpPr txBox="1">
              <a:spLocks noChangeArrowheads="1"/>
            </p:cNvSpPr>
            <p:nvPr/>
          </p:nvSpPr>
          <p:spPr bwMode="auto">
            <a:xfrm>
              <a:off x="1373" y="3149"/>
              <a:ext cx="499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1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</a:p>
          </p:txBody>
        </p:sp>
        <p:sp>
          <p:nvSpPr>
            <p:cNvPr id="18" name="Text Box 45"/>
            <p:cNvSpPr txBox="1">
              <a:spLocks noChangeArrowheads="1"/>
            </p:cNvSpPr>
            <p:nvPr/>
          </p:nvSpPr>
          <p:spPr bwMode="auto">
            <a:xfrm>
              <a:off x="1364" y="3430"/>
              <a:ext cx="499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21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</a:p>
          </p:txBody>
        </p:sp>
        <p:pic>
          <p:nvPicPr>
            <p:cNvPr id="19" name="Picture 46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38" y="3403"/>
              <a:ext cx="31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 Box 47"/>
            <p:cNvSpPr txBox="1">
              <a:spLocks noChangeArrowheads="1"/>
            </p:cNvSpPr>
            <p:nvPr/>
          </p:nvSpPr>
          <p:spPr bwMode="auto">
            <a:xfrm>
              <a:off x="1200" y="3284"/>
              <a:ext cx="270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1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</a:p>
          </p:txBody>
        </p:sp>
      </p:grpSp>
      <p:grpSp>
        <p:nvGrpSpPr>
          <p:cNvPr id="21" name="Group 55"/>
          <p:cNvGrpSpPr/>
          <p:nvPr/>
        </p:nvGrpSpPr>
        <p:grpSpPr bwMode="auto">
          <a:xfrm>
            <a:off x="2760015" y="3199340"/>
            <a:ext cx="956127" cy="756046"/>
            <a:chOff x="1200" y="3144"/>
            <a:chExt cx="682" cy="635"/>
          </a:xfrm>
        </p:grpSpPr>
        <p:sp>
          <p:nvSpPr>
            <p:cNvPr id="22" name="Text Box 56"/>
            <p:cNvSpPr txBox="1">
              <a:spLocks noChangeArrowheads="1"/>
            </p:cNvSpPr>
            <p:nvPr/>
          </p:nvSpPr>
          <p:spPr bwMode="auto">
            <a:xfrm>
              <a:off x="1375" y="3144"/>
              <a:ext cx="499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1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</a:p>
          </p:txBody>
        </p:sp>
        <p:sp>
          <p:nvSpPr>
            <p:cNvPr id="23" name="Text Box 57"/>
            <p:cNvSpPr txBox="1">
              <a:spLocks noChangeArrowheads="1"/>
            </p:cNvSpPr>
            <p:nvPr/>
          </p:nvSpPr>
          <p:spPr bwMode="auto">
            <a:xfrm>
              <a:off x="1383" y="3430"/>
              <a:ext cx="499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21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</a:p>
          </p:txBody>
        </p:sp>
        <p:pic>
          <p:nvPicPr>
            <p:cNvPr id="24" name="Picture 58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38" y="3403"/>
              <a:ext cx="318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Text Box 59"/>
            <p:cNvSpPr txBox="1">
              <a:spLocks noChangeArrowheads="1"/>
            </p:cNvSpPr>
            <p:nvPr/>
          </p:nvSpPr>
          <p:spPr bwMode="auto">
            <a:xfrm>
              <a:off x="1200" y="3284"/>
              <a:ext cx="229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1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2164561" y="1708550"/>
          <a:ext cx="250031" cy="645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4" name="公式" r:id="rId3" imgW="152400" imgH="393700" progId="Equation.3">
                  <p:embed/>
                </p:oleObj>
              </mc:Choice>
              <mc:Fallback>
                <p:oleObj name="公式" r:id="rId3" imgW="152400" imgH="393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4561" y="1708550"/>
                        <a:ext cx="250031" cy="645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3082529" y="1708547"/>
          <a:ext cx="354806" cy="646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5" name="公式" r:id="rId5" imgW="215900" imgH="393065" progId="Equation.3">
                  <p:embed/>
                </p:oleObj>
              </mc:Choice>
              <mc:Fallback>
                <p:oleObj name="公式" r:id="rId5" imgW="215900" imgH="39306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2529" y="1708547"/>
                        <a:ext cx="354806" cy="6465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4055269" y="1708547"/>
          <a:ext cx="354806" cy="646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6" name="公式" r:id="rId7" imgW="215900" imgH="393065" progId="Equation.3">
                  <p:embed/>
                </p:oleObj>
              </mc:Choice>
              <mc:Fallback>
                <p:oleObj name="公式" r:id="rId7" imgW="215900" imgH="39306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5269" y="1708547"/>
                        <a:ext cx="354806" cy="6465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4936335" y="1709739"/>
          <a:ext cx="229791" cy="646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7" name="公式" r:id="rId9" imgW="139700" imgH="393700" progId="Equation.3">
                  <p:embed/>
                </p:oleObj>
              </mc:Choice>
              <mc:Fallback>
                <p:oleObj name="公式" r:id="rId9" imgW="1397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6335" y="1709739"/>
                        <a:ext cx="229791" cy="6465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5725721" y="1710931"/>
          <a:ext cx="250031" cy="645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8" name="公式" r:id="rId11" imgW="152400" imgH="393700" progId="Equation.3">
                  <p:embed/>
                </p:oleObj>
              </mc:Choice>
              <mc:Fallback>
                <p:oleObj name="公式" r:id="rId11" imgW="1524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5721" y="1710931"/>
                        <a:ext cx="250031" cy="645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6428189" y="1708550"/>
          <a:ext cx="250031" cy="645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9" name="公式" r:id="rId13" imgW="152400" imgH="393700" progId="Equation.3">
                  <p:embed/>
                </p:oleObj>
              </mc:Choice>
              <mc:Fallback>
                <p:oleObj name="公式" r:id="rId13" imgW="1524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8189" y="1708550"/>
                        <a:ext cx="250031" cy="645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val 41"/>
          <p:cNvSpPr>
            <a:spLocks noChangeArrowheads="1"/>
          </p:cNvSpPr>
          <p:nvPr/>
        </p:nvSpPr>
        <p:spPr bwMode="auto">
          <a:xfrm>
            <a:off x="1708547" y="2676525"/>
            <a:ext cx="2538413" cy="1245394"/>
          </a:xfrm>
          <a:prstGeom prst="ellipse">
            <a:avLst/>
          </a:prstGeom>
          <a:noFill/>
          <a:ln w="9525" cap="rnd" algn="ctr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solidFill>
                <a:schemeClr val="bg1"/>
              </a:solidFill>
              <a:ea typeface="楷体" panose="02010609060101010101" pitchFamily="49" charset="-122"/>
            </a:endParaRPr>
          </a:p>
        </p:txBody>
      </p:sp>
      <p:sp>
        <p:nvSpPr>
          <p:cNvPr id="18" name="Oval 42"/>
          <p:cNvSpPr>
            <a:spLocks noChangeArrowheads="1"/>
          </p:cNvSpPr>
          <p:nvPr/>
        </p:nvSpPr>
        <p:spPr bwMode="auto">
          <a:xfrm>
            <a:off x="4733929" y="2677718"/>
            <a:ext cx="2538413" cy="1190625"/>
          </a:xfrm>
          <a:prstGeom prst="ellipse">
            <a:avLst/>
          </a:prstGeom>
          <a:noFill/>
          <a:ln w="9525" cap="rnd" algn="ctr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solidFill>
                <a:schemeClr val="bg1"/>
              </a:solidFill>
              <a:ea typeface="楷体" panose="02010609060101010101" pitchFamily="49" charset="-122"/>
            </a:endParaRPr>
          </a:p>
        </p:txBody>
      </p:sp>
      <p:sp>
        <p:nvSpPr>
          <p:cNvPr id="23" name="Text Box 60"/>
          <p:cNvSpPr txBox="1">
            <a:spLocks noChangeArrowheads="1"/>
          </p:cNvSpPr>
          <p:nvPr/>
        </p:nvSpPr>
        <p:spPr bwMode="auto">
          <a:xfrm>
            <a:off x="2519367" y="4030268"/>
            <a:ext cx="13327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ea typeface="楷体" panose="02010609060101010101" pitchFamily="49" charset="-122"/>
              </a:rPr>
              <a:t>真分数</a:t>
            </a:r>
          </a:p>
        </p:txBody>
      </p:sp>
      <p:sp>
        <p:nvSpPr>
          <p:cNvPr id="24" name="Text Box 61"/>
          <p:cNvSpPr txBox="1">
            <a:spLocks noChangeArrowheads="1"/>
          </p:cNvSpPr>
          <p:nvPr/>
        </p:nvSpPr>
        <p:spPr bwMode="auto">
          <a:xfrm>
            <a:off x="5543555" y="4030268"/>
            <a:ext cx="13327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ea typeface="楷体" panose="02010609060101010101" pitchFamily="49" charset="-122"/>
              </a:rPr>
              <a:t>假分数</a:t>
            </a:r>
          </a:p>
        </p:txBody>
      </p:sp>
      <p:sp>
        <p:nvSpPr>
          <p:cNvPr id="25" name="Text Box 62"/>
          <p:cNvSpPr txBox="1">
            <a:spLocks noChangeArrowheads="1"/>
          </p:cNvSpPr>
          <p:nvPr/>
        </p:nvSpPr>
        <p:spPr bwMode="auto">
          <a:xfrm>
            <a:off x="950048" y="1044159"/>
            <a:ext cx="62104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把下面的分数填在相应的圈里。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-0.00401 L 0.01788 0.237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" y="120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105 L -0.35052 0.2419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35" y="1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0617 L 0.24028 0.2361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14" y="120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0.00216 L 0.2026 0.2401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22" y="120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7284E-6 L 0.16041 0.2422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21" y="120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37E-7 L 0.11215 0.2422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08" y="120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1088608" y="732034"/>
            <a:ext cx="41576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填一填。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25"/>
              <p:cNvSpPr txBox="1">
                <a:spLocks noChangeArrowheads="1"/>
              </p:cNvSpPr>
              <p:nvPr/>
            </p:nvSpPr>
            <p:spPr bwMode="auto">
              <a:xfrm>
                <a:off x="1571998" y="1453742"/>
                <a:ext cx="3432051" cy="6890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（</a:t>
                </a:r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1</a:t>
                </a:r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）</a:t>
                </a:r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9</a:t>
                </a:r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个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 smtClean="0"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i="0" smtClean="0"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7</m:t>
                        </m:r>
                      </m:den>
                    </m:f>
                  </m:oMath>
                </a14:m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是（    ）。</a:t>
                </a:r>
                <a:endPara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6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71998" y="1453742"/>
                <a:ext cx="3432051" cy="689099"/>
              </a:xfrm>
              <a:prstGeom prst="rect">
                <a:avLst/>
              </a:prstGeom>
              <a:blipFill rotWithShape="1">
                <a:blip r:embed="rId2"/>
                <a:stretch>
                  <a:fillRect l="-11" t="-33" r="7" b="5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31"/>
              <p:cNvSpPr txBox="1">
                <a:spLocks noChangeArrowheads="1"/>
              </p:cNvSpPr>
              <p:nvPr/>
            </p:nvSpPr>
            <p:spPr bwMode="auto">
              <a:xfrm>
                <a:off x="1572001" y="2660343"/>
                <a:ext cx="4284661" cy="6926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24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（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2</a:t>
                </a:r>
                <a:r>
                  <a:rPr lang="zh-CN" altLang="en-US" sz="24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）</a:t>
                </a:r>
                <a:r>
                  <a:rPr lang="en-US" altLang="zh-CN" sz="2400" b="1" dirty="0">
                    <a:solidFill>
                      <a:schemeClr val="tx1"/>
                    </a:solidFill>
                    <a:ea typeface="楷体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>
                            <a:solidFill>
                              <a:schemeClr val="tx1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17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>
                            <a:solidFill>
                              <a:schemeClr val="tx1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8</m:t>
                        </m:r>
                      </m:den>
                    </m:f>
                  </m:oMath>
                </a14:m>
                <a:r>
                  <a:rPr lang="zh-CN" altLang="en-US" sz="24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是（    ）个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>
                            <a:solidFill>
                              <a:schemeClr val="tx1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>
                            <a:solidFill>
                              <a:schemeClr val="tx1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8</m:t>
                        </m:r>
                      </m:den>
                    </m:f>
                    <m:r>
                      <a:rPr lang="en-US" altLang="zh-CN" sz="2400" b="1" i="1">
                        <a:solidFill>
                          <a:schemeClr val="tx1"/>
                        </a:solidFill>
                        <a:latin typeface="Cambria Math" panose="02040503050406030204" charset="0"/>
                        <a:ea typeface="楷体" panose="02010609060101010101" pitchFamily="49" charset="-122"/>
                      </a:rPr>
                      <m:t> </m:t>
                    </m:r>
                  </m:oMath>
                </a14:m>
                <a:r>
                  <a:rPr lang="zh-CN" altLang="en-US" sz="24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。</a:t>
                </a:r>
                <a:endParaRPr lang="en-US" altLang="zh-CN" sz="24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8" name="Text 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72001" y="2660343"/>
                <a:ext cx="4284661" cy="692690"/>
              </a:xfrm>
              <a:prstGeom prst="rect">
                <a:avLst/>
              </a:prstGeom>
              <a:blipFill rotWithShape="1">
                <a:blip r:embed="rId3"/>
                <a:stretch>
                  <a:fillRect l="-9" t="-47" r="1" b="3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1443382" y="3839073"/>
            <a:ext cx="50768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ea typeface="楷体" panose="02010609060101010101" pitchFamily="49" charset="-122"/>
              </a:rPr>
              <a:t>想一想，假分数都比真分数大吗？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3734772" y="1372435"/>
                <a:ext cx="494045" cy="7938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altLang="zh-CN" sz="2400" b="1" i="0" smtClean="0">
                              <a:solidFill>
                                <a:srgbClr val="FF0000"/>
                              </a:solidFill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m:t>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altLang="zh-CN" sz="2400" b="1">
                              <a:solidFill>
                                <a:srgbClr val="FF0000"/>
                              </a:solidFill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zh-CN" altLang="en-US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772" y="1372435"/>
                <a:ext cx="494045" cy="793872"/>
              </a:xfrm>
              <a:prstGeom prst="rect">
                <a:avLst/>
              </a:prstGeom>
              <a:blipFill rotWithShape="1">
                <a:blip r:embed="rId4"/>
                <a:stretch>
                  <a:fillRect l="-68" t="-25" r="71" b="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矩形 18"/>
          <p:cNvSpPr/>
          <p:nvPr/>
        </p:nvSpPr>
        <p:spPr>
          <a:xfrm>
            <a:off x="3466506" y="2775857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17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62"/>
          <p:cNvSpPr txBox="1">
            <a:spLocks noChangeArrowheads="1"/>
          </p:cNvSpPr>
          <p:nvPr/>
        </p:nvSpPr>
        <p:spPr bwMode="auto">
          <a:xfrm>
            <a:off x="1060215" y="658167"/>
            <a:ext cx="5049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用直线上的点表示下面的分数。</a:t>
            </a:r>
          </a:p>
        </p:txBody>
      </p:sp>
      <p:grpSp>
        <p:nvGrpSpPr>
          <p:cNvPr id="23" name="Group 40"/>
          <p:cNvGrpSpPr/>
          <p:nvPr/>
        </p:nvGrpSpPr>
        <p:grpSpPr bwMode="auto">
          <a:xfrm>
            <a:off x="1494239" y="2768832"/>
            <a:ext cx="5975747" cy="611982"/>
            <a:chOff x="401" y="1796"/>
            <a:chExt cx="4676" cy="514"/>
          </a:xfrm>
        </p:grpSpPr>
        <p:sp>
          <p:nvSpPr>
            <p:cNvPr id="24" name="Line 10"/>
            <p:cNvSpPr>
              <a:spLocks noChangeShapeType="1"/>
            </p:cNvSpPr>
            <p:nvPr/>
          </p:nvSpPr>
          <p:spPr bwMode="auto">
            <a:xfrm>
              <a:off x="521" y="2132"/>
              <a:ext cx="45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401" y="1805"/>
              <a:ext cx="477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300" b="1">
                  <a:solidFill>
                    <a:schemeClr val="hlink"/>
                  </a:solidFill>
                  <a:ea typeface="楷体" panose="02010609060101010101" pitchFamily="49" charset="-122"/>
                </a:rPr>
                <a:t>﹒</a:t>
              </a:r>
              <a:endParaRPr lang="zh-CN" altLang="en-US" sz="3300" b="1">
                <a:solidFill>
                  <a:schemeClr val="hlink"/>
                </a:solidFill>
                <a:ea typeface="楷体" panose="02010609060101010101" pitchFamily="49" charset="-122"/>
              </a:endParaRPr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1834" y="1806"/>
              <a:ext cx="477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300" b="1">
                  <a:solidFill>
                    <a:schemeClr val="hlink"/>
                  </a:solidFill>
                  <a:ea typeface="楷体" panose="02010609060101010101" pitchFamily="49" charset="-122"/>
                </a:rPr>
                <a:t>﹒</a:t>
              </a:r>
              <a:endParaRPr lang="zh-CN" altLang="en-US" sz="3300" b="1">
                <a:solidFill>
                  <a:schemeClr val="hlink"/>
                </a:solidFill>
                <a:ea typeface="楷体" panose="02010609060101010101" pitchFamily="49" charset="-122"/>
              </a:endParaRPr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3209" y="1805"/>
              <a:ext cx="477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300" b="1">
                  <a:solidFill>
                    <a:schemeClr val="hlink"/>
                  </a:solidFill>
                  <a:ea typeface="楷体" panose="02010609060101010101" pitchFamily="49" charset="-122"/>
                </a:rPr>
                <a:t>﹒</a:t>
              </a:r>
              <a:endParaRPr lang="zh-CN" altLang="en-US" sz="3300" b="1">
                <a:solidFill>
                  <a:schemeClr val="hlink"/>
                </a:solidFill>
                <a:ea typeface="楷体" panose="02010609060101010101" pitchFamily="49" charset="-122"/>
              </a:endParaRPr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4576" y="1796"/>
              <a:ext cx="477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300" b="1">
                  <a:solidFill>
                    <a:schemeClr val="hlink"/>
                  </a:solidFill>
                  <a:ea typeface="楷体" panose="02010609060101010101" pitchFamily="49" charset="-122"/>
                </a:rPr>
                <a:t>﹒</a:t>
              </a:r>
              <a:endParaRPr lang="zh-CN" altLang="en-US" sz="3300" b="1">
                <a:solidFill>
                  <a:schemeClr val="hlink"/>
                </a:solidFill>
                <a:ea typeface="楷体" panose="02010609060101010101" pitchFamily="49" charset="-122"/>
              </a:endParaRPr>
            </a:p>
          </p:txBody>
        </p: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799" y="1859"/>
              <a:ext cx="417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700" b="1">
                  <a:ea typeface="楷体" panose="02010609060101010101" pitchFamily="49" charset="-122"/>
                </a:rPr>
                <a:t>﹒</a:t>
              </a:r>
              <a:endParaRPr lang="zh-CN" altLang="en-US" sz="2700" b="1">
                <a:ea typeface="楷体" panose="02010609060101010101" pitchFamily="49" charset="-122"/>
              </a:endParaRP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1154" y="1859"/>
              <a:ext cx="417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700" b="1">
                  <a:ea typeface="楷体" panose="02010609060101010101" pitchFamily="49" charset="-122"/>
                </a:rPr>
                <a:t>﹒</a:t>
              </a:r>
              <a:endParaRPr lang="zh-CN" altLang="en-US" sz="2700" b="1">
                <a:ea typeface="楷体" panose="02010609060101010101" pitchFamily="49" charset="-122"/>
              </a:endParaRP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1510" y="1859"/>
              <a:ext cx="417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700" b="1">
                  <a:ea typeface="楷体" panose="02010609060101010101" pitchFamily="49" charset="-122"/>
                </a:rPr>
                <a:t>﹒</a:t>
              </a:r>
              <a:endParaRPr lang="zh-CN" altLang="en-US" sz="2700" b="1">
                <a:ea typeface="楷体" panose="02010609060101010101" pitchFamily="49" charset="-122"/>
              </a:endParaRPr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2215" y="1859"/>
              <a:ext cx="417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700" b="1">
                  <a:ea typeface="楷体" panose="02010609060101010101" pitchFamily="49" charset="-122"/>
                </a:rPr>
                <a:t>﹒</a:t>
              </a:r>
              <a:endParaRPr lang="zh-CN" altLang="en-US" sz="2700" b="1">
                <a:ea typeface="楷体" panose="02010609060101010101" pitchFamily="49" charset="-122"/>
              </a:endParaRPr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2571" y="1859"/>
              <a:ext cx="417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700" b="1">
                  <a:ea typeface="楷体" panose="02010609060101010101" pitchFamily="49" charset="-122"/>
                </a:rPr>
                <a:t>﹒</a:t>
              </a:r>
              <a:endParaRPr lang="zh-CN" altLang="en-US" sz="2700" b="1">
                <a:ea typeface="楷体" panose="02010609060101010101" pitchFamily="49" charset="-122"/>
              </a:endParaRPr>
            </a:p>
          </p:txBody>
        </p:sp>
        <p:sp>
          <p:nvSpPr>
            <p:cNvPr id="34" name="Rectangle 35"/>
            <p:cNvSpPr>
              <a:spLocks noChangeArrowheads="1"/>
            </p:cNvSpPr>
            <p:nvPr/>
          </p:nvSpPr>
          <p:spPr bwMode="auto">
            <a:xfrm>
              <a:off x="2927" y="1859"/>
              <a:ext cx="417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700" b="1">
                  <a:ea typeface="楷体" panose="02010609060101010101" pitchFamily="49" charset="-122"/>
                </a:rPr>
                <a:t>﹒</a:t>
              </a:r>
              <a:endParaRPr lang="zh-CN" altLang="en-US" sz="2700" b="1">
                <a:ea typeface="楷体" panose="02010609060101010101" pitchFamily="49" charset="-122"/>
              </a:endParaRPr>
            </a:p>
          </p:txBody>
        </p:sp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3581" y="1859"/>
              <a:ext cx="417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700" b="1">
                  <a:ea typeface="楷体" panose="02010609060101010101" pitchFamily="49" charset="-122"/>
                </a:rPr>
                <a:t>﹒</a:t>
              </a:r>
              <a:endParaRPr lang="zh-CN" altLang="en-US" sz="2700" b="1">
                <a:ea typeface="楷体" panose="02010609060101010101" pitchFamily="49" charset="-122"/>
              </a:endParaRPr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3930" y="1859"/>
              <a:ext cx="417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700" b="1">
                  <a:ea typeface="楷体" panose="02010609060101010101" pitchFamily="49" charset="-122"/>
                </a:rPr>
                <a:t>﹒</a:t>
              </a:r>
              <a:endParaRPr lang="zh-CN" altLang="en-US" sz="2700" b="1">
                <a:ea typeface="楷体" panose="02010609060101010101" pitchFamily="49" charset="-122"/>
              </a:endParaRPr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4274" y="1851"/>
              <a:ext cx="368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700" b="1">
                  <a:ea typeface="楷体" panose="02010609060101010101" pitchFamily="49" charset="-122"/>
                </a:rPr>
                <a:t>﹒</a:t>
              </a:r>
              <a:endParaRPr lang="zh-CN" altLang="en-US" sz="2700" b="1">
                <a:ea typeface="楷体" panose="02010609060101010101" pitchFamily="49" charset="-122"/>
              </a:endParaRPr>
            </a:p>
          </p:txBody>
        </p:sp>
      </p:grpSp>
      <p:grpSp>
        <p:nvGrpSpPr>
          <p:cNvPr id="38" name="Group 44"/>
          <p:cNvGrpSpPr/>
          <p:nvPr/>
        </p:nvGrpSpPr>
        <p:grpSpPr bwMode="auto">
          <a:xfrm>
            <a:off x="1871664" y="1707355"/>
            <a:ext cx="298402" cy="592932"/>
            <a:chOff x="1156" y="2886"/>
            <a:chExt cx="318" cy="498"/>
          </a:xfrm>
        </p:grpSpPr>
        <p:sp>
          <p:nvSpPr>
            <p:cNvPr id="39" name="Text Box 41"/>
            <p:cNvSpPr txBox="1">
              <a:spLocks noChangeArrowheads="1"/>
            </p:cNvSpPr>
            <p:nvPr/>
          </p:nvSpPr>
          <p:spPr bwMode="auto">
            <a:xfrm>
              <a:off x="1156" y="2886"/>
              <a:ext cx="31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500" b="1"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</a:p>
          </p:txBody>
        </p:sp>
        <p:sp>
          <p:nvSpPr>
            <p:cNvPr id="40" name="Line 42"/>
            <p:cNvSpPr>
              <a:spLocks noChangeShapeType="1"/>
            </p:cNvSpPr>
            <p:nvPr/>
          </p:nvSpPr>
          <p:spPr bwMode="auto">
            <a:xfrm>
              <a:off x="1183" y="3131"/>
              <a:ext cx="27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1" name="Text Box 43"/>
            <p:cNvSpPr txBox="1">
              <a:spLocks noChangeArrowheads="1"/>
            </p:cNvSpPr>
            <p:nvPr/>
          </p:nvSpPr>
          <p:spPr bwMode="auto">
            <a:xfrm>
              <a:off x="1156" y="3113"/>
              <a:ext cx="31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500" b="1"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</a:p>
          </p:txBody>
        </p:sp>
      </p:grpSp>
      <p:grpSp>
        <p:nvGrpSpPr>
          <p:cNvPr id="42" name="Group 45"/>
          <p:cNvGrpSpPr/>
          <p:nvPr/>
        </p:nvGrpSpPr>
        <p:grpSpPr bwMode="auto">
          <a:xfrm>
            <a:off x="2412208" y="1707355"/>
            <a:ext cx="298402" cy="592932"/>
            <a:chOff x="1156" y="2886"/>
            <a:chExt cx="318" cy="498"/>
          </a:xfrm>
        </p:grpSpPr>
        <p:sp>
          <p:nvSpPr>
            <p:cNvPr id="43" name="Text Box 46"/>
            <p:cNvSpPr txBox="1">
              <a:spLocks noChangeArrowheads="1"/>
            </p:cNvSpPr>
            <p:nvPr/>
          </p:nvSpPr>
          <p:spPr bwMode="auto">
            <a:xfrm>
              <a:off x="1156" y="2886"/>
              <a:ext cx="31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500" b="1"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</a:p>
          </p:txBody>
        </p:sp>
        <p:sp>
          <p:nvSpPr>
            <p:cNvPr id="44" name="Line 47"/>
            <p:cNvSpPr>
              <a:spLocks noChangeShapeType="1"/>
            </p:cNvSpPr>
            <p:nvPr/>
          </p:nvSpPr>
          <p:spPr bwMode="auto">
            <a:xfrm>
              <a:off x="1183" y="3131"/>
              <a:ext cx="27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5" name="Text Box 48"/>
            <p:cNvSpPr txBox="1">
              <a:spLocks noChangeArrowheads="1"/>
            </p:cNvSpPr>
            <p:nvPr/>
          </p:nvSpPr>
          <p:spPr bwMode="auto">
            <a:xfrm>
              <a:off x="1156" y="3113"/>
              <a:ext cx="31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500" b="1"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</a:p>
          </p:txBody>
        </p:sp>
      </p:grpSp>
      <p:grpSp>
        <p:nvGrpSpPr>
          <p:cNvPr id="46" name="Group 49"/>
          <p:cNvGrpSpPr/>
          <p:nvPr/>
        </p:nvGrpSpPr>
        <p:grpSpPr bwMode="auto">
          <a:xfrm>
            <a:off x="2951561" y="1707355"/>
            <a:ext cx="298402" cy="592932"/>
            <a:chOff x="1156" y="2886"/>
            <a:chExt cx="318" cy="498"/>
          </a:xfrm>
        </p:grpSpPr>
        <p:sp>
          <p:nvSpPr>
            <p:cNvPr id="47" name="Text Box 50"/>
            <p:cNvSpPr txBox="1">
              <a:spLocks noChangeArrowheads="1"/>
            </p:cNvSpPr>
            <p:nvPr/>
          </p:nvSpPr>
          <p:spPr bwMode="auto">
            <a:xfrm>
              <a:off x="1156" y="2886"/>
              <a:ext cx="31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500" b="1"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</a:p>
          </p:txBody>
        </p:sp>
        <p:sp>
          <p:nvSpPr>
            <p:cNvPr id="48" name="Line 51"/>
            <p:cNvSpPr>
              <a:spLocks noChangeShapeType="1"/>
            </p:cNvSpPr>
            <p:nvPr/>
          </p:nvSpPr>
          <p:spPr bwMode="auto">
            <a:xfrm>
              <a:off x="1183" y="3131"/>
              <a:ext cx="27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49" name="Text Box 52"/>
            <p:cNvSpPr txBox="1">
              <a:spLocks noChangeArrowheads="1"/>
            </p:cNvSpPr>
            <p:nvPr/>
          </p:nvSpPr>
          <p:spPr bwMode="auto">
            <a:xfrm>
              <a:off x="1156" y="3113"/>
              <a:ext cx="31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500" b="1"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</a:p>
          </p:txBody>
        </p:sp>
      </p:grpSp>
      <p:grpSp>
        <p:nvGrpSpPr>
          <p:cNvPr id="50" name="Group 53"/>
          <p:cNvGrpSpPr/>
          <p:nvPr/>
        </p:nvGrpSpPr>
        <p:grpSpPr bwMode="auto">
          <a:xfrm>
            <a:off x="3492105" y="1707355"/>
            <a:ext cx="298402" cy="592932"/>
            <a:chOff x="1156" y="2886"/>
            <a:chExt cx="318" cy="498"/>
          </a:xfrm>
        </p:grpSpPr>
        <p:sp>
          <p:nvSpPr>
            <p:cNvPr id="51" name="Text Box 54"/>
            <p:cNvSpPr txBox="1">
              <a:spLocks noChangeArrowheads="1"/>
            </p:cNvSpPr>
            <p:nvPr/>
          </p:nvSpPr>
          <p:spPr bwMode="auto">
            <a:xfrm>
              <a:off x="1156" y="2886"/>
              <a:ext cx="31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500" b="1"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</a:p>
          </p:txBody>
        </p:sp>
        <p:sp>
          <p:nvSpPr>
            <p:cNvPr id="52" name="Line 55"/>
            <p:cNvSpPr>
              <a:spLocks noChangeShapeType="1"/>
            </p:cNvSpPr>
            <p:nvPr/>
          </p:nvSpPr>
          <p:spPr bwMode="auto">
            <a:xfrm>
              <a:off x="1183" y="3131"/>
              <a:ext cx="27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3" name="Text Box 56"/>
            <p:cNvSpPr txBox="1">
              <a:spLocks noChangeArrowheads="1"/>
            </p:cNvSpPr>
            <p:nvPr/>
          </p:nvSpPr>
          <p:spPr bwMode="auto">
            <a:xfrm>
              <a:off x="1156" y="3113"/>
              <a:ext cx="31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500" b="1"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</a:p>
          </p:txBody>
        </p:sp>
      </p:grpSp>
      <p:grpSp>
        <p:nvGrpSpPr>
          <p:cNvPr id="54" name="Group 57"/>
          <p:cNvGrpSpPr/>
          <p:nvPr/>
        </p:nvGrpSpPr>
        <p:grpSpPr bwMode="auto">
          <a:xfrm>
            <a:off x="4064795" y="1707355"/>
            <a:ext cx="298402" cy="592932"/>
            <a:chOff x="1156" y="2886"/>
            <a:chExt cx="318" cy="498"/>
          </a:xfrm>
        </p:grpSpPr>
        <p:sp>
          <p:nvSpPr>
            <p:cNvPr id="55" name="Text Box 58"/>
            <p:cNvSpPr txBox="1">
              <a:spLocks noChangeArrowheads="1"/>
            </p:cNvSpPr>
            <p:nvPr/>
          </p:nvSpPr>
          <p:spPr bwMode="auto">
            <a:xfrm>
              <a:off x="1156" y="2886"/>
              <a:ext cx="31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500" b="1">
                  <a:latin typeface="楷体" panose="02010609060101010101" pitchFamily="49" charset="-122"/>
                  <a:ea typeface="楷体" panose="02010609060101010101" pitchFamily="49" charset="-122"/>
                </a:rPr>
                <a:t>7</a:t>
              </a:r>
            </a:p>
          </p:txBody>
        </p:sp>
        <p:sp>
          <p:nvSpPr>
            <p:cNvPr id="56" name="Line 59"/>
            <p:cNvSpPr>
              <a:spLocks noChangeShapeType="1"/>
            </p:cNvSpPr>
            <p:nvPr/>
          </p:nvSpPr>
          <p:spPr bwMode="auto">
            <a:xfrm>
              <a:off x="1183" y="3131"/>
              <a:ext cx="27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57" name="Text Box 60"/>
            <p:cNvSpPr txBox="1">
              <a:spLocks noChangeArrowheads="1"/>
            </p:cNvSpPr>
            <p:nvPr/>
          </p:nvSpPr>
          <p:spPr bwMode="auto">
            <a:xfrm>
              <a:off x="1156" y="3113"/>
              <a:ext cx="31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500" b="1"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</a:p>
          </p:txBody>
        </p:sp>
      </p:grpSp>
      <p:grpSp>
        <p:nvGrpSpPr>
          <p:cNvPr id="58" name="Group 61"/>
          <p:cNvGrpSpPr/>
          <p:nvPr/>
        </p:nvGrpSpPr>
        <p:grpSpPr bwMode="auto">
          <a:xfrm>
            <a:off x="5274470" y="1740692"/>
            <a:ext cx="298402" cy="592932"/>
            <a:chOff x="1156" y="2886"/>
            <a:chExt cx="318" cy="498"/>
          </a:xfrm>
        </p:grpSpPr>
        <p:sp>
          <p:nvSpPr>
            <p:cNvPr id="59" name="Text Box 62"/>
            <p:cNvSpPr txBox="1">
              <a:spLocks noChangeArrowheads="1"/>
            </p:cNvSpPr>
            <p:nvPr/>
          </p:nvSpPr>
          <p:spPr bwMode="auto">
            <a:xfrm>
              <a:off x="1156" y="2886"/>
              <a:ext cx="31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500" b="1"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</a:p>
          </p:txBody>
        </p:sp>
        <p:sp>
          <p:nvSpPr>
            <p:cNvPr id="60" name="Line 63"/>
            <p:cNvSpPr>
              <a:spLocks noChangeShapeType="1"/>
            </p:cNvSpPr>
            <p:nvPr/>
          </p:nvSpPr>
          <p:spPr bwMode="auto">
            <a:xfrm>
              <a:off x="1183" y="3131"/>
              <a:ext cx="27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1" name="Text Box 64"/>
            <p:cNvSpPr txBox="1">
              <a:spLocks noChangeArrowheads="1"/>
            </p:cNvSpPr>
            <p:nvPr/>
          </p:nvSpPr>
          <p:spPr bwMode="auto">
            <a:xfrm>
              <a:off x="1156" y="3113"/>
              <a:ext cx="31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500" b="1"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</a:p>
          </p:txBody>
        </p:sp>
      </p:grpSp>
      <p:grpSp>
        <p:nvGrpSpPr>
          <p:cNvPr id="62" name="Group 65"/>
          <p:cNvGrpSpPr/>
          <p:nvPr/>
        </p:nvGrpSpPr>
        <p:grpSpPr bwMode="auto">
          <a:xfrm>
            <a:off x="5975749" y="1762123"/>
            <a:ext cx="298402" cy="592932"/>
            <a:chOff x="1156" y="2886"/>
            <a:chExt cx="318" cy="498"/>
          </a:xfrm>
        </p:grpSpPr>
        <p:sp>
          <p:nvSpPr>
            <p:cNvPr id="63" name="Text Box 66"/>
            <p:cNvSpPr txBox="1">
              <a:spLocks noChangeArrowheads="1"/>
            </p:cNvSpPr>
            <p:nvPr/>
          </p:nvSpPr>
          <p:spPr bwMode="auto">
            <a:xfrm>
              <a:off x="1156" y="2886"/>
              <a:ext cx="31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500" b="1"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</a:p>
          </p:txBody>
        </p:sp>
        <p:sp>
          <p:nvSpPr>
            <p:cNvPr id="64" name="Line 67"/>
            <p:cNvSpPr>
              <a:spLocks noChangeShapeType="1"/>
            </p:cNvSpPr>
            <p:nvPr/>
          </p:nvSpPr>
          <p:spPr bwMode="auto">
            <a:xfrm>
              <a:off x="1183" y="3131"/>
              <a:ext cx="27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5" name="Text Box 68"/>
            <p:cNvSpPr txBox="1">
              <a:spLocks noChangeArrowheads="1"/>
            </p:cNvSpPr>
            <p:nvPr/>
          </p:nvSpPr>
          <p:spPr bwMode="auto">
            <a:xfrm>
              <a:off x="1156" y="3113"/>
              <a:ext cx="31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500" b="1"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</a:p>
          </p:txBody>
        </p:sp>
      </p:grpSp>
      <p:grpSp>
        <p:nvGrpSpPr>
          <p:cNvPr id="66" name="Group 77"/>
          <p:cNvGrpSpPr/>
          <p:nvPr/>
        </p:nvGrpSpPr>
        <p:grpSpPr bwMode="auto">
          <a:xfrm>
            <a:off x="4572001" y="1707357"/>
            <a:ext cx="451356" cy="592932"/>
            <a:chOff x="2898" y="1434"/>
            <a:chExt cx="481" cy="498"/>
          </a:xfrm>
        </p:grpSpPr>
        <p:grpSp>
          <p:nvGrpSpPr>
            <p:cNvPr id="67" name="Group 69"/>
            <p:cNvGrpSpPr/>
            <p:nvPr/>
          </p:nvGrpSpPr>
          <p:grpSpPr bwMode="auto">
            <a:xfrm>
              <a:off x="3061" y="1434"/>
              <a:ext cx="318" cy="498"/>
              <a:chOff x="1156" y="2886"/>
              <a:chExt cx="318" cy="498"/>
            </a:xfrm>
          </p:grpSpPr>
          <p:sp>
            <p:nvSpPr>
              <p:cNvPr id="69" name="Text Box 70"/>
              <p:cNvSpPr txBox="1">
                <a:spLocks noChangeArrowheads="1"/>
              </p:cNvSpPr>
              <p:nvPr/>
            </p:nvSpPr>
            <p:spPr bwMode="auto">
              <a:xfrm>
                <a:off x="1156" y="2886"/>
                <a:ext cx="318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500" b="1">
                    <a:latin typeface="楷体" panose="02010609060101010101" pitchFamily="49" charset="-122"/>
                    <a:ea typeface="楷体" panose="02010609060101010101" pitchFamily="49" charset="-122"/>
                  </a:rPr>
                  <a:t>1</a:t>
                </a:r>
              </a:p>
            </p:txBody>
          </p:sp>
          <p:sp>
            <p:nvSpPr>
              <p:cNvPr id="70" name="Line 71"/>
              <p:cNvSpPr>
                <a:spLocks noChangeShapeType="1"/>
              </p:cNvSpPr>
              <p:nvPr/>
            </p:nvSpPr>
            <p:spPr bwMode="auto">
              <a:xfrm>
                <a:off x="1183" y="3131"/>
                <a:ext cx="2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71" name="Text Box 72"/>
              <p:cNvSpPr txBox="1">
                <a:spLocks noChangeArrowheads="1"/>
              </p:cNvSpPr>
              <p:nvPr/>
            </p:nvSpPr>
            <p:spPr bwMode="auto">
              <a:xfrm>
                <a:off x="1156" y="3113"/>
                <a:ext cx="318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500" b="1">
                    <a:latin typeface="楷体" panose="02010609060101010101" pitchFamily="49" charset="-122"/>
                    <a:ea typeface="楷体" panose="02010609060101010101" pitchFamily="49" charset="-122"/>
                  </a:rPr>
                  <a:t>4</a:t>
                </a:r>
              </a:p>
            </p:txBody>
          </p:sp>
        </p:grpSp>
        <p:sp>
          <p:nvSpPr>
            <p:cNvPr id="68" name="Text Box 74"/>
            <p:cNvSpPr txBox="1">
              <a:spLocks noChangeArrowheads="1"/>
            </p:cNvSpPr>
            <p:nvPr/>
          </p:nvSpPr>
          <p:spPr bwMode="auto">
            <a:xfrm>
              <a:off x="2898" y="1552"/>
              <a:ext cx="31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500" b="1"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</a:p>
          </p:txBody>
        </p:sp>
      </p:grpSp>
      <p:grpSp>
        <p:nvGrpSpPr>
          <p:cNvPr id="72" name="Group 78"/>
          <p:cNvGrpSpPr/>
          <p:nvPr/>
        </p:nvGrpSpPr>
        <p:grpSpPr bwMode="auto">
          <a:xfrm>
            <a:off x="6462714" y="1765701"/>
            <a:ext cx="451356" cy="592932"/>
            <a:chOff x="2898" y="1434"/>
            <a:chExt cx="481" cy="498"/>
          </a:xfrm>
        </p:grpSpPr>
        <p:grpSp>
          <p:nvGrpSpPr>
            <p:cNvPr id="73" name="Group 79"/>
            <p:cNvGrpSpPr/>
            <p:nvPr/>
          </p:nvGrpSpPr>
          <p:grpSpPr bwMode="auto">
            <a:xfrm>
              <a:off x="3061" y="1434"/>
              <a:ext cx="318" cy="498"/>
              <a:chOff x="1156" y="2886"/>
              <a:chExt cx="318" cy="498"/>
            </a:xfrm>
          </p:grpSpPr>
          <p:sp>
            <p:nvSpPr>
              <p:cNvPr id="75" name="Text Box 80"/>
              <p:cNvSpPr txBox="1">
                <a:spLocks noChangeArrowheads="1"/>
              </p:cNvSpPr>
              <p:nvPr/>
            </p:nvSpPr>
            <p:spPr bwMode="auto">
              <a:xfrm>
                <a:off x="1156" y="2886"/>
                <a:ext cx="318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500" b="1">
                    <a:latin typeface="楷体" panose="02010609060101010101" pitchFamily="49" charset="-122"/>
                    <a:ea typeface="楷体" panose="02010609060101010101" pitchFamily="49" charset="-122"/>
                  </a:rPr>
                  <a:t>3</a:t>
                </a:r>
              </a:p>
            </p:txBody>
          </p:sp>
          <p:sp>
            <p:nvSpPr>
              <p:cNvPr id="76" name="Line 81"/>
              <p:cNvSpPr>
                <a:spLocks noChangeShapeType="1"/>
              </p:cNvSpPr>
              <p:nvPr/>
            </p:nvSpPr>
            <p:spPr bwMode="auto">
              <a:xfrm>
                <a:off x="1183" y="3131"/>
                <a:ext cx="2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77" name="Text Box 82"/>
              <p:cNvSpPr txBox="1">
                <a:spLocks noChangeArrowheads="1"/>
              </p:cNvSpPr>
              <p:nvPr/>
            </p:nvSpPr>
            <p:spPr bwMode="auto">
              <a:xfrm>
                <a:off x="1156" y="3113"/>
                <a:ext cx="318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500" b="1">
                    <a:latin typeface="楷体" panose="02010609060101010101" pitchFamily="49" charset="-122"/>
                    <a:ea typeface="楷体" panose="02010609060101010101" pitchFamily="49" charset="-122"/>
                  </a:rPr>
                  <a:t>4</a:t>
                </a:r>
              </a:p>
            </p:txBody>
          </p:sp>
        </p:grpSp>
        <p:sp>
          <p:nvSpPr>
            <p:cNvPr id="74" name="Text Box 83"/>
            <p:cNvSpPr txBox="1">
              <a:spLocks noChangeArrowheads="1"/>
            </p:cNvSpPr>
            <p:nvPr/>
          </p:nvSpPr>
          <p:spPr bwMode="auto">
            <a:xfrm>
              <a:off x="2898" y="1552"/>
              <a:ext cx="31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500" b="1"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</a:p>
          </p:txBody>
        </p:sp>
      </p:grpSp>
      <p:sp>
        <p:nvSpPr>
          <p:cNvPr id="78" name="Rectangle 99"/>
          <p:cNvSpPr>
            <a:spLocks noChangeArrowheads="1"/>
          </p:cNvSpPr>
          <p:nvPr/>
        </p:nvSpPr>
        <p:spPr bwMode="auto">
          <a:xfrm>
            <a:off x="1946674" y="2736694"/>
            <a:ext cx="6479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ea typeface="楷体" panose="02010609060101010101" pitchFamily="49" charset="-122"/>
              </a:rPr>
              <a:t>﹒</a:t>
            </a:r>
            <a:endParaRPr lang="zh-CN" altLang="en-US" sz="3600" b="1">
              <a:solidFill>
                <a:srgbClr val="FF0000"/>
              </a:solidFill>
              <a:ea typeface="楷体" panose="02010609060101010101" pitchFamily="49" charset="-122"/>
            </a:endParaRPr>
          </a:p>
        </p:txBody>
      </p:sp>
      <p:sp>
        <p:nvSpPr>
          <p:cNvPr id="79" name="Rectangle 100"/>
          <p:cNvSpPr>
            <a:spLocks noChangeArrowheads="1"/>
          </p:cNvSpPr>
          <p:nvPr/>
        </p:nvSpPr>
        <p:spPr bwMode="auto">
          <a:xfrm>
            <a:off x="2401493" y="2736694"/>
            <a:ext cx="6479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ea typeface="楷体" panose="02010609060101010101" pitchFamily="49" charset="-122"/>
              </a:rPr>
              <a:t>﹒</a:t>
            </a:r>
            <a:endParaRPr lang="zh-CN" altLang="en-US" sz="3600" b="1">
              <a:solidFill>
                <a:srgbClr val="FF0000"/>
              </a:solidFill>
              <a:ea typeface="楷体" panose="02010609060101010101" pitchFamily="49" charset="-122"/>
            </a:endParaRPr>
          </a:p>
        </p:txBody>
      </p:sp>
      <p:sp>
        <p:nvSpPr>
          <p:cNvPr id="80" name="Rectangle 101"/>
          <p:cNvSpPr>
            <a:spLocks noChangeArrowheads="1"/>
          </p:cNvSpPr>
          <p:nvPr/>
        </p:nvSpPr>
        <p:spPr bwMode="auto">
          <a:xfrm>
            <a:off x="2855120" y="2736694"/>
            <a:ext cx="6479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ea typeface="楷体" panose="02010609060101010101" pitchFamily="49" charset="-122"/>
              </a:rPr>
              <a:t>﹒</a:t>
            </a:r>
            <a:endParaRPr lang="zh-CN" altLang="en-US" sz="3600" b="1">
              <a:solidFill>
                <a:srgbClr val="FF0000"/>
              </a:solidFill>
              <a:ea typeface="楷体" panose="02010609060101010101" pitchFamily="49" charset="-122"/>
            </a:endParaRPr>
          </a:p>
        </p:txBody>
      </p:sp>
      <p:sp>
        <p:nvSpPr>
          <p:cNvPr id="81" name="Rectangle 102"/>
          <p:cNvSpPr>
            <a:spLocks noChangeArrowheads="1"/>
          </p:cNvSpPr>
          <p:nvPr/>
        </p:nvSpPr>
        <p:spPr bwMode="auto">
          <a:xfrm>
            <a:off x="3307558" y="2736694"/>
            <a:ext cx="6479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ea typeface="楷体" panose="02010609060101010101" pitchFamily="49" charset="-122"/>
              </a:rPr>
              <a:t>﹒</a:t>
            </a:r>
            <a:endParaRPr lang="zh-CN" altLang="en-US" sz="3600" b="1">
              <a:solidFill>
                <a:srgbClr val="FF0000"/>
              </a:solidFill>
              <a:ea typeface="楷体" panose="02010609060101010101" pitchFamily="49" charset="-122"/>
            </a:endParaRPr>
          </a:p>
        </p:txBody>
      </p:sp>
      <p:sp>
        <p:nvSpPr>
          <p:cNvPr id="82" name="Rectangle 103"/>
          <p:cNvSpPr>
            <a:spLocks noChangeArrowheads="1"/>
          </p:cNvSpPr>
          <p:nvPr/>
        </p:nvSpPr>
        <p:spPr bwMode="auto">
          <a:xfrm>
            <a:off x="3761186" y="2736694"/>
            <a:ext cx="6479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ea typeface="楷体" panose="02010609060101010101" pitchFamily="49" charset="-122"/>
              </a:rPr>
              <a:t>﹒</a:t>
            </a:r>
            <a:endParaRPr lang="zh-CN" altLang="en-US" sz="3600" b="1">
              <a:solidFill>
                <a:srgbClr val="FF0000"/>
              </a:solidFill>
              <a:ea typeface="楷体" panose="02010609060101010101" pitchFamily="49" charset="-122"/>
            </a:endParaRPr>
          </a:p>
        </p:txBody>
      </p:sp>
      <p:sp>
        <p:nvSpPr>
          <p:cNvPr id="83" name="Rectangle 104"/>
          <p:cNvSpPr>
            <a:spLocks noChangeArrowheads="1"/>
          </p:cNvSpPr>
          <p:nvPr/>
        </p:nvSpPr>
        <p:spPr bwMode="auto">
          <a:xfrm>
            <a:off x="4668443" y="2747409"/>
            <a:ext cx="6479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ea typeface="楷体" panose="02010609060101010101" pitchFamily="49" charset="-122"/>
              </a:rPr>
              <a:t>﹒</a:t>
            </a:r>
            <a:endParaRPr lang="zh-CN" altLang="en-US" sz="3600" b="1">
              <a:solidFill>
                <a:srgbClr val="FF0000"/>
              </a:solidFill>
              <a:ea typeface="楷体" panose="02010609060101010101" pitchFamily="49" charset="-122"/>
            </a:endParaRPr>
          </a:p>
        </p:txBody>
      </p:sp>
      <p:sp>
        <p:nvSpPr>
          <p:cNvPr id="84" name="Rectangle 105"/>
          <p:cNvSpPr>
            <a:spLocks noChangeArrowheads="1"/>
          </p:cNvSpPr>
          <p:nvPr/>
        </p:nvSpPr>
        <p:spPr bwMode="auto">
          <a:xfrm>
            <a:off x="5067302" y="2736694"/>
            <a:ext cx="6479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ea typeface="楷体" panose="02010609060101010101" pitchFamily="49" charset="-122"/>
              </a:rPr>
              <a:t>﹒</a:t>
            </a:r>
            <a:endParaRPr lang="zh-CN" altLang="en-US" sz="3600" b="1">
              <a:solidFill>
                <a:srgbClr val="FF0000"/>
              </a:solidFill>
              <a:ea typeface="楷体" panose="02010609060101010101" pitchFamily="49" charset="-122"/>
            </a:endParaRPr>
          </a:p>
        </p:txBody>
      </p:sp>
      <p:sp>
        <p:nvSpPr>
          <p:cNvPr id="85" name="Rectangle 106"/>
          <p:cNvSpPr>
            <a:spLocks noChangeArrowheads="1"/>
          </p:cNvSpPr>
          <p:nvPr/>
        </p:nvSpPr>
        <p:spPr bwMode="auto">
          <a:xfrm>
            <a:off x="5951542" y="2741484"/>
            <a:ext cx="6479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FF0000"/>
                </a:solidFill>
                <a:ea typeface="楷体" panose="02010609060101010101" pitchFamily="49" charset="-122"/>
              </a:rPr>
              <a:t>﹒</a:t>
            </a:r>
            <a:endParaRPr lang="zh-CN" altLang="en-US" sz="3600" b="1" dirty="0">
              <a:solidFill>
                <a:srgbClr val="FF0000"/>
              </a:solidFill>
              <a:ea typeface="楷体" panose="02010609060101010101" pitchFamily="49" charset="-122"/>
            </a:endParaRPr>
          </a:p>
        </p:txBody>
      </p:sp>
      <p:sp>
        <p:nvSpPr>
          <p:cNvPr id="86" name="Rectangle 107"/>
          <p:cNvSpPr>
            <a:spLocks noChangeArrowheads="1"/>
          </p:cNvSpPr>
          <p:nvPr/>
        </p:nvSpPr>
        <p:spPr bwMode="auto">
          <a:xfrm>
            <a:off x="6385324" y="2736694"/>
            <a:ext cx="6479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ea typeface="楷体" panose="02010609060101010101" pitchFamily="49" charset="-122"/>
              </a:rPr>
              <a:t>﹒</a:t>
            </a:r>
            <a:endParaRPr lang="zh-CN" altLang="en-US" sz="3600" b="1">
              <a:solidFill>
                <a:srgbClr val="FF0000"/>
              </a:solidFill>
              <a:ea typeface="楷体" panose="02010609060101010101" pitchFamily="49" charset="-122"/>
            </a:endParaRPr>
          </a:p>
        </p:txBody>
      </p:sp>
      <p:sp>
        <p:nvSpPr>
          <p:cNvPr id="87" name="Text Box 62"/>
          <p:cNvSpPr txBox="1">
            <a:spLocks noChangeArrowheads="1"/>
          </p:cNvSpPr>
          <p:nvPr/>
        </p:nvSpPr>
        <p:spPr bwMode="auto">
          <a:xfrm>
            <a:off x="629250" y="3781201"/>
            <a:ext cx="59947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表示真分数的点在直线的哪一段上？</a:t>
            </a:r>
          </a:p>
        </p:txBody>
      </p:sp>
      <p:sp>
        <p:nvSpPr>
          <p:cNvPr id="88" name="Text Box 110"/>
          <p:cNvSpPr txBox="1">
            <a:spLocks noChangeArrowheads="1"/>
          </p:cNvSpPr>
          <p:nvPr/>
        </p:nvSpPr>
        <p:spPr bwMode="auto">
          <a:xfrm>
            <a:off x="1656164" y="3147460"/>
            <a:ext cx="21550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</a:p>
        </p:txBody>
      </p:sp>
      <p:sp>
        <p:nvSpPr>
          <p:cNvPr id="89" name="Text Box 111"/>
          <p:cNvSpPr txBox="1">
            <a:spLocks noChangeArrowheads="1"/>
          </p:cNvSpPr>
          <p:nvPr/>
        </p:nvSpPr>
        <p:spPr bwMode="auto">
          <a:xfrm>
            <a:off x="3492104" y="3147460"/>
            <a:ext cx="3774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</a:p>
        </p:txBody>
      </p:sp>
      <p:sp>
        <p:nvSpPr>
          <p:cNvPr id="90" name="Text Box 112"/>
          <p:cNvSpPr txBox="1">
            <a:spLocks noChangeArrowheads="1"/>
          </p:cNvSpPr>
          <p:nvPr/>
        </p:nvSpPr>
        <p:spPr bwMode="auto">
          <a:xfrm>
            <a:off x="5253041" y="3130791"/>
            <a:ext cx="37742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91" name="Text Box 113"/>
          <p:cNvSpPr txBox="1">
            <a:spLocks noChangeArrowheads="1"/>
          </p:cNvSpPr>
          <p:nvPr/>
        </p:nvSpPr>
        <p:spPr bwMode="auto">
          <a:xfrm>
            <a:off x="6980635" y="3147460"/>
            <a:ext cx="3774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1500" b="1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grpSp>
        <p:nvGrpSpPr>
          <p:cNvPr id="92" name="Group 124"/>
          <p:cNvGrpSpPr/>
          <p:nvPr/>
        </p:nvGrpSpPr>
        <p:grpSpPr bwMode="auto">
          <a:xfrm>
            <a:off x="1547813" y="3049811"/>
            <a:ext cx="2228850" cy="230980"/>
            <a:chOff x="340" y="2269"/>
            <a:chExt cx="1872" cy="194"/>
          </a:xfrm>
        </p:grpSpPr>
        <p:sp>
          <p:nvSpPr>
            <p:cNvPr id="93" name="Line 114"/>
            <p:cNvSpPr>
              <a:spLocks noChangeShapeType="1"/>
            </p:cNvSpPr>
            <p:nvPr/>
          </p:nvSpPr>
          <p:spPr bwMode="auto">
            <a:xfrm flipH="1" flipV="1">
              <a:off x="340" y="2362"/>
              <a:ext cx="1720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4" name="Rectangle 118"/>
            <p:cNvSpPr>
              <a:spLocks noChangeArrowheads="1"/>
            </p:cNvSpPr>
            <p:nvPr/>
          </p:nvSpPr>
          <p:spPr bwMode="auto">
            <a:xfrm>
              <a:off x="1960" y="2269"/>
              <a:ext cx="252" cy="194"/>
            </a:xfrm>
            <a:prstGeom prst="rect">
              <a:avLst/>
            </a:prstGeom>
            <a:noFill/>
            <a:ln w="9525" cap="rnd" algn="ctr">
              <a:solidFill>
                <a:srgbClr val="000000"/>
              </a:solidFill>
              <a:prstDash val="sysDot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900" b="1">
                  <a:solidFill>
                    <a:srgbClr val="FF00FF"/>
                  </a:solidFill>
                  <a:ea typeface="楷体" panose="02010609060101010101" pitchFamily="49" charset="-122"/>
                </a:rPr>
                <a:t>○</a:t>
              </a:r>
            </a:p>
          </p:txBody>
        </p:sp>
      </p:grpSp>
      <p:grpSp>
        <p:nvGrpSpPr>
          <p:cNvPr id="95" name="Group 82"/>
          <p:cNvGrpSpPr/>
          <p:nvPr/>
        </p:nvGrpSpPr>
        <p:grpSpPr bwMode="auto">
          <a:xfrm>
            <a:off x="3487979" y="3065321"/>
            <a:ext cx="4002881" cy="207169"/>
            <a:chOff x="1976" y="2451"/>
            <a:chExt cx="3362" cy="174"/>
          </a:xfrm>
        </p:grpSpPr>
        <p:sp>
          <p:nvSpPr>
            <p:cNvPr id="96" name="Line 115"/>
            <p:cNvSpPr>
              <a:spLocks noChangeShapeType="1"/>
            </p:cNvSpPr>
            <p:nvPr/>
          </p:nvSpPr>
          <p:spPr bwMode="auto">
            <a:xfrm flipV="1">
              <a:off x="2067" y="2538"/>
              <a:ext cx="3271" cy="0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7" name="Rectangle 120"/>
            <p:cNvSpPr>
              <a:spLocks noChangeArrowheads="1"/>
            </p:cNvSpPr>
            <p:nvPr/>
          </p:nvSpPr>
          <p:spPr bwMode="auto">
            <a:xfrm>
              <a:off x="1976" y="2451"/>
              <a:ext cx="236" cy="174"/>
            </a:xfrm>
            <a:prstGeom prst="rect">
              <a:avLst/>
            </a:prstGeom>
            <a:noFill/>
            <a:ln w="9525" cap="rnd" algn="ctr">
              <a:solidFill>
                <a:srgbClr val="000000"/>
              </a:solidFill>
              <a:prstDash val="sysDot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750" b="1">
                  <a:solidFill>
                    <a:srgbClr val="66FF99"/>
                  </a:solidFill>
                  <a:ea typeface="楷体" panose="02010609060101010101" pitchFamily="49" charset="-122"/>
                </a:rPr>
                <a:t>●</a:t>
              </a:r>
            </a:p>
          </p:txBody>
        </p:sp>
      </p:grpSp>
      <p:sp>
        <p:nvSpPr>
          <p:cNvPr id="98" name="Text Box 62"/>
          <p:cNvSpPr txBox="1">
            <a:spLocks noChangeArrowheads="1"/>
          </p:cNvSpPr>
          <p:nvPr/>
        </p:nvSpPr>
        <p:spPr bwMode="auto">
          <a:xfrm>
            <a:off x="5419019" y="3781201"/>
            <a:ext cx="33480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表示假分数的点呢？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7 -0.01297 L 0.02604 0.1524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2" y="8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82716E-6 L 0.01164 0.1546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" y="77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3.82716E-6 L 0.00087 0.1546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77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3.82716E-6 L -0.0118 0.1546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77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3.82716E-6 L 0.1 0.1546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69" y="77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 0.00123 L -0.0835 0.1558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25" y="77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0.00895 L -0.01198 0.14969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" y="79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35802E-6 L 0.0184 0.1327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" y="66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79 -0.01142 L -0.00781 0.12407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" y="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8" grpId="1"/>
      <p:bldP spid="79" grpId="0"/>
      <p:bldP spid="79" grpId="1"/>
      <p:bldP spid="80" grpId="0"/>
      <p:bldP spid="80" grpId="1"/>
      <p:bldP spid="81" grpId="0"/>
      <p:bldP spid="81" grpId="1"/>
      <p:bldP spid="82" grpId="0"/>
      <p:bldP spid="82" grpId="1"/>
      <p:bldP spid="83" grpId="0"/>
      <p:bldP spid="83" grpId="1"/>
      <p:bldP spid="84" grpId="0"/>
      <p:bldP spid="84" grpId="1"/>
      <p:bldP spid="85" grpId="0"/>
      <p:bldP spid="85" grpId="1"/>
      <p:bldP spid="86" grpId="0"/>
      <p:bldP spid="86" grpId="1"/>
      <p:bldP spid="87" grpId="0"/>
      <p:bldP spid="9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559721"/>
            <a:ext cx="7500895" cy="2951945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  <p:sp>
        <p:nvSpPr>
          <p:cNvPr id="5" name="矩形 4"/>
          <p:cNvSpPr/>
          <p:nvPr/>
        </p:nvSpPr>
        <p:spPr>
          <a:xfrm>
            <a:off x="1107665" y="1702832"/>
            <a:ext cx="7343271" cy="283923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子比分母小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的分数叫作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真分数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真分数小于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分子比分母大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或分子和分母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相等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的分数叫作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假分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假分数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大于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或等于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由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整数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(0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除外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与真分数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合成的数叫作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带分数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带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分数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大于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987824" y="1563640"/>
            <a:ext cx="3384376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课本：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页第</a:t>
            </a: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题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11394" y="666916"/>
            <a:ext cx="3866111" cy="4476584"/>
          </a:xfrm>
          <a:prstGeom prst="rect">
            <a:avLst/>
          </a:prstGeom>
        </p:spPr>
      </p:pic>
      <p:sp>
        <p:nvSpPr>
          <p:cNvPr id="38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情境导入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23"/>
              <p:cNvSpPr txBox="1">
                <a:spLocks noChangeArrowheads="1"/>
              </p:cNvSpPr>
              <p:nvPr/>
            </p:nvSpPr>
            <p:spPr bwMode="auto">
              <a:xfrm>
                <a:off x="3140872" y="1851671"/>
                <a:ext cx="2862263" cy="994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  <a:spcBef>
                    <a:spcPct val="500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4</m:t>
                        </m:r>
                      </m:den>
                    </m:f>
                  </m:oMath>
                </a14:m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表示什么？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 smtClean="0"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4</m:t>
                        </m:r>
                      </m:den>
                    </m:f>
                  </m:oMath>
                </a14:m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呢？</a:t>
                </a:r>
              </a:p>
            </p:txBody>
          </p:sp>
        </mc:Choice>
        <mc:Fallback xmlns="">
          <p:sp>
            <p:nvSpPr>
              <p:cNvPr id="11" name="Text 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40872" y="1851671"/>
                <a:ext cx="2862263" cy="994696"/>
              </a:xfrm>
              <a:prstGeom prst="rect">
                <a:avLst/>
              </a:prstGeom>
              <a:blipFill rotWithShape="1">
                <a:blip r:embed="rId3"/>
                <a:stretch>
                  <a:fillRect l="-6" t="-1" r="17" b="3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98962" y="2475227"/>
            <a:ext cx="2028685" cy="2012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12" y="2924703"/>
            <a:ext cx="991021" cy="991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12" y="2924703"/>
            <a:ext cx="991021" cy="991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23"/>
              <p:cNvSpPr txBox="1">
                <a:spLocks noChangeArrowheads="1"/>
              </p:cNvSpPr>
              <p:nvPr/>
            </p:nvSpPr>
            <p:spPr bwMode="auto">
              <a:xfrm>
                <a:off x="3475991" y="1338149"/>
                <a:ext cx="1889522" cy="6939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 smtClean="0"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i="0" smtClean="0"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4</m:t>
                        </m:r>
                      </m:den>
                    </m:f>
                  </m:oMath>
                </a14:m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表示</a:t>
                </a:r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3</a:t>
                </a:r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个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 smtClean="0"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4</m:t>
                        </m:r>
                      </m:den>
                    </m:f>
                  </m:oMath>
                </a14:m>
                <a:endPara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3" name="Text 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75991" y="1338149"/>
                <a:ext cx="1889522" cy="693908"/>
              </a:xfrm>
              <a:prstGeom prst="rect">
                <a:avLst/>
              </a:prstGeom>
              <a:blipFill rotWithShape="1">
                <a:blip r:embed="rId4"/>
                <a:stretch>
                  <a:fillRect t="-29" r="21" b="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9812" y="2941218"/>
            <a:ext cx="991021" cy="991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87952" y="2941218"/>
            <a:ext cx="991021" cy="991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4475" y="2929312"/>
            <a:ext cx="991021" cy="991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sp>
        <p:nvSpPr>
          <p:cNvPr id="25" name="AutoShape 11"/>
          <p:cNvSpPr>
            <a:spLocks noChangeArrowheads="1"/>
          </p:cNvSpPr>
          <p:nvPr/>
        </p:nvSpPr>
        <p:spPr bwMode="auto">
          <a:xfrm>
            <a:off x="5374641" y="3143847"/>
            <a:ext cx="673894" cy="512026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</p:spPr>
        <p:txBody>
          <a:bodyPr wrap="none" anchor="ctr"/>
          <a:lstStyle/>
          <a:p>
            <a:pPr>
              <a:defRPr/>
            </a:pPr>
            <a:endParaRPr lang="en-US" altLang="zh-CN" sz="135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  <p:pic>
        <p:nvPicPr>
          <p:cNvPr id="26" name="Picture 1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87952" y="2941218"/>
            <a:ext cx="991021" cy="991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9812" y="2941218"/>
            <a:ext cx="991021" cy="991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12" y="2924703"/>
            <a:ext cx="991021" cy="991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3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12" y="2912796"/>
            <a:ext cx="991021" cy="991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4475" y="2929312"/>
            <a:ext cx="991021" cy="991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8842" y="3126384"/>
            <a:ext cx="750161" cy="75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16370" y="3126384"/>
            <a:ext cx="750161" cy="75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16370" y="3126384"/>
            <a:ext cx="750161" cy="75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7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82965" y="2764401"/>
            <a:ext cx="750161" cy="75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8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72300" y="3412101"/>
            <a:ext cx="750161" cy="75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9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022" y="3412101"/>
            <a:ext cx="750161" cy="75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40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77238" y="3412101"/>
            <a:ext cx="750161" cy="75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4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4767" y="3412101"/>
            <a:ext cx="750161" cy="75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4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78515" y="3413292"/>
            <a:ext cx="750161" cy="75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4878738" y="3148442"/>
            <a:ext cx="510109" cy="387582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</p:spPr>
        <p:txBody>
          <a:bodyPr wrap="none" anchor="ctr"/>
          <a:lstStyle/>
          <a:p>
            <a:pPr>
              <a:defRPr/>
            </a:pPr>
            <a:endParaRPr lang="en-US" altLang="zh-CN" sz="135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  <p:pic>
        <p:nvPicPr>
          <p:cNvPr id="41" name="Picture 4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16370" y="3126384"/>
            <a:ext cx="750161" cy="75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5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16370" y="3126384"/>
            <a:ext cx="750161" cy="75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20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78515" y="3412101"/>
            <a:ext cx="750161" cy="75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20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77238" y="3412101"/>
            <a:ext cx="750161" cy="75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20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4767" y="3412101"/>
            <a:ext cx="750161" cy="75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20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72300" y="3412101"/>
            <a:ext cx="750161" cy="75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20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022" y="3412101"/>
            <a:ext cx="750161" cy="75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5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9013" y="2751304"/>
            <a:ext cx="750161" cy="75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5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3388" y="2751304"/>
            <a:ext cx="750161" cy="75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5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54665" y="2764401"/>
            <a:ext cx="750161" cy="75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5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16370" y="3126384"/>
            <a:ext cx="750161" cy="75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21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9013" y="2751304"/>
            <a:ext cx="750161" cy="75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21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82965" y="2764401"/>
            <a:ext cx="750161" cy="75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20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3388" y="2751304"/>
            <a:ext cx="750161" cy="75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20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54665" y="2764401"/>
            <a:ext cx="750161" cy="75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60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7651" y="3126384"/>
            <a:ext cx="750161" cy="75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6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7651" y="3126384"/>
            <a:ext cx="750161" cy="75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62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7652" y="3126384"/>
            <a:ext cx="757663" cy="75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63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7651" y="3126384"/>
            <a:ext cx="750161" cy="75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6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6542" y="3126384"/>
            <a:ext cx="750161" cy="75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 Box 23"/>
              <p:cNvSpPr txBox="1">
                <a:spLocks noChangeArrowheads="1"/>
              </p:cNvSpPr>
              <p:nvPr/>
            </p:nvSpPr>
            <p:spPr bwMode="auto">
              <a:xfrm>
                <a:off x="3275856" y="1491630"/>
                <a:ext cx="1889522" cy="6939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 smtClean="0"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i="0" smtClean="0"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4</m:t>
                        </m:r>
                      </m:den>
                    </m:f>
                  </m:oMath>
                </a14:m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表示</a:t>
                </a:r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9</a:t>
                </a:r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个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 smtClean="0"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4</m:t>
                        </m:r>
                      </m:den>
                    </m:f>
                  </m:oMath>
                </a14:m>
                <a:endPara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61" name="Text 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5856" y="1491630"/>
                <a:ext cx="1889522" cy="693908"/>
              </a:xfrm>
              <a:prstGeom prst="rect">
                <a:avLst/>
              </a:prstGeom>
              <a:blipFill rotWithShape="1">
                <a:blip r:embed="rId9"/>
                <a:stretch>
                  <a:fillRect l="-28" t="-2" r="15" b="7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899047" y="742059"/>
            <a:ext cx="34028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>
                <a:ea typeface="楷体" panose="02010609060101010101" pitchFamily="49" charset="-122"/>
              </a:rPr>
              <a:t>涂一涂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39470" y="1545431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00454" y="1533527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39470" y="1545431"/>
            <a:ext cx="721519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91958" y="1545431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39658" y="1545431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00454" y="1533527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2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91958" y="1545431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39658" y="1545431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" name="Object 14"/>
          <p:cNvGraphicFramePr>
            <a:graphicFrameLocks noChangeAspect="1"/>
          </p:cNvGraphicFramePr>
          <p:nvPr/>
        </p:nvGraphicFramePr>
        <p:xfrm>
          <a:off x="1715691" y="2409825"/>
          <a:ext cx="209550" cy="540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公式" r:id="rId7" imgW="152400" imgH="393700" progId="Equation.3">
                  <p:embed/>
                </p:oleObj>
              </mc:Choice>
              <mc:Fallback>
                <p:oleObj name="公式" r:id="rId7" imgW="152400" imgH="3937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5691" y="2409825"/>
                        <a:ext cx="209550" cy="540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5"/>
          <p:cNvGraphicFramePr>
            <a:graphicFrameLocks noChangeAspect="1"/>
          </p:cNvGraphicFramePr>
          <p:nvPr/>
        </p:nvGraphicFramePr>
        <p:xfrm>
          <a:off x="3221831" y="2463403"/>
          <a:ext cx="182166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公式" r:id="rId9" imgW="152400" imgH="393700" progId="Equation.3">
                  <p:embed/>
                </p:oleObj>
              </mc:Choice>
              <mc:Fallback>
                <p:oleObj name="公式" r:id="rId9" imgW="152400" imgH="3937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1831" y="2463403"/>
                        <a:ext cx="182166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6"/>
          <p:cNvGraphicFramePr>
            <a:graphicFrameLocks noChangeAspect="1"/>
          </p:cNvGraphicFramePr>
          <p:nvPr/>
        </p:nvGraphicFramePr>
        <p:xfrm>
          <a:off x="3221831" y="2463403"/>
          <a:ext cx="182166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公式" r:id="rId11" imgW="152400" imgH="393700" progId="Equation.3">
                  <p:embed/>
                </p:oleObj>
              </mc:Choice>
              <mc:Fallback>
                <p:oleObj name="公式" r:id="rId11" imgW="152400" imgH="3937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1831" y="2463403"/>
                        <a:ext cx="182166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" name="Picture 17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2207" y="2193131"/>
            <a:ext cx="1835944" cy="1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sp>
        <p:nvSpPr>
          <p:cNvPr id="27" name="椭圆 26"/>
          <p:cNvSpPr/>
          <p:nvPr/>
        </p:nvSpPr>
        <p:spPr>
          <a:xfrm>
            <a:off x="1472803" y="833041"/>
            <a:ext cx="263822" cy="26382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715695" y="2407119"/>
            <a:ext cx="5529263" cy="541734"/>
            <a:chOff x="1868091" y="2561035"/>
            <a:chExt cx="5529263" cy="541734"/>
          </a:xfrm>
        </p:grpSpPr>
        <p:graphicFrame>
          <p:nvGraphicFramePr>
            <p:cNvPr id="71" name="Object 16"/>
            <p:cNvGraphicFramePr>
              <a:graphicFrameLocks noChangeAspect="1"/>
            </p:cNvGraphicFramePr>
            <p:nvPr/>
          </p:nvGraphicFramePr>
          <p:xfrm>
            <a:off x="1868091" y="2562225"/>
            <a:ext cx="209550" cy="540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3" name="公式" r:id="rId3" imgW="152400" imgH="393700" progId="Equation.3">
                    <p:embed/>
                  </p:oleObj>
                </mc:Choice>
                <mc:Fallback>
                  <p:oleObj name="公式" r:id="rId3" imgW="152400" imgH="39370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8091" y="2562225"/>
                          <a:ext cx="209550" cy="5405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" name="Object 17"/>
            <p:cNvGraphicFramePr>
              <a:graphicFrameLocks noChangeAspect="1"/>
            </p:cNvGraphicFramePr>
            <p:nvPr/>
          </p:nvGraphicFramePr>
          <p:xfrm>
            <a:off x="3374231" y="2615803"/>
            <a:ext cx="182166" cy="471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4" name="公式" r:id="rId5" imgW="152400" imgH="393700" progId="Equation.3">
                    <p:embed/>
                  </p:oleObj>
                </mc:Choice>
                <mc:Fallback>
                  <p:oleObj name="公式" r:id="rId5" imgW="152400" imgH="39370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4231" y="2615803"/>
                          <a:ext cx="182166" cy="471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3" name="Object 18"/>
            <p:cNvGraphicFramePr>
              <a:graphicFrameLocks noChangeAspect="1"/>
            </p:cNvGraphicFramePr>
            <p:nvPr/>
          </p:nvGraphicFramePr>
          <p:xfrm>
            <a:off x="4832748" y="2562225"/>
            <a:ext cx="182165" cy="471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5" name="公式" r:id="rId7" imgW="152400" imgH="393700" progId="Equation.3">
                    <p:embed/>
                  </p:oleObj>
                </mc:Choice>
                <mc:Fallback>
                  <p:oleObj name="公式" r:id="rId7" imgW="152400" imgH="39370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32748" y="2562225"/>
                          <a:ext cx="182165" cy="471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4" name="Object 21"/>
            <p:cNvGraphicFramePr>
              <a:graphicFrameLocks noChangeAspect="1"/>
            </p:cNvGraphicFramePr>
            <p:nvPr/>
          </p:nvGraphicFramePr>
          <p:xfrm>
            <a:off x="6048375" y="2561035"/>
            <a:ext cx="188119" cy="4869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6" name="公式" r:id="rId9" imgW="152400" imgH="393700" progId="Equation.3">
                    <p:embed/>
                  </p:oleObj>
                </mc:Choice>
                <mc:Fallback>
                  <p:oleObj name="公式" r:id="rId9" imgW="152400" imgH="39370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48375" y="2561035"/>
                          <a:ext cx="188119" cy="4869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" name="Object 22"/>
            <p:cNvGraphicFramePr>
              <a:graphicFrameLocks noChangeAspect="1"/>
            </p:cNvGraphicFramePr>
            <p:nvPr/>
          </p:nvGraphicFramePr>
          <p:xfrm>
            <a:off x="7209235" y="2562225"/>
            <a:ext cx="188119" cy="485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7" name="公式" r:id="rId11" imgW="152400" imgH="393700" progId="Equation.3">
                    <p:embed/>
                  </p:oleObj>
                </mc:Choice>
                <mc:Fallback>
                  <p:oleObj name="公式" r:id="rId11" imgW="152400" imgH="39370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9235" y="2562225"/>
                          <a:ext cx="188119" cy="485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6" name="Object 26"/>
            <p:cNvGraphicFramePr>
              <a:graphicFrameLocks noChangeAspect="1"/>
            </p:cNvGraphicFramePr>
            <p:nvPr/>
          </p:nvGraphicFramePr>
          <p:xfrm>
            <a:off x="1868091" y="2562225"/>
            <a:ext cx="209550" cy="540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8" name="公式" r:id="rId13" imgW="152400" imgH="393700" progId="Equation.3">
                    <p:embed/>
                  </p:oleObj>
                </mc:Choice>
                <mc:Fallback>
                  <p:oleObj name="公式" r:id="rId13" imgW="152400" imgH="393700" progId="Equation.3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8091" y="2562225"/>
                          <a:ext cx="209550" cy="5405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7" name="Object 27"/>
            <p:cNvGraphicFramePr>
              <a:graphicFrameLocks noChangeAspect="1"/>
            </p:cNvGraphicFramePr>
            <p:nvPr/>
          </p:nvGraphicFramePr>
          <p:xfrm>
            <a:off x="3374231" y="2615803"/>
            <a:ext cx="182166" cy="471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9" name="公式" r:id="rId14" imgW="152400" imgH="393700" progId="Equation.3">
                    <p:embed/>
                  </p:oleObj>
                </mc:Choice>
                <mc:Fallback>
                  <p:oleObj name="公式" r:id="rId14" imgW="152400" imgH="39370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4231" y="2615803"/>
                          <a:ext cx="182166" cy="471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8" name="Object 28"/>
            <p:cNvGraphicFramePr>
              <a:graphicFrameLocks noChangeAspect="1"/>
            </p:cNvGraphicFramePr>
            <p:nvPr/>
          </p:nvGraphicFramePr>
          <p:xfrm>
            <a:off x="4832748" y="2562225"/>
            <a:ext cx="182165" cy="471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" name="公式" r:id="rId15" imgW="152400" imgH="393700" progId="Equation.3">
                    <p:embed/>
                  </p:oleObj>
                </mc:Choice>
                <mc:Fallback>
                  <p:oleObj name="公式" r:id="rId15" imgW="152400" imgH="393700" progId="Equation.3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32748" y="2562225"/>
                          <a:ext cx="182165" cy="471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9" name="Object 29"/>
            <p:cNvGraphicFramePr>
              <a:graphicFrameLocks noChangeAspect="1"/>
            </p:cNvGraphicFramePr>
            <p:nvPr/>
          </p:nvGraphicFramePr>
          <p:xfrm>
            <a:off x="6048375" y="2562225"/>
            <a:ext cx="188119" cy="4869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1" name="公式" r:id="rId16" imgW="152400" imgH="393700" progId="Equation.3">
                    <p:embed/>
                  </p:oleObj>
                </mc:Choice>
                <mc:Fallback>
                  <p:oleObj name="公式" r:id="rId16" imgW="152400" imgH="393700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48375" y="2562225"/>
                          <a:ext cx="188119" cy="4869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0" name="Object 30"/>
            <p:cNvGraphicFramePr>
              <a:graphicFrameLocks noChangeAspect="1"/>
            </p:cNvGraphicFramePr>
            <p:nvPr/>
          </p:nvGraphicFramePr>
          <p:xfrm>
            <a:off x="7209235" y="2562225"/>
            <a:ext cx="188119" cy="485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2" name="公式" r:id="rId17" imgW="152400" imgH="393700" progId="Equation.3">
                    <p:embed/>
                  </p:oleObj>
                </mc:Choice>
                <mc:Fallback>
                  <p:oleObj name="公式" r:id="rId17" imgW="152400" imgH="393700" progId="Equation.3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9235" y="2562225"/>
                          <a:ext cx="188119" cy="485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1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39470" y="1545431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>
          <a:blip r:embed="rId1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00454" y="1533527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8"/>
          <p:cNvPicPr>
            <a:picLocks noChangeAspect="1" noChangeArrowheads="1"/>
          </p:cNvPicPr>
          <p:nvPr/>
        </p:nvPicPr>
        <p:blipFill>
          <a:blip r:embed="rId2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39470" y="1545431"/>
            <a:ext cx="721519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9"/>
          <p:cNvPicPr>
            <a:picLocks noChangeAspect="1" noChangeArrowheads="1"/>
          </p:cNvPicPr>
          <p:nvPr/>
        </p:nvPicPr>
        <p:blipFill>
          <a:blip r:embed="rId1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91958" y="1545431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0"/>
          <p:cNvPicPr>
            <a:picLocks noChangeAspect="1" noChangeArrowheads="1"/>
          </p:cNvPicPr>
          <p:nvPr/>
        </p:nvPicPr>
        <p:blipFill>
          <a:blip r:embed="rId1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39658" y="1545431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1"/>
          <p:cNvPicPr>
            <a:picLocks noChangeAspect="1" noChangeArrowheads="1"/>
          </p:cNvPicPr>
          <p:nvPr/>
        </p:nvPicPr>
        <p:blipFill>
          <a:blip r:embed="rId1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00454" y="1533527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12"/>
          <p:cNvPicPr>
            <a:picLocks noChangeAspect="1" noChangeArrowheads="1"/>
          </p:cNvPicPr>
          <p:nvPr/>
        </p:nvPicPr>
        <p:blipFill>
          <a:blip r:embed="rId2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91958" y="1545431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13"/>
          <p:cNvPicPr>
            <a:picLocks noChangeAspect="1" noChangeArrowheads="1"/>
          </p:cNvPicPr>
          <p:nvPr/>
        </p:nvPicPr>
        <p:blipFill>
          <a:blip r:embed="rId2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39658" y="1545431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14"/>
          <p:cNvPicPr>
            <a:picLocks noChangeAspect="1" noChangeArrowheads="1"/>
          </p:cNvPicPr>
          <p:nvPr/>
        </p:nvPicPr>
        <p:blipFill>
          <a:blip r:embed="rId2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9892" y="1545431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15"/>
          <p:cNvPicPr>
            <a:picLocks noChangeAspect="1" noChangeArrowheads="1"/>
          </p:cNvPicPr>
          <p:nvPr/>
        </p:nvPicPr>
        <p:blipFill>
          <a:blip r:embed="rId2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2748" y="1545431"/>
            <a:ext cx="721519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4" name="Object 16"/>
          <p:cNvGraphicFramePr>
            <a:graphicFrameLocks noChangeAspect="1"/>
          </p:cNvGraphicFramePr>
          <p:nvPr/>
        </p:nvGraphicFramePr>
        <p:xfrm>
          <a:off x="1715691" y="2409825"/>
          <a:ext cx="209550" cy="540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3" name="公式" r:id="rId24" imgW="152400" imgH="393700" progId="Equation.3">
                  <p:embed/>
                </p:oleObj>
              </mc:Choice>
              <mc:Fallback>
                <p:oleObj name="公式" r:id="rId24" imgW="152400" imgH="3937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5691" y="2409825"/>
                        <a:ext cx="209550" cy="540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17"/>
          <p:cNvGraphicFramePr>
            <a:graphicFrameLocks noChangeAspect="1"/>
          </p:cNvGraphicFramePr>
          <p:nvPr/>
        </p:nvGraphicFramePr>
        <p:xfrm>
          <a:off x="3221831" y="2463403"/>
          <a:ext cx="182166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4" name="公式" r:id="rId25" imgW="152400" imgH="393700" progId="Equation.3">
                  <p:embed/>
                </p:oleObj>
              </mc:Choice>
              <mc:Fallback>
                <p:oleObj name="公式" r:id="rId25" imgW="152400" imgH="3937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1831" y="2463403"/>
                        <a:ext cx="182166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18"/>
          <p:cNvGraphicFramePr>
            <a:graphicFrameLocks noChangeAspect="1"/>
          </p:cNvGraphicFramePr>
          <p:nvPr/>
        </p:nvGraphicFramePr>
        <p:xfrm>
          <a:off x="4680349" y="2409826"/>
          <a:ext cx="18216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5" name="公式" r:id="rId26" imgW="152400" imgH="393700" progId="Equation.3">
                  <p:embed/>
                </p:oleObj>
              </mc:Choice>
              <mc:Fallback>
                <p:oleObj name="公式" r:id="rId26" imgW="152400" imgH="3937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0349" y="2409826"/>
                        <a:ext cx="182165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" name="Picture 19"/>
          <p:cNvPicPr>
            <a:picLocks noChangeAspect="1" noChangeArrowheads="1"/>
          </p:cNvPicPr>
          <p:nvPr/>
        </p:nvPicPr>
        <p:blipFill>
          <a:blip r:embed="rId2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0079" y="1545431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0"/>
          <p:cNvPicPr>
            <a:picLocks noChangeAspect="1" noChangeArrowheads="1"/>
          </p:cNvPicPr>
          <p:nvPr/>
        </p:nvPicPr>
        <p:blipFill>
          <a:blip r:embed="rId2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0079" y="1545431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9" name="Object 21"/>
          <p:cNvGraphicFramePr>
            <a:graphicFrameLocks noChangeAspect="1"/>
          </p:cNvGraphicFramePr>
          <p:nvPr/>
        </p:nvGraphicFramePr>
        <p:xfrm>
          <a:off x="5895978" y="2408637"/>
          <a:ext cx="188119" cy="486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6" name="公式" r:id="rId29" imgW="152400" imgH="393700" progId="Equation.3">
                  <p:embed/>
                </p:oleObj>
              </mc:Choice>
              <mc:Fallback>
                <p:oleObj name="公式" r:id="rId29" imgW="152400" imgH="3937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5978" y="2408637"/>
                        <a:ext cx="188119" cy="4869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22"/>
          <p:cNvGraphicFramePr>
            <a:graphicFrameLocks noChangeAspect="1"/>
          </p:cNvGraphicFramePr>
          <p:nvPr/>
        </p:nvGraphicFramePr>
        <p:xfrm>
          <a:off x="7056839" y="2409827"/>
          <a:ext cx="188119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7" name="公式" r:id="rId30" imgW="152400" imgH="393700" progId="Equation.3">
                  <p:embed/>
                </p:oleObj>
              </mc:Choice>
              <mc:Fallback>
                <p:oleObj name="公式" r:id="rId30" imgW="152400" imgH="3937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839" y="2409827"/>
                        <a:ext cx="188119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 Box 23"/>
          <p:cNvSpPr txBox="1">
            <a:spLocks noChangeArrowheads="1"/>
          </p:cNvSpPr>
          <p:nvPr/>
        </p:nvSpPr>
        <p:spPr bwMode="auto">
          <a:xfrm>
            <a:off x="1547813" y="3219452"/>
            <a:ext cx="21062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 dirty="0">
                <a:ea typeface="楷体" panose="02010609060101010101" pitchFamily="49" charset="-122"/>
              </a:rPr>
              <a:t>分子</a:t>
            </a:r>
            <a:r>
              <a:rPr lang="zh-CN" altLang="en-US" sz="2400" b="1" dirty="0">
                <a:solidFill>
                  <a:srgbClr val="FF0000"/>
                </a:solidFill>
                <a:ea typeface="楷体" panose="02010609060101010101" pitchFamily="49" charset="-122"/>
              </a:rPr>
              <a:t>小于</a:t>
            </a:r>
            <a:r>
              <a:rPr lang="zh-CN" altLang="en-US" sz="2400" b="1" dirty="0">
                <a:ea typeface="楷体" panose="02010609060101010101" pitchFamily="49" charset="-122"/>
              </a:rPr>
              <a:t>分母：</a:t>
            </a:r>
          </a:p>
        </p:txBody>
      </p:sp>
      <p:sp>
        <p:nvSpPr>
          <p:cNvPr id="42" name="Text Box 24"/>
          <p:cNvSpPr txBox="1">
            <a:spLocks noChangeArrowheads="1"/>
          </p:cNvSpPr>
          <p:nvPr/>
        </p:nvSpPr>
        <p:spPr bwMode="auto">
          <a:xfrm>
            <a:off x="1547813" y="3687368"/>
            <a:ext cx="21062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 dirty="0">
                <a:ea typeface="楷体" panose="02010609060101010101" pitchFamily="49" charset="-122"/>
              </a:rPr>
              <a:t>分子</a:t>
            </a:r>
            <a:r>
              <a:rPr lang="zh-CN" altLang="en-US" sz="2400" b="1" dirty="0">
                <a:solidFill>
                  <a:srgbClr val="FF0000"/>
                </a:solidFill>
                <a:ea typeface="楷体" panose="02010609060101010101" pitchFamily="49" charset="-122"/>
              </a:rPr>
              <a:t>等于</a:t>
            </a:r>
            <a:r>
              <a:rPr lang="zh-CN" altLang="en-US" sz="2400" b="1" dirty="0">
                <a:ea typeface="楷体" panose="02010609060101010101" pitchFamily="49" charset="-122"/>
              </a:rPr>
              <a:t>分母：</a:t>
            </a:r>
          </a:p>
        </p:txBody>
      </p:sp>
      <p:sp>
        <p:nvSpPr>
          <p:cNvPr id="43" name="Text Box 25"/>
          <p:cNvSpPr txBox="1">
            <a:spLocks noChangeArrowheads="1"/>
          </p:cNvSpPr>
          <p:nvPr/>
        </p:nvSpPr>
        <p:spPr bwMode="auto">
          <a:xfrm>
            <a:off x="1547813" y="4119565"/>
            <a:ext cx="21062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>
                <a:ea typeface="楷体" panose="02010609060101010101" pitchFamily="49" charset="-122"/>
              </a:rPr>
              <a:t>分子</a:t>
            </a:r>
            <a:r>
              <a:rPr lang="zh-CN" altLang="en-US" sz="2400" b="1">
                <a:solidFill>
                  <a:srgbClr val="FF0000"/>
                </a:solidFill>
                <a:ea typeface="楷体" panose="02010609060101010101" pitchFamily="49" charset="-122"/>
              </a:rPr>
              <a:t>大于</a:t>
            </a:r>
            <a:r>
              <a:rPr lang="zh-CN" altLang="en-US" sz="2400" b="1">
                <a:ea typeface="楷体" panose="02010609060101010101" pitchFamily="49" charset="-122"/>
              </a:rPr>
              <a:t>分母：</a:t>
            </a:r>
          </a:p>
        </p:txBody>
      </p:sp>
      <p:graphicFrame>
        <p:nvGraphicFramePr>
          <p:cNvPr id="44" name="Object 26"/>
          <p:cNvGraphicFramePr>
            <a:graphicFrameLocks noChangeAspect="1"/>
          </p:cNvGraphicFramePr>
          <p:nvPr/>
        </p:nvGraphicFramePr>
        <p:xfrm>
          <a:off x="1715691" y="2409825"/>
          <a:ext cx="209550" cy="540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8" name="公式" r:id="rId31" imgW="152400" imgH="393700" progId="Equation.3">
                  <p:embed/>
                </p:oleObj>
              </mc:Choice>
              <mc:Fallback>
                <p:oleObj name="公式" r:id="rId31" imgW="152400" imgH="3937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5691" y="2409825"/>
                        <a:ext cx="209550" cy="540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27"/>
          <p:cNvGraphicFramePr>
            <a:graphicFrameLocks noChangeAspect="1"/>
          </p:cNvGraphicFramePr>
          <p:nvPr/>
        </p:nvGraphicFramePr>
        <p:xfrm>
          <a:off x="3221831" y="2463403"/>
          <a:ext cx="182166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9" name="公式" r:id="rId32" imgW="152400" imgH="393700" progId="Equation.3">
                  <p:embed/>
                </p:oleObj>
              </mc:Choice>
              <mc:Fallback>
                <p:oleObj name="公式" r:id="rId32" imgW="152400" imgH="3937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1831" y="2463403"/>
                        <a:ext cx="182166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28"/>
          <p:cNvGraphicFramePr>
            <a:graphicFrameLocks noChangeAspect="1"/>
          </p:cNvGraphicFramePr>
          <p:nvPr/>
        </p:nvGraphicFramePr>
        <p:xfrm>
          <a:off x="4680349" y="2409826"/>
          <a:ext cx="18216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" name="公式" r:id="rId33" imgW="152400" imgH="393700" progId="Equation.3">
                  <p:embed/>
                </p:oleObj>
              </mc:Choice>
              <mc:Fallback>
                <p:oleObj name="公式" r:id="rId33" imgW="152400" imgH="3937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0349" y="2409826"/>
                        <a:ext cx="182165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29"/>
          <p:cNvGraphicFramePr>
            <a:graphicFrameLocks noChangeAspect="1"/>
          </p:cNvGraphicFramePr>
          <p:nvPr/>
        </p:nvGraphicFramePr>
        <p:xfrm>
          <a:off x="5895978" y="2409825"/>
          <a:ext cx="188119" cy="486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" name="公式" r:id="rId34" imgW="152400" imgH="393700" progId="Equation.3">
                  <p:embed/>
                </p:oleObj>
              </mc:Choice>
              <mc:Fallback>
                <p:oleObj name="公式" r:id="rId34" imgW="152400" imgH="3937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5978" y="2409825"/>
                        <a:ext cx="188119" cy="4869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30"/>
          <p:cNvGraphicFramePr>
            <a:graphicFrameLocks noChangeAspect="1"/>
          </p:cNvGraphicFramePr>
          <p:nvPr/>
        </p:nvGraphicFramePr>
        <p:xfrm>
          <a:off x="7056839" y="2409827"/>
          <a:ext cx="188119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2" name="公式" r:id="rId35" imgW="152400" imgH="393700" progId="Equation.3">
                  <p:embed/>
                </p:oleObj>
              </mc:Choice>
              <mc:Fallback>
                <p:oleObj name="公式" r:id="rId35" imgW="152400" imgH="3937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839" y="2409827"/>
                        <a:ext cx="188119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4" name="Picture 36"/>
          <p:cNvPicPr>
            <a:picLocks noChangeAspect="1" noChangeArrowheads="1"/>
          </p:cNvPicPr>
          <p:nvPr/>
        </p:nvPicPr>
        <p:blipFill>
          <a:blip r:embed="rId3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74472" y="1545431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37"/>
          <p:cNvPicPr>
            <a:picLocks noChangeAspect="1" noChangeArrowheads="1"/>
          </p:cNvPicPr>
          <p:nvPr/>
        </p:nvPicPr>
        <p:blipFill>
          <a:blip r:embed="rId3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2173" y="1545431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38"/>
          <p:cNvPicPr>
            <a:picLocks noChangeAspect="1" noChangeArrowheads="1"/>
          </p:cNvPicPr>
          <p:nvPr/>
        </p:nvPicPr>
        <p:blipFill>
          <a:blip r:embed="rId3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74472" y="1545431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39"/>
          <p:cNvPicPr>
            <a:picLocks noChangeAspect="1" noChangeArrowheads="1"/>
          </p:cNvPicPr>
          <p:nvPr/>
        </p:nvPicPr>
        <p:blipFill>
          <a:blip r:embed="rId3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2173" y="1545431"/>
            <a:ext cx="721519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sp>
        <p:nvSpPr>
          <p:cNvPr id="58" name="Text Box 40"/>
          <p:cNvSpPr txBox="1">
            <a:spLocks noChangeArrowheads="1"/>
          </p:cNvSpPr>
          <p:nvPr/>
        </p:nvSpPr>
        <p:spPr bwMode="auto">
          <a:xfrm>
            <a:off x="5153664" y="3273003"/>
            <a:ext cx="12447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ea typeface="楷体" panose="02010609060101010101" pitchFamily="49" charset="-122"/>
              </a:rPr>
              <a:t>真分数</a:t>
            </a:r>
          </a:p>
        </p:txBody>
      </p:sp>
      <p:pic>
        <p:nvPicPr>
          <p:cNvPr id="60" name="Picture 42"/>
          <p:cNvPicPr>
            <a:picLocks noChangeAspect="1" noChangeArrowheads="1"/>
          </p:cNvPicPr>
          <p:nvPr/>
        </p:nvPicPr>
        <p:blipFill>
          <a:blip r:embed="rId3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2207" y="2193131"/>
            <a:ext cx="1835944" cy="16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43"/>
          <p:cNvPicPr>
            <a:picLocks noChangeAspect="1" noChangeArrowheads="1"/>
          </p:cNvPicPr>
          <p:nvPr/>
        </p:nvPicPr>
        <p:blipFill>
          <a:blip r:embed="rId3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398" y="2193133"/>
            <a:ext cx="1079897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sp>
        <p:nvSpPr>
          <p:cNvPr id="62" name="Text Box 44"/>
          <p:cNvSpPr txBox="1">
            <a:spLocks noChangeArrowheads="1"/>
          </p:cNvSpPr>
          <p:nvPr/>
        </p:nvSpPr>
        <p:spPr bwMode="auto">
          <a:xfrm>
            <a:off x="5153667" y="3939753"/>
            <a:ext cx="13096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ea typeface="楷体" panose="02010609060101010101" pitchFamily="49" charset="-122"/>
              </a:rPr>
              <a:t>假分数</a:t>
            </a:r>
          </a:p>
        </p:txBody>
      </p:sp>
      <p:sp>
        <p:nvSpPr>
          <p:cNvPr id="63" name="Rectangle 45"/>
          <p:cNvSpPr>
            <a:spLocks noChangeArrowheads="1"/>
          </p:cNvSpPr>
          <p:nvPr/>
        </p:nvSpPr>
        <p:spPr bwMode="auto">
          <a:xfrm>
            <a:off x="2971954" y="728624"/>
            <a:ext cx="26597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ea typeface="楷体" panose="02010609060101010101" pitchFamily="49" charset="-122"/>
              </a:rPr>
              <a:t>，你有什么发现？</a:t>
            </a:r>
          </a:p>
        </p:txBody>
      </p:sp>
      <p:sp>
        <p:nvSpPr>
          <p:cNvPr id="64" name="Text Box 46"/>
          <p:cNvSpPr txBox="1">
            <a:spLocks noChangeArrowheads="1"/>
          </p:cNvSpPr>
          <p:nvPr/>
        </p:nvSpPr>
        <p:spPr bwMode="auto">
          <a:xfrm>
            <a:off x="6279360" y="3247430"/>
            <a:ext cx="13168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＜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</a:p>
        </p:txBody>
      </p:sp>
      <p:sp>
        <p:nvSpPr>
          <p:cNvPr id="65" name="Text Box 47"/>
          <p:cNvSpPr txBox="1">
            <a:spLocks noChangeArrowheads="1"/>
          </p:cNvSpPr>
          <p:nvPr/>
        </p:nvSpPr>
        <p:spPr bwMode="auto">
          <a:xfrm>
            <a:off x="6279360" y="3939752"/>
            <a:ext cx="13168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≥1</a:t>
            </a:r>
          </a:p>
        </p:txBody>
      </p:sp>
      <p:sp>
        <p:nvSpPr>
          <p:cNvPr id="66" name="Text Box 5"/>
          <p:cNvSpPr txBox="1">
            <a:spLocks noChangeArrowheads="1"/>
          </p:cNvSpPr>
          <p:nvPr/>
        </p:nvSpPr>
        <p:spPr bwMode="auto">
          <a:xfrm>
            <a:off x="1899051" y="742059"/>
            <a:ext cx="12692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>
                <a:ea typeface="楷体" panose="02010609060101010101" pitchFamily="49" charset="-122"/>
              </a:rPr>
              <a:t>涂一涂</a:t>
            </a:r>
          </a:p>
        </p:txBody>
      </p:sp>
      <p:sp>
        <p:nvSpPr>
          <p:cNvPr id="67" name="椭圆 66"/>
          <p:cNvSpPr/>
          <p:nvPr/>
        </p:nvSpPr>
        <p:spPr>
          <a:xfrm>
            <a:off x="1472803" y="833041"/>
            <a:ext cx="263822" cy="26382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右大括号 4"/>
          <p:cNvSpPr/>
          <p:nvPr/>
        </p:nvSpPr>
        <p:spPr>
          <a:xfrm>
            <a:off x="5049444" y="3805940"/>
            <a:ext cx="150019" cy="697799"/>
          </a:xfrm>
          <a:prstGeom prst="rightBrace">
            <a:avLst>
              <a:gd name="adj1" fmla="val 29497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34568E-6 L 0.22205 0.1611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94" y="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34568E-6 L 0.06702 0.3253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9" y="164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75 -0.08889 L -0.10243 0.25185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6" y="17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7.40741E-7 L -0.16979 0.3327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90" y="166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L -0.30468 0.1663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43" y="83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58" grpId="0"/>
      <p:bldP spid="62" grpId="0"/>
      <p:bldP spid="63" grpId="0"/>
      <p:bldP spid="64" grpId="0"/>
      <p:bldP spid="65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24" name="Picture 48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1257" y="1923679"/>
            <a:ext cx="871538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sp>
        <p:nvSpPr>
          <p:cNvPr id="24587" name="AutoShape 11"/>
          <p:cNvSpPr>
            <a:spLocks noChangeArrowheads="1"/>
          </p:cNvSpPr>
          <p:nvPr/>
        </p:nvSpPr>
        <p:spPr bwMode="auto">
          <a:xfrm>
            <a:off x="4475341" y="2227736"/>
            <a:ext cx="420291" cy="324222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 sz="1350" b="1">
              <a:ea typeface="楷体" panose="02010609060101010101" pitchFamily="49" charset="-122"/>
            </a:endParaRPr>
          </a:p>
        </p:txBody>
      </p:sp>
      <p:graphicFrame>
        <p:nvGraphicFramePr>
          <p:cNvPr id="8199" name="Object 2"/>
          <p:cNvGraphicFramePr>
            <a:graphicFrameLocks noChangeAspect="1"/>
          </p:cNvGraphicFramePr>
          <p:nvPr/>
        </p:nvGraphicFramePr>
        <p:xfrm>
          <a:off x="4252689" y="2774974"/>
          <a:ext cx="85725" cy="13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4" imgW="114300" imgH="177800" progId="Equation.DSMT4">
                  <p:embed/>
                </p:oleObj>
              </mc:Choice>
              <mc:Fallback>
                <p:oleObj name="Equation" r:id="rId4" imgW="114300" imgH="177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2689" y="2774974"/>
                        <a:ext cx="85725" cy="133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615" name="Picture 39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9707" y="1916536"/>
            <a:ext cx="871538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24616" name="Picture 40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372" y="1916536"/>
            <a:ext cx="871538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24617" name="Picture 41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372" y="1916536"/>
            <a:ext cx="871538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24618" name="Picture 42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9711" y="1923679"/>
            <a:ext cx="878681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24619" name="Picture 43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9711" y="1923680"/>
            <a:ext cx="878681" cy="878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24625" name="Picture 49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62084" y="1916536"/>
            <a:ext cx="871538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24621" name="Picture 45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1261" y="1923679"/>
            <a:ext cx="878681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24622" name="Picture 46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1257" y="1923679"/>
            <a:ext cx="871538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24623" name="Picture 47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44113" y="1916536"/>
            <a:ext cx="871538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24626" name="Picture 50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69228" y="1916536"/>
            <a:ext cx="871538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24627" name="Picture 51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69228" y="1923680"/>
            <a:ext cx="871538" cy="878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24620" name="Picture 44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1261" y="1923680"/>
            <a:ext cx="878681" cy="878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24630" name="Picture 54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7117" y="1930824"/>
            <a:ext cx="871538" cy="878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24631" name="Picture 55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9867" y="1930822"/>
            <a:ext cx="871538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24632" name="Picture 56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70242" y="1930822"/>
            <a:ext cx="871538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215" name="Object 3"/>
          <p:cNvGraphicFramePr>
            <a:graphicFrameLocks noChangeAspect="1"/>
          </p:cNvGraphicFramePr>
          <p:nvPr/>
        </p:nvGraphicFramePr>
        <p:xfrm>
          <a:off x="4252689" y="2760689"/>
          <a:ext cx="857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公式" r:id="rId12" imgW="114300" imgH="215900" progId="Equation.3">
                  <p:embed/>
                </p:oleObj>
              </mc:Choice>
              <mc:Fallback>
                <p:oleObj name="公式" r:id="rId12" imgW="1143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2689" y="2760689"/>
                        <a:ext cx="85725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42" name="Text Box 66"/>
          <p:cNvSpPr txBox="1">
            <a:spLocks noChangeArrowheads="1"/>
          </p:cNvSpPr>
          <p:nvPr/>
        </p:nvSpPr>
        <p:spPr bwMode="auto">
          <a:xfrm>
            <a:off x="827588" y="811280"/>
            <a:ext cx="857624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5000"/>
              </a:lnSpc>
            </a:pPr>
            <a:r>
              <a:rPr lang="zh-CN" altLang="en-US" sz="2400" b="1" dirty="0">
                <a:ea typeface="楷体" panose="02010609060101010101" pitchFamily="49" charset="-122"/>
              </a:rPr>
              <a:t>假分数中，分子是分母倍数的，它们又能变成什么数呢？</a:t>
            </a:r>
          </a:p>
        </p:txBody>
      </p:sp>
      <p:sp>
        <p:nvSpPr>
          <p:cNvPr id="24643" name="Text Box 67"/>
          <p:cNvSpPr txBox="1">
            <a:spLocks noChangeArrowheads="1"/>
          </p:cNvSpPr>
          <p:nvPr/>
        </p:nvSpPr>
        <p:spPr bwMode="auto">
          <a:xfrm>
            <a:off x="6024733" y="3769150"/>
            <a:ext cx="14501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ea typeface="楷体" panose="02010609060101010101" pitchFamily="49" charset="-122"/>
              </a:rPr>
              <a:t>带分数</a:t>
            </a:r>
          </a:p>
        </p:txBody>
      </p:sp>
      <p:grpSp>
        <p:nvGrpSpPr>
          <p:cNvPr id="2" name="Group 73"/>
          <p:cNvGrpSpPr/>
          <p:nvPr/>
        </p:nvGrpSpPr>
        <p:grpSpPr bwMode="auto">
          <a:xfrm>
            <a:off x="2524782" y="3117872"/>
            <a:ext cx="377429" cy="651272"/>
            <a:chOff x="1836" y="2194"/>
            <a:chExt cx="317" cy="547"/>
          </a:xfrm>
        </p:grpSpPr>
        <p:pic>
          <p:nvPicPr>
            <p:cNvPr id="8225" name="Picture 70"/>
            <p:cNvPicPr>
              <a:picLocks noChangeAspect="1" noChangeArrowheads="1"/>
            </p:cNvPicPr>
            <p:nvPr/>
          </p:nvPicPr>
          <p:blipFill>
            <a:blip r:embed="rId14" cstate="email"/>
            <a:srcRect/>
            <a:stretch>
              <a:fillRect/>
            </a:stretch>
          </p:blipFill>
          <p:spPr bwMode="auto">
            <a:xfrm>
              <a:off x="1836" y="2386"/>
              <a:ext cx="273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26" name="Text Box 71"/>
            <p:cNvSpPr txBox="1">
              <a:spLocks noChangeArrowheads="1"/>
            </p:cNvSpPr>
            <p:nvPr/>
          </p:nvSpPr>
          <p:spPr bwMode="auto">
            <a:xfrm>
              <a:off x="1859" y="2194"/>
              <a:ext cx="22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7</a:t>
              </a:r>
            </a:p>
          </p:txBody>
        </p:sp>
        <p:sp>
          <p:nvSpPr>
            <p:cNvPr id="8227" name="Text Box 72"/>
            <p:cNvSpPr txBox="1">
              <a:spLocks noChangeArrowheads="1"/>
            </p:cNvSpPr>
            <p:nvPr/>
          </p:nvSpPr>
          <p:spPr bwMode="auto">
            <a:xfrm>
              <a:off x="1836" y="2431"/>
              <a:ext cx="31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</a:p>
          </p:txBody>
        </p:sp>
      </p:grpSp>
      <p:sp>
        <p:nvSpPr>
          <p:cNvPr id="24650" name="Text Box 74"/>
          <p:cNvSpPr txBox="1">
            <a:spLocks noChangeArrowheads="1"/>
          </p:cNvSpPr>
          <p:nvPr/>
        </p:nvSpPr>
        <p:spPr bwMode="auto">
          <a:xfrm>
            <a:off x="5724132" y="3046437"/>
            <a:ext cx="4321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grpSp>
        <p:nvGrpSpPr>
          <p:cNvPr id="4" name="Group 78"/>
          <p:cNvGrpSpPr/>
          <p:nvPr/>
        </p:nvGrpSpPr>
        <p:grpSpPr bwMode="auto">
          <a:xfrm>
            <a:off x="7137400" y="2892851"/>
            <a:ext cx="377428" cy="615553"/>
            <a:chOff x="2335" y="2288"/>
            <a:chExt cx="317" cy="517"/>
          </a:xfrm>
        </p:grpSpPr>
        <p:pic>
          <p:nvPicPr>
            <p:cNvPr id="8222" name="Picture 75"/>
            <p:cNvPicPr>
              <a:picLocks noChangeAspect="1" noChangeArrowheads="1"/>
            </p:cNvPicPr>
            <p:nvPr/>
          </p:nvPicPr>
          <p:blipFill>
            <a:blip r:embed="rId14" cstate="email"/>
            <a:srcRect/>
            <a:stretch>
              <a:fillRect/>
            </a:stretch>
          </p:blipFill>
          <p:spPr bwMode="auto">
            <a:xfrm>
              <a:off x="2335" y="2477"/>
              <a:ext cx="273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23" name="Text Box 76"/>
            <p:cNvSpPr txBox="1">
              <a:spLocks noChangeArrowheads="1"/>
            </p:cNvSpPr>
            <p:nvPr/>
          </p:nvSpPr>
          <p:spPr bwMode="auto">
            <a:xfrm>
              <a:off x="2347" y="2288"/>
              <a:ext cx="22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</a:p>
          </p:txBody>
        </p:sp>
        <p:sp>
          <p:nvSpPr>
            <p:cNvPr id="8224" name="Text Box 77"/>
            <p:cNvSpPr txBox="1">
              <a:spLocks noChangeArrowheads="1"/>
            </p:cNvSpPr>
            <p:nvPr/>
          </p:nvSpPr>
          <p:spPr bwMode="auto">
            <a:xfrm>
              <a:off x="2335" y="2495"/>
              <a:ext cx="31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</a:p>
          </p:txBody>
        </p:sp>
      </p:grpSp>
      <p:sp>
        <p:nvSpPr>
          <p:cNvPr id="5" name="右大括号 4"/>
          <p:cNvSpPr/>
          <p:nvPr/>
        </p:nvSpPr>
        <p:spPr>
          <a:xfrm rot="5400000">
            <a:off x="2615640" y="1663302"/>
            <a:ext cx="195710" cy="2539604"/>
          </a:xfrm>
          <a:prstGeom prst="rightBrace">
            <a:avLst>
              <a:gd name="adj1" fmla="val 35488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右大括号 39"/>
          <p:cNvSpPr/>
          <p:nvPr/>
        </p:nvSpPr>
        <p:spPr>
          <a:xfrm rot="5400000">
            <a:off x="6440702" y="1839359"/>
            <a:ext cx="195711" cy="2106811"/>
          </a:xfrm>
          <a:prstGeom prst="rightBrace">
            <a:avLst>
              <a:gd name="adj1" fmla="val 35488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4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4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4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4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58025E-6 L 0.06302 0.00185 " pathEditMode="relative" rAng="0" ptsTypes="AA">
                                      <p:cBhvr>
                                        <p:cTn id="106" dur="1000" fill="hold"/>
                                        <p:tgtEl>
                                          <p:spTgt spid="24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93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22222E-6 L -0.05678 0.00988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7" y="4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4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7" grpId="0" animBg="1"/>
      <p:bldP spid="24642" grpId="0"/>
      <p:bldP spid="24650" grpId="0"/>
      <p:bldP spid="24650" grpId="1"/>
      <p:bldP spid="5" grpId="0" animBg="1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图片 38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71334" y="850969"/>
            <a:ext cx="7201339" cy="359404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1837372" y="1707656"/>
                <a:ext cx="6553338" cy="23848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zh-CN" sz="2400" b="1" dirty="0">
                    <a:latin typeface="Arial" panose="020B0604020202020204" pitchFamily="34" charset="0"/>
                    <a:ea typeface="楷体" panose="02010609060101010101" pitchFamily="49" charset="-122"/>
                  </a:rPr>
                  <a:t>因此</a:t>
                </a:r>
                <a:r>
                  <a:rPr lang="en-US" altLang="zh-CN" sz="2400" b="1" dirty="0">
                    <a:latin typeface="Arial" panose="020B0604020202020204" pitchFamily="34" charset="0"/>
                    <a:ea typeface="楷体" panose="02010609060101010101" pitchFamily="49" charset="-122"/>
                  </a:rPr>
                  <a:t>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 smtClean="0">
                            <a:solidFill>
                              <a:srgbClr val="FF0000"/>
                            </a:solidFill>
                            <a:latin typeface="Cambria Math" panose="02040503050406030204" charset="0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i="0" smtClean="0">
                            <a:solidFill>
                              <a:srgbClr val="FF0000"/>
                            </a:solidFill>
                            <a:latin typeface="Cambria Math" panose="0204050305040603020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zh-CN" sz="2400" b="1" dirty="0">
                    <a:latin typeface="Arial" panose="020B0604020202020204" pitchFamily="34" charset="0"/>
                    <a:ea typeface="楷体" panose="02010609060101010101" pitchFamily="49" charset="-122"/>
                  </a:rPr>
                  <a:t>还可以写成</a:t>
                </a:r>
                <a:r>
                  <a:rPr lang="en-US" altLang="zh-CN" sz="2400" b="1" dirty="0">
                    <a:solidFill>
                      <a:srgbClr val="FF0000"/>
                    </a:solidFill>
                    <a:latin typeface="Arial" panose="020B0604020202020204" pitchFamily="34" charset="0"/>
                    <a:ea typeface="楷体" panose="02010609060101010101" pitchFamily="49" charset="-122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 smtClean="0">
                            <a:solidFill>
                              <a:srgbClr val="FF0000"/>
                            </a:solidFill>
                            <a:latin typeface="Cambria Math" panose="0204050305040603020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i="0" smtClean="0">
                            <a:solidFill>
                              <a:srgbClr val="FF0000"/>
                            </a:solidFill>
                            <a:latin typeface="Cambria Math" panose="0204050305040603020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400" b="1" dirty="0">
                    <a:latin typeface="Arial" panose="020B0604020202020204" pitchFamily="34" charset="0"/>
                    <a:ea typeface="楷体" panose="02010609060101010101" pitchFamily="49" charset="-122"/>
                  </a:rPr>
                  <a:t>,</a:t>
                </a:r>
                <a:r>
                  <a:rPr lang="zh-CN" altLang="zh-CN" sz="2400" b="1" dirty="0">
                    <a:latin typeface="Arial" panose="020B0604020202020204" pitchFamily="34" charset="0"/>
                    <a:ea typeface="楷体" panose="02010609060101010101" pitchFamily="49" charset="-122"/>
                  </a:rPr>
                  <a:t>读作</a:t>
                </a:r>
                <a:r>
                  <a:rPr lang="en-US" altLang="zh-CN" sz="2400" b="1" dirty="0">
                    <a:latin typeface="Arial" panose="020B0604020202020204" pitchFamily="34" charset="0"/>
                    <a:ea typeface="楷体" panose="02010609060101010101" pitchFamily="49" charset="-122"/>
                  </a:rPr>
                  <a:t>:</a:t>
                </a:r>
                <a:r>
                  <a:rPr lang="zh-CN" altLang="zh-CN" sz="2400" b="1" dirty="0">
                    <a:solidFill>
                      <a:srgbClr val="FF0000"/>
                    </a:solidFill>
                    <a:latin typeface="Arial" panose="020B0604020202020204" pitchFamily="34" charset="0"/>
                    <a:ea typeface="楷体" panose="02010609060101010101" pitchFamily="49" charset="-122"/>
                  </a:rPr>
                  <a:t>二又三分之一</a:t>
                </a:r>
                <a:r>
                  <a:rPr lang="zh-CN" altLang="zh-CN" sz="2400" b="1" dirty="0">
                    <a:latin typeface="Arial" panose="020B0604020202020204" pitchFamily="34" charset="0"/>
                    <a:ea typeface="楷体" panose="02010609060101010101" pitchFamily="49" charset="-122"/>
                  </a:rPr>
                  <a:t>。</a:t>
                </a:r>
                <a:endParaRPr lang="en-US" altLang="zh-CN" sz="2400" b="1" dirty="0">
                  <a:latin typeface="Arial" panose="020B0604020202020204" pitchFamily="34" charset="0"/>
                  <a:ea typeface="楷体" panose="02010609060101010101" pitchFamily="49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zh-CN" sz="2400" b="1" dirty="0">
                    <a:latin typeface="Arial" panose="020B0604020202020204" pitchFamily="34" charset="0"/>
                    <a:ea typeface="楷体" panose="02010609060101010101" pitchFamily="49" charset="-122"/>
                  </a:rPr>
                  <a:t>其中“</a:t>
                </a:r>
                <a:r>
                  <a:rPr lang="en-US" altLang="zh-CN" sz="2400" b="1" dirty="0">
                    <a:solidFill>
                      <a:srgbClr val="FF0000"/>
                    </a:solidFill>
                    <a:latin typeface="Arial" panose="020B0604020202020204" pitchFamily="34" charset="0"/>
                    <a:ea typeface="楷体" panose="02010609060101010101" pitchFamily="49" charset="-122"/>
                  </a:rPr>
                  <a:t>2</a:t>
                </a:r>
                <a:r>
                  <a:rPr lang="zh-CN" altLang="zh-CN" sz="2400" b="1" dirty="0">
                    <a:latin typeface="Arial" panose="020B0604020202020204" pitchFamily="34" charset="0"/>
                    <a:ea typeface="楷体" panose="02010609060101010101" pitchFamily="49" charset="-122"/>
                  </a:rPr>
                  <a:t>”是这个带分数的</a:t>
                </a:r>
                <a:r>
                  <a:rPr lang="zh-CN" altLang="zh-CN" sz="2400" b="1" dirty="0">
                    <a:solidFill>
                      <a:srgbClr val="FF0000"/>
                    </a:solidFill>
                    <a:latin typeface="Arial" panose="020B0604020202020204" pitchFamily="34" charset="0"/>
                    <a:ea typeface="楷体" panose="02010609060101010101" pitchFamily="49" charset="-122"/>
                  </a:rPr>
                  <a:t>整数部分</a:t>
                </a:r>
                <a:r>
                  <a:rPr lang="en-US" altLang="zh-CN" sz="2400" b="1" dirty="0">
                    <a:latin typeface="Arial" panose="020B0604020202020204" pitchFamily="34" charset="0"/>
                    <a:ea typeface="楷体" panose="02010609060101010101" pitchFamily="49" charset="-122"/>
                  </a:rPr>
                  <a:t>,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zh-CN" sz="2400" b="1" dirty="0">
                    <a:latin typeface="Arial" panose="020B0604020202020204" pitchFamily="34" charset="0"/>
                    <a:ea typeface="楷体" panose="02010609060101010101" pitchFamily="49" charset="-122"/>
                  </a:rPr>
                  <a:t>“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 smtClean="0">
                            <a:solidFill>
                              <a:srgbClr val="FF0000"/>
                            </a:solidFill>
                            <a:latin typeface="Cambria Math" panose="0204050305040603020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i="0" smtClean="0">
                            <a:solidFill>
                              <a:srgbClr val="FF0000"/>
                            </a:solidFill>
                            <a:latin typeface="Cambria Math" panose="0204050305040603020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zh-CN" sz="2400" b="1" dirty="0">
                    <a:latin typeface="Arial" panose="020B0604020202020204" pitchFamily="34" charset="0"/>
                    <a:ea typeface="楷体" panose="02010609060101010101" pitchFamily="49" charset="-122"/>
                  </a:rPr>
                  <a:t>”是这个带分数的</a:t>
                </a:r>
                <a:r>
                  <a:rPr lang="zh-CN" altLang="zh-CN" sz="2400" b="1" dirty="0">
                    <a:solidFill>
                      <a:srgbClr val="FF0000"/>
                    </a:solidFill>
                    <a:latin typeface="Arial" panose="020B0604020202020204" pitchFamily="34" charset="0"/>
                    <a:ea typeface="楷体" panose="02010609060101010101" pitchFamily="49" charset="-122"/>
                  </a:rPr>
                  <a:t>分数部分</a:t>
                </a:r>
                <a:r>
                  <a:rPr lang="zh-CN" altLang="zh-CN" sz="2400" b="1" dirty="0">
                    <a:latin typeface="Arial" panose="020B0604020202020204" pitchFamily="34" charset="0"/>
                    <a:ea typeface="楷体" panose="02010609060101010101" pitchFamily="49" charset="-122"/>
                  </a:rPr>
                  <a:t>。</a:t>
                </a: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372" y="1707656"/>
                <a:ext cx="6553338" cy="2384884"/>
              </a:xfrm>
              <a:prstGeom prst="rect">
                <a:avLst/>
              </a:prstGeom>
              <a:blipFill rotWithShape="1">
                <a:blip r:embed="rId3"/>
                <a:stretch>
                  <a:fillRect l="-5" t="-6" r="7" b="2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611560" y="617878"/>
            <a:ext cx="8065088" cy="1540898"/>
            <a:chOff x="2882612" y="668083"/>
            <a:chExt cx="5125656" cy="1540898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2882612" y="668083"/>
              <a:ext cx="5125656" cy="1540898"/>
            </a:xfrm>
            <a:prstGeom prst="rect">
              <a:avLst/>
            </a:prstGeom>
          </p:spPr>
        </p:pic>
        <p:sp>
          <p:nvSpPr>
            <p:cNvPr id="16" name="文本框 15"/>
            <p:cNvSpPr txBox="1"/>
            <p:nvPr/>
          </p:nvSpPr>
          <p:spPr>
            <a:xfrm>
              <a:off x="3217801" y="1023868"/>
              <a:ext cx="4256317" cy="807913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pPr lvl="0" indent="2667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真分数</a:t>
              </a:r>
              <a:r>
                <a:rPr lang="en-US" altLang="zh-CN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--</a:t>
              </a:r>
              <a:r>
                <a:rPr lang="zh-CN" altLang="en-US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分子比分母小的分数叫作真分数。</a:t>
              </a:r>
              <a:endPara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endParaRPr>
            </a:p>
            <a:p>
              <a:pPr lvl="0" indent="2667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真分数小于</a:t>
              </a:r>
              <a:r>
                <a:rPr lang="en-US" altLang="zh-CN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1</a:t>
              </a:r>
              <a:r>
                <a:rPr lang="zh-CN" altLang="en-US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。</a:t>
              </a:r>
              <a:endPara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11560" y="1869298"/>
            <a:ext cx="8065088" cy="1540898"/>
            <a:chOff x="2882612" y="1919503"/>
            <a:chExt cx="5125656" cy="1540898"/>
          </a:xfrm>
        </p:grpSpPr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2882612" y="1919503"/>
              <a:ext cx="5125656" cy="1540898"/>
            </a:xfrm>
            <a:prstGeom prst="rect">
              <a:avLst/>
            </a:prstGeom>
          </p:spPr>
        </p:pic>
        <p:sp>
          <p:nvSpPr>
            <p:cNvPr id="20" name="文本框 19"/>
            <p:cNvSpPr txBox="1"/>
            <p:nvPr/>
          </p:nvSpPr>
          <p:spPr>
            <a:xfrm>
              <a:off x="3429351" y="2251840"/>
              <a:ext cx="4118038" cy="807913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r>
                <a:rPr lang="zh-CN" altLang="en-US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假分数</a:t>
              </a:r>
              <a:r>
                <a:rPr lang="en-US" altLang="zh-CN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--</a:t>
              </a:r>
              <a:r>
                <a:rPr lang="zh-CN" altLang="en-US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分子比分母大或分子和分母相等的分数</a:t>
              </a:r>
              <a:r>
                <a:rPr lang="en-US" altLang="zh-CN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,</a:t>
              </a:r>
              <a:r>
                <a:rPr lang="zh-CN" altLang="en-US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叫作假分数</a:t>
              </a:r>
              <a:r>
                <a:rPr lang="zh-CN" altLang="zh-CN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。假分数大于</a:t>
              </a:r>
              <a:r>
                <a:rPr lang="en-US" altLang="zh-CN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1</a:t>
              </a:r>
              <a:r>
                <a:rPr lang="zh-CN" altLang="en-US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或等于</a:t>
              </a:r>
              <a:r>
                <a:rPr lang="en-US" altLang="zh-CN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1</a:t>
              </a:r>
              <a:r>
                <a:rPr lang="zh-CN" altLang="en-US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。</a:t>
              </a:r>
              <a:endPara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11560" y="3120717"/>
            <a:ext cx="8065088" cy="1540898"/>
            <a:chOff x="2882612" y="3170922"/>
            <a:chExt cx="5125656" cy="1540898"/>
          </a:xfrm>
        </p:grpSpPr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2882612" y="3170922"/>
              <a:ext cx="5125656" cy="1540898"/>
            </a:xfrm>
            <a:prstGeom prst="rect">
              <a:avLst/>
            </a:prstGeom>
          </p:spPr>
        </p:pic>
        <p:sp>
          <p:nvSpPr>
            <p:cNvPr id="24" name="文本框 23"/>
            <p:cNvSpPr txBox="1"/>
            <p:nvPr/>
          </p:nvSpPr>
          <p:spPr>
            <a:xfrm>
              <a:off x="3193487" y="3522068"/>
              <a:ext cx="4399627" cy="807913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pPr lvl="0" indent="2667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带分数</a:t>
              </a:r>
              <a:r>
                <a:rPr lang="en-US" altLang="zh-CN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--</a:t>
              </a:r>
              <a:r>
                <a:rPr lang="zh-CN" altLang="en-US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分子不是分母倍数的假分数还可以写</a:t>
              </a:r>
              <a:endPara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endParaRPr>
            </a:p>
            <a:p>
              <a:pPr lvl="0" indent="2667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成整数与真分数合成的数</a:t>
              </a:r>
              <a:r>
                <a:rPr lang="en-US" altLang="zh-CN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,</a:t>
              </a:r>
              <a:r>
                <a:rPr lang="zh-CN" altLang="en-US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通常叫作带分数。</a:t>
              </a:r>
              <a:endPara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370</Words>
  <Application>Microsoft Office PowerPoint</Application>
  <PresentationFormat>全屏显示(16:9)</PresentationFormat>
  <Paragraphs>122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30" baseType="lpstr">
      <vt:lpstr>等线</vt:lpstr>
      <vt:lpstr>黑体</vt:lpstr>
      <vt:lpstr>华文楷体</vt:lpstr>
      <vt:lpstr>楷体</vt:lpstr>
      <vt:lpstr>宋体</vt:lpstr>
      <vt:lpstr>微软雅黑</vt:lpstr>
      <vt:lpstr>幼圆</vt:lpstr>
      <vt:lpstr>Arial</vt:lpstr>
      <vt:lpstr>Calibri</vt:lpstr>
      <vt:lpstr>Cambria Math</vt:lpstr>
      <vt:lpstr>Times New Roman</vt:lpstr>
      <vt:lpstr>WWW.2PPT.COM
</vt:lpstr>
      <vt:lpstr>2_自定义设计方案</vt:lpstr>
      <vt:lpstr>公式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2023-01-17T02:17:29Z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26FF306A9F304ACEABDACA03E7DBD6FD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