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80" r:id="rId4"/>
    <p:sldId id="259" r:id="rId5"/>
    <p:sldId id="300" r:id="rId6"/>
    <p:sldId id="307" r:id="rId7"/>
    <p:sldId id="258" r:id="rId8"/>
    <p:sldId id="301" r:id="rId9"/>
    <p:sldId id="308" r:id="rId10"/>
    <p:sldId id="302" r:id="rId11"/>
    <p:sldId id="265" r:id="rId12"/>
    <p:sldId id="266" r:id="rId13"/>
    <p:sldId id="287" r:id="rId14"/>
    <p:sldId id="304" r:id="rId15"/>
    <p:sldId id="303" r:id="rId16"/>
    <p:sldId id="310" r:id="rId17"/>
    <p:sldId id="309" r:id="rId18"/>
    <p:sldId id="271" r:id="rId19"/>
    <p:sldId id="272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幼圆" panose="020105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1" d="100"/>
          <a:sy n="151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 cstate="email"/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548680" y="62479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三位数除以整十数商是两位数的笔算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.emf"/><Relationship Id="rId7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四年级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6" y="1620055"/>
            <a:ext cx="9144000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三位数除以整十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数商是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2823" y="660235"/>
            <a:ext cx="32322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两、三位数除以两位数</a:t>
            </a: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19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1528" y="420217"/>
            <a:ext cx="1440161" cy="667236"/>
            <a:chOff x="480869" y="708178"/>
            <a:chExt cx="1216345" cy="667236"/>
          </a:xfrm>
        </p:grpSpPr>
        <p:pic>
          <p:nvPicPr>
            <p:cNvPr id="5" name="Picture 17" descr="00-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85" y="1195094"/>
            <a:ext cx="2189998" cy="28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372" y="1194112"/>
            <a:ext cx="2161056" cy="29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1260" y="1211821"/>
            <a:ext cx="2267179" cy="29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文本框 55"/>
          <p:cNvSpPr txBox="1"/>
          <p:nvPr/>
        </p:nvSpPr>
        <p:spPr>
          <a:xfrm>
            <a:off x="1785485" y="1079516"/>
            <a:ext cx="509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56"/>
          <p:cNvSpPr txBox="1">
            <a:spLocks noChangeArrowheads="1"/>
          </p:cNvSpPr>
          <p:nvPr/>
        </p:nvSpPr>
        <p:spPr bwMode="auto">
          <a:xfrm>
            <a:off x="1353684" y="2079642"/>
            <a:ext cx="1213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9  0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61"/>
          <p:cNvSpPr txBox="1"/>
          <p:nvPr/>
        </p:nvSpPr>
        <p:spPr>
          <a:xfrm>
            <a:off x="1809296" y="2592403"/>
            <a:ext cx="1069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6  0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55"/>
          <p:cNvSpPr txBox="1"/>
          <p:nvPr/>
        </p:nvSpPr>
        <p:spPr>
          <a:xfrm>
            <a:off x="2218872" y="1087453"/>
            <a:ext cx="509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61"/>
          <p:cNvSpPr txBox="1"/>
          <p:nvPr/>
        </p:nvSpPr>
        <p:spPr>
          <a:xfrm>
            <a:off x="1785485" y="3087704"/>
            <a:ext cx="107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6  0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61"/>
          <p:cNvSpPr txBox="1"/>
          <p:nvPr/>
        </p:nvSpPr>
        <p:spPr>
          <a:xfrm>
            <a:off x="2241097" y="3590921"/>
            <a:ext cx="107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55"/>
          <p:cNvSpPr txBox="1"/>
          <p:nvPr/>
        </p:nvSpPr>
        <p:spPr>
          <a:xfrm>
            <a:off x="4593772" y="1152541"/>
            <a:ext cx="509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56"/>
          <p:cNvSpPr txBox="1">
            <a:spLocks noChangeArrowheads="1"/>
          </p:cNvSpPr>
          <p:nvPr/>
        </p:nvSpPr>
        <p:spPr bwMode="auto">
          <a:xfrm>
            <a:off x="4161972" y="2151079"/>
            <a:ext cx="121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8  0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61"/>
          <p:cNvSpPr txBox="1"/>
          <p:nvPr/>
        </p:nvSpPr>
        <p:spPr>
          <a:xfrm>
            <a:off x="4617585" y="2663841"/>
            <a:ext cx="1069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5  9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55"/>
          <p:cNvSpPr txBox="1"/>
          <p:nvPr/>
        </p:nvSpPr>
        <p:spPr>
          <a:xfrm>
            <a:off x="5027160" y="1158891"/>
            <a:ext cx="509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文本框 61"/>
          <p:cNvSpPr txBox="1"/>
          <p:nvPr/>
        </p:nvSpPr>
        <p:spPr>
          <a:xfrm>
            <a:off x="4593772" y="3095621"/>
            <a:ext cx="107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4  0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文本框 61"/>
          <p:cNvSpPr txBox="1"/>
          <p:nvPr/>
        </p:nvSpPr>
        <p:spPr>
          <a:xfrm>
            <a:off x="4617585" y="3600466"/>
            <a:ext cx="1069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1  9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文本框 55"/>
          <p:cNvSpPr txBox="1"/>
          <p:nvPr/>
        </p:nvSpPr>
        <p:spPr>
          <a:xfrm>
            <a:off x="7402060" y="1143016"/>
            <a:ext cx="509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文本框 56"/>
          <p:cNvSpPr txBox="1">
            <a:spLocks noChangeArrowheads="1"/>
          </p:cNvSpPr>
          <p:nvPr/>
        </p:nvSpPr>
        <p:spPr bwMode="auto">
          <a:xfrm>
            <a:off x="6970259" y="2143142"/>
            <a:ext cx="1213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5  0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970259" y="2700491"/>
            <a:ext cx="1508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2  0  0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文本框 55"/>
          <p:cNvSpPr txBox="1"/>
          <p:nvPr/>
        </p:nvSpPr>
        <p:spPr>
          <a:xfrm>
            <a:off x="7835447" y="1150953"/>
            <a:ext cx="509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文本框 61"/>
          <p:cNvSpPr txBox="1"/>
          <p:nvPr/>
        </p:nvSpPr>
        <p:spPr>
          <a:xfrm>
            <a:off x="6983266" y="3146518"/>
            <a:ext cx="1386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2  0  0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文本框 61"/>
          <p:cNvSpPr txBox="1"/>
          <p:nvPr/>
        </p:nvSpPr>
        <p:spPr>
          <a:xfrm>
            <a:off x="7833860" y="3660312"/>
            <a:ext cx="107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9512" y="97276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填空。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6412" y="1635646"/>
            <a:ext cx="8522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计算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870÷40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时，估计商大约是多少时，想：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40×20=800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商比（   ）大，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40×30=1200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，商比（    ）小，因此商在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）和（    ）之间。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3743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8104" y="237430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847" y="311297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31129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5" grpId="0"/>
      <p:bldP spid="4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456620" y="1298252"/>
            <a:ext cx="9073008" cy="182517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350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里面最多有（   ）个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542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里面最多有（   ）个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Group 84"/>
          <p:cNvGrpSpPr/>
          <p:nvPr/>
        </p:nvGrpSpPr>
        <p:grpSpPr bwMode="auto">
          <a:xfrm>
            <a:off x="683568" y="2158452"/>
            <a:ext cx="2914650" cy="782637"/>
            <a:chOff x="3270" y="2787"/>
            <a:chExt cx="1836" cy="493"/>
          </a:xfrm>
        </p:grpSpPr>
        <p:pic>
          <p:nvPicPr>
            <p:cNvPr id="15" name="图片 1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26" y="2814"/>
              <a:ext cx="1063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83"/>
            <p:cNvGrpSpPr/>
            <p:nvPr/>
          </p:nvGrpSpPr>
          <p:grpSpPr bwMode="auto">
            <a:xfrm>
              <a:off x="3270" y="2787"/>
              <a:ext cx="1836" cy="293"/>
              <a:chOff x="3270" y="2787"/>
              <a:chExt cx="1836" cy="293"/>
            </a:xfrm>
          </p:grpSpPr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3270" y="2787"/>
                <a:ext cx="58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4  0</a:t>
                </a: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3996" y="2820"/>
                <a:ext cx="111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3  5  0</a:t>
                </a:r>
              </a:p>
            </p:txBody>
          </p:sp>
        </p:grpSp>
      </p:grpSp>
      <p:grpSp>
        <p:nvGrpSpPr>
          <p:cNvPr id="21" name="Group 84"/>
          <p:cNvGrpSpPr/>
          <p:nvPr/>
        </p:nvGrpSpPr>
        <p:grpSpPr bwMode="auto">
          <a:xfrm>
            <a:off x="4642643" y="2158452"/>
            <a:ext cx="2914650" cy="782637"/>
            <a:chOff x="3270" y="2787"/>
            <a:chExt cx="1836" cy="493"/>
          </a:xfrm>
        </p:grpSpPr>
        <p:pic>
          <p:nvPicPr>
            <p:cNvPr id="22" name="图片 1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26" y="2814"/>
              <a:ext cx="1063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83"/>
            <p:cNvGrpSpPr/>
            <p:nvPr/>
          </p:nvGrpSpPr>
          <p:grpSpPr bwMode="auto">
            <a:xfrm>
              <a:off x="3270" y="2787"/>
              <a:ext cx="1836" cy="293"/>
              <a:chOff x="3270" y="2787"/>
              <a:chExt cx="1836" cy="293"/>
            </a:xfrm>
          </p:grpSpPr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3270" y="2787"/>
                <a:ext cx="58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8  0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3996" y="2820"/>
                <a:ext cx="111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5  4  2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717155" y="1245989"/>
            <a:ext cx="77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0586" y="1811768"/>
            <a:ext cx="77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0757" y="2571201"/>
            <a:ext cx="129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3  2  0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612256" y="2971311"/>
            <a:ext cx="1231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17047" y="3028890"/>
            <a:ext cx="961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3  0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66966" y="1307544"/>
            <a:ext cx="77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1811768"/>
            <a:ext cx="77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7602" y="2571201"/>
            <a:ext cx="129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4  8  0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599101" y="2971311"/>
            <a:ext cx="1231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7602" y="2990361"/>
            <a:ext cx="145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6  2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 Box 17"/>
          <p:cNvSpPr txBox="1"/>
          <p:nvPr/>
        </p:nvSpPr>
        <p:spPr>
          <a:xfrm>
            <a:off x="322261" y="3684629"/>
            <a:ext cx="86407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被除数前两位比除数小，就用前三位除以除数。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7" grpId="0"/>
      <p:bldP spid="28" grpId="0"/>
      <p:bldP spid="30" grpId="0"/>
      <p:bldP spid="32" grpId="0"/>
      <p:bldP spid="33" grpId="0"/>
      <p:bldP spid="34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9062" y="72747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连一连。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15616" y="1609641"/>
            <a:ext cx="6624736" cy="1938992"/>
            <a:chOff x="611560" y="1707654"/>
            <a:chExt cx="6624736" cy="1938992"/>
          </a:xfrm>
        </p:grpSpPr>
        <p:sp>
          <p:nvSpPr>
            <p:cNvPr id="16" name="TextBox 15"/>
            <p:cNvSpPr txBox="1"/>
            <p:nvPr/>
          </p:nvSpPr>
          <p:spPr>
            <a:xfrm>
              <a:off x="611560" y="1707654"/>
              <a:ext cx="66247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564÷40                       605÷40</a:t>
              </a:r>
            </a:p>
            <a:p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805÷40                       325÷80</a:t>
              </a:r>
            </a:p>
            <a:p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554÷50                       980÷70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31840" y="1779662"/>
              <a:ext cx="1296144" cy="3600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余数是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131840" y="2427734"/>
              <a:ext cx="1296144" cy="3600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余数是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131840" y="3147814"/>
              <a:ext cx="1296144" cy="3600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余数是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2267744" y="1861669"/>
            <a:ext cx="136815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299581" y="2581749"/>
            <a:ext cx="136815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23" idx="1"/>
          </p:cNvCxnSpPr>
          <p:nvPr/>
        </p:nvCxnSpPr>
        <p:spPr>
          <a:xfrm flipV="1">
            <a:off x="2282863" y="2509741"/>
            <a:ext cx="1353033" cy="858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5" idx="3"/>
          </p:cNvCxnSpPr>
          <p:nvPr/>
        </p:nvCxnSpPr>
        <p:spPr>
          <a:xfrm flipH="1">
            <a:off x="4932040" y="1861669"/>
            <a:ext cx="936104" cy="1368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4931457" y="2689761"/>
            <a:ext cx="936687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4932040" y="1861669"/>
            <a:ext cx="936104" cy="1506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66676"/>
            <a:ext cx="5109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先说出商是几位数， 再计算。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0838" y="1969553"/>
            <a:ext cx="2117882" cy="523220"/>
            <a:chOff x="4263574" y="1609793"/>
            <a:chExt cx="2880320" cy="572888"/>
          </a:xfrm>
        </p:grpSpPr>
        <p:sp>
          <p:nvSpPr>
            <p:cNvPr id="7" name="TextBox 6"/>
            <p:cNvSpPr txBox="1"/>
            <p:nvPr/>
          </p:nvSpPr>
          <p:spPr>
            <a:xfrm>
              <a:off x="4263574" y="1609793"/>
              <a:ext cx="2880320" cy="57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40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8 2 0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993143" y="1753186"/>
              <a:ext cx="169909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914964" y="1577294"/>
            <a:ext cx="45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213" y="2440702"/>
            <a:ext cx="107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0150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820÷40=               818÷60=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317286" y="2914567"/>
            <a:ext cx="10449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8213" y="2868739"/>
            <a:ext cx="181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2 0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6040" y="969548"/>
            <a:ext cx="175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20……20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85759" y="2049619"/>
            <a:ext cx="2880320" cy="523220"/>
            <a:chOff x="4263574" y="1609793"/>
            <a:chExt cx="2880320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4263574" y="1609793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60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8 1 8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788024" y="1740754"/>
              <a:ext cx="12217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941592" y="1633057"/>
            <a:ext cx="6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7673" y="2471516"/>
            <a:ext cx="157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426746" y="2945381"/>
            <a:ext cx="1205207" cy="18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17759" y="3003081"/>
            <a:ext cx="144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2 1 8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7162" y="1010194"/>
            <a:ext cx="184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13……38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59413" y="1577294"/>
            <a:ext cx="45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843" y="1633057"/>
            <a:ext cx="45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94619" y="3321089"/>
            <a:ext cx="144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1 8 0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513633" y="3821031"/>
            <a:ext cx="1205207" cy="18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48575" y="3798437"/>
            <a:ext cx="144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3 8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821975" y="3798437"/>
            <a:ext cx="2541929" cy="861545"/>
          </a:xfrm>
          <a:prstGeom prst="wedgeRoundRectCallout">
            <a:avLst>
              <a:gd name="adj1" fmla="val 12285"/>
              <a:gd name="adj2" fmla="val -9586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商是两位数</a:t>
            </a:r>
          </a:p>
        </p:txBody>
      </p:sp>
      <p:sp>
        <p:nvSpPr>
          <p:cNvPr id="54" name="圆角矩形标注 53"/>
          <p:cNvSpPr/>
          <p:nvPr/>
        </p:nvSpPr>
        <p:spPr>
          <a:xfrm>
            <a:off x="6929792" y="2301290"/>
            <a:ext cx="2053168" cy="861545"/>
          </a:xfrm>
          <a:prstGeom prst="wedgeRoundRectCallout">
            <a:avLst>
              <a:gd name="adj1" fmla="val -36575"/>
              <a:gd name="adj2" fmla="val -8238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商是两位数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6" grpId="0"/>
      <p:bldP spid="18" grpId="0"/>
      <p:bldP spid="28" grpId="0"/>
      <p:bldP spid="33" grpId="0"/>
      <p:bldP spid="34" grpId="0"/>
      <p:bldP spid="36" grpId="0"/>
      <p:bldP spid="49" grpId="0"/>
      <p:bldP spid="45" grpId="0"/>
      <p:bldP spid="47" grpId="0"/>
      <p:bldP spid="50" grpId="0"/>
      <p:bldP spid="53" grpId="0"/>
      <p:bldP spid="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>
            <a:spLocks noGrp="1"/>
          </p:cNvSpPr>
          <p:nvPr>
            <p:ph idx="4294967295"/>
          </p:nvPr>
        </p:nvSpPr>
        <p:spPr bwMode="auto">
          <a:xfrm>
            <a:off x="182721" y="699542"/>
            <a:ext cx="8229600" cy="1223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可以扎成几束，还剩多少枝？</a:t>
            </a:r>
          </a:p>
        </p:txBody>
      </p:sp>
      <p:sp>
        <p:nvSpPr>
          <p:cNvPr id="9" name="文本框 24"/>
          <p:cNvSpPr txBox="1">
            <a:spLocks noChangeArrowheads="1"/>
          </p:cNvSpPr>
          <p:nvPr/>
        </p:nvSpPr>
        <p:spPr bwMode="auto">
          <a:xfrm>
            <a:off x="0" y="3219822"/>
            <a:ext cx="6684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388÷30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（束）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……28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（枝）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771800" y="1535687"/>
            <a:ext cx="5640521" cy="1810385"/>
            <a:chOff x="2771800" y="1851670"/>
            <a:chExt cx="5640521" cy="181038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876256" y="1851670"/>
              <a:ext cx="1536065" cy="18103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云形标注 1"/>
            <p:cNvSpPr/>
            <p:nvPr/>
          </p:nvSpPr>
          <p:spPr>
            <a:xfrm>
              <a:off x="2771800" y="1851670"/>
              <a:ext cx="4104456" cy="1178421"/>
            </a:xfrm>
            <a:prstGeom prst="cloudCallout">
              <a:avLst>
                <a:gd name="adj1" fmla="val 54754"/>
                <a:gd name="adj2" fmla="val 2634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花店有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388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枝玫瑰花， 每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30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枝扎成一束。</a:t>
              </a:r>
              <a:endParaRPr lang="zh-CN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/>
        </p:nvSpPr>
        <p:spPr>
          <a:xfrm>
            <a:off x="586829" y="-33178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3"/>
          <p:cNvSpPr>
            <a:spLocks noGrp="1" noChangeAspect="1"/>
          </p:cNvSpPr>
          <p:nvPr/>
        </p:nvSpPr>
        <p:spPr>
          <a:xfrm>
            <a:off x="586829" y="99377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198" y="441881"/>
            <a:ext cx="9780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种昆虫飞行时，每秒振动的次数如下表：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）苍蝇翅膀每秒振动的次数是蜻蜓的多少倍？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36198" y="993775"/>
          <a:ext cx="6845259" cy="112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种类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蜻蜓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蜜蜂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蝗虫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苍蝇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7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翅膀每秒振动次数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360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288967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360÷30=12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493044"/>
            <a:ext cx="7116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答：苍蝇翅膀每秒振动的次数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是蜻蜓的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300192" y="1554129"/>
            <a:ext cx="779418" cy="48681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275856" y="1554128"/>
            <a:ext cx="779418" cy="48681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85996" y="2948422"/>
            <a:ext cx="1914525" cy="1920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云形标注 12"/>
          <p:cNvSpPr/>
          <p:nvPr/>
        </p:nvSpPr>
        <p:spPr>
          <a:xfrm>
            <a:off x="4652480" y="2883098"/>
            <a:ext cx="2376264" cy="1219892"/>
          </a:xfrm>
          <a:prstGeom prst="cloudCallout">
            <a:avLst>
              <a:gd name="adj1" fmla="val 50631"/>
              <a:gd name="adj2" fmla="val 410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你还能提出什么问题？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/>
        </p:nvSpPr>
        <p:spPr>
          <a:xfrm>
            <a:off x="586829" y="-33178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Rectangle 3"/>
          <p:cNvSpPr>
            <a:spLocks noGrp="1" noChangeAspect="1"/>
          </p:cNvSpPr>
          <p:nvPr/>
        </p:nvSpPr>
        <p:spPr>
          <a:xfrm>
            <a:off x="586829" y="99377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198" y="441881"/>
            <a:ext cx="9780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种昆虫飞行时，每秒振动 的次数如下表：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）蜜蜂翅膀每秒振动的次数是蝗虫的多少倍？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36198" y="993775"/>
          <a:ext cx="6845259" cy="112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2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种类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蜻蜓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蜜蜂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蝗虫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苍蝇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7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翅膀每秒振动次数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360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288967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240÷20=12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3493044"/>
            <a:ext cx="7116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答：蜜蜂翅膀每秒振动的次数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是蝗虫的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311920" y="1554125"/>
            <a:ext cx="779418" cy="48681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364088" y="1554126"/>
            <a:ext cx="779418" cy="48681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/>
      <p:bldP spid="1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4731" y="1491745"/>
            <a:ext cx="8352928" cy="3168237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97793" y="980361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15" name="Rectangle 6"/>
          <p:cNvSpPr/>
          <p:nvPr/>
        </p:nvSpPr>
        <p:spPr>
          <a:xfrm>
            <a:off x="625054" y="1921701"/>
            <a:ext cx="7921625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笔算三位数除以整十数时，应先看被除数的前两位数，如果被除数的前面两位数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大于或等于除数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，那么先在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十位上写商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，然后继续除，如果被除数的前两位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小于除数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时，那么在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个位上写商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7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情景导入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46" name="云形标注 45"/>
          <p:cNvSpPr/>
          <p:nvPr/>
        </p:nvSpPr>
        <p:spPr>
          <a:xfrm>
            <a:off x="2156492" y="501338"/>
            <a:ext cx="3875862" cy="1570663"/>
          </a:xfrm>
          <a:prstGeom prst="cloudCallout">
            <a:avLst>
              <a:gd name="adj1" fmla="val 68384"/>
              <a:gd name="adj2" fmla="val 1795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从图中两人的对话中，你发现了什么信息？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804248" y="713655"/>
            <a:ext cx="1191930" cy="136929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452752" y="2211710"/>
            <a:ext cx="7567671" cy="2545457"/>
            <a:chOff x="559339" y="1923678"/>
            <a:chExt cx="7567671" cy="254545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211710"/>
              <a:ext cx="7408863" cy="225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圆角矩形标注 4"/>
            <p:cNvSpPr/>
            <p:nvPr/>
          </p:nvSpPr>
          <p:spPr>
            <a:xfrm>
              <a:off x="559339" y="2247143"/>
              <a:ext cx="2788922" cy="648072"/>
            </a:xfrm>
            <a:prstGeom prst="wedgeRoundRectCallout">
              <a:avLst>
                <a:gd name="adj1" fmla="val 5806"/>
                <a:gd name="adj2" fmla="val 61030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学校新买来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380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根跳绳每班分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根。</a:t>
              </a:r>
            </a:p>
          </p:txBody>
        </p:sp>
        <p:sp>
          <p:nvSpPr>
            <p:cNvPr id="6" name="云形标注 5"/>
            <p:cNvSpPr/>
            <p:nvPr/>
          </p:nvSpPr>
          <p:spPr>
            <a:xfrm>
              <a:off x="6038778" y="1923678"/>
              <a:ext cx="2088232" cy="1465337"/>
            </a:xfrm>
            <a:prstGeom prst="cloud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可以分给多少个班，还剩多少根？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97442" y="1131589"/>
            <a:ext cx="1004964" cy="908645"/>
            <a:chOff x="315601" y="2020954"/>
            <a:chExt cx="1555361" cy="1393477"/>
          </a:xfrm>
        </p:grpSpPr>
        <p:pic>
          <p:nvPicPr>
            <p:cNvPr id="43" name="图片 42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15601" y="2020954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矩形 43"/>
            <p:cNvSpPr/>
            <p:nvPr/>
          </p:nvSpPr>
          <p:spPr>
            <a:xfrm>
              <a:off x="531185" y="2804654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9" name="云形标注 28"/>
          <p:cNvSpPr/>
          <p:nvPr/>
        </p:nvSpPr>
        <p:spPr>
          <a:xfrm>
            <a:off x="2156492" y="501338"/>
            <a:ext cx="3875862" cy="1570663"/>
          </a:xfrm>
          <a:prstGeom prst="cloudCallout">
            <a:avLst>
              <a:gd name="adj1" fmla="val 68384"/>
              <a:gd name="adj2" fmla="val 1795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已知信息：学校新买来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380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根跳绳，每班分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804248" y="713655"/>
            <a:ext cx="1191930" cy="1369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云形标注 30"/>
          <p:cNvSpPr/>
          <p:nvPr/>
        </p:nvSpPr>
        <p:spPr>
          <a:xfrm>
            <a:off x="2169191" y="494160"/>
            <a:ext cx="3875862" cy="1570663"/>
          </a:xfrm>
          <a:prstGeom prst="cloudCallout">
            <a:avLst>
              <a:gd name="adj1" fmla="val 68384"/>
              <a:gd name="adj2" fmla="val 1795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未知信息：可以分给多少个班，还剩多少根？</a:t>
            </a:r>
          </a:p>
        </p:txBody>
      </p:sp>
      <p:sp>
        <p:nvSpPr>
          <p:cNvPr id="32" name="云形标注 31"/>
          <p:cNvSpPr/>
          <p:nvPr/>
        </p:nvSpPr>
        <p:spPr>
          <a:xfrm>
            <a:off x="2143197" y="486252"/>
            <a:ext cx="3875862" cy="1570663"/>
          </a:xfrm>
          <a:prstGeom prst="cloudCallout">
            <a:avLst>
              <a:gd name="adj1" fmla="val 68384"/>
              <a:gd name="adj2" fmla="val 1795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根据题意可列式：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380÷30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3" name="云形标注 32"/>
          <p:cNvSpPr/>
          <p:nvPr/>
        </p:nvSpPr>
        <p:spPr>
          <a:xfrm>
            <a:off x="2161800" y="479078"/>
            <a:ext cx="3875862" cy="1570663"/>
          </a:xfrm>
          <a:prstGeom prst="cloudCallout">
            <a:avLst>
              <a:gd name="adj1" fmla="val 68384"/>
              <a:gd name="adj2" fmla="val 1795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怎样计算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380÷30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呢？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52752" y="2211710"/>
            <a:ext cx="7567671" cy="2545457"/>
            <a:chOff x="559339" y="1923678"/>
            <a:chExt cx="7567671" cy="254545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2211710"/>
              <a:ext cx="7408863" cy="225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圆角矩形标注 17"/>
            <p:cNvSpPr/>
            <p:nvPr/>
          </p:nvSpPr>
          <p:spPr>
            <a:xfrm>
              <a:off x="559339" y="2247143"/>
              <a:ext cx="2788922" cy="648072"/>
            </a:xfrm>
            <a:prstGeom prst="wedgeRoundRectCallout">
              <a:avLst>
                <a:gd name="adj1" fmla="val 5806"/>
                <a:gd name="adj2" fmla="val 61030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学校新买来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380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根跳绳每班分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根。</a:t>
              </a:r>
            </a:p>
          </p:txBody>
        </p:sp>
        <p:sp>
          <p:nvSpPr>
            <p:cNvPr id="19" name="云形标注 18"/>
            <p:cNvSpPr/>
            <p:nvPr/>
          </p:nvSpPr>
          <p:spPr>
            <a:xfrm>
              <a:off x="6038778" y="1923678"/>
              <a:ext cx="2088232" cy="1465337"/>
            </a:xfrm>
            <a:prstGeom prst="cloud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可以分给多少个班，还剩多少根？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4" descr="茄子老师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219822"/>
            <a:ext cx="8143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255"/>
          <p:cNvSpPr>
            <a:spLocks noChangeArrowheads="1"/>
          </p:cNvSpPr>
          <p:nvPr/>
        </p:nvSpPr>
        <p:spPr bwMode="auto">
          <a:xfrm>
            <a:off x="1218023" y="3587354"/>
            <a:ext cx="4640064" cy="1080120"/>
          </a:xfrm>
          <a:prstGeom prst="wedgeEllipseCallout">
            <a:avLst>
              <a:gd name="adj1" fmla="val -44324"/>
              <a:gd name="adj2" fmla="val -87306"/>
            </a:avLst>
          </a:prstGeom>
          <a:solidFill>
            <a:srgbClr val="FFCC00">
              <a:alpha val="65097"/>
            </a:srgbClr>
          </a:solidFill>
          <a:ln w="12700" algn="ctr">
            <a:solidFill>
              <a:srgbClr val="FFCC00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你能估算一下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380÷30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的商大约是多少吗？</a:t>
            </a:r>
          </a:p>
          <a:p>
            <a:pPr algn="ctr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39670" y="674365"/>
            <a:ext cx="7567671" cy="2545457"/>
            <a:chOff x="559339" y="1923678"/>
            <a:chExt cx="7567671" cy="254545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211710"/>
              <a:ext cx="7408863" cy="225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圆角矩形标注 15"/>
            <p:cNvSpPr/>
            <p:nvPr/>
          </p:nvSpPr>
          <p:spPr>
            <a:xfrm>
              <a:off x="559339" y="2247143"/>
              <a:ext cx="2788922" cy="648072"/>
            </a:xfrm>
            <a:prstGeom prst="wedgeRoundRectCallout">
              <a:avLst>
                <a:gd name="adj1" fmla="val 5806"/>
                <a:gd name="adj2" fmla="val 61030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学校新买来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380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根跳绳每班分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根。</a:t>
              </a:r>
            </a:p>
          </p:txBody>
        </p:sp>
        <p:sp>
          <p:nvSpPr>
            <p:cNvPr id="17" name="云形标注 16"/>
            <p:cNvSpPr/>
            <p:nvPr/>
          </p:nvSpPr>
          <p:spPr>
            <a:xfrm>
              <a:off x="6038778" y="1923678"/>
              <a:ext cx="2088232" cy="1465337"/>
            </a:xfrm>
            <a:prstGeom prst="cloud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可以分给多少个班，还剩多少根？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6" descr="青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71600" y="3055282"/>
            <a:ext cx="1535421" cy="158057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" name="Picture 67" descr="番茄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576238"/>
            <a:ext cx="2073453" cy="165307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" name="Picture 68" descr="蘑菇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32" y="738633"/>
            <a:ext cx="1633740" cy="19288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云形标注 4"/>
          <p:cNvSpPr/>
          <p:nvPr/>
        </p:nvSpPr>
        <p:spPr>
          <a:xfrm>
            <a:off x="2123728" y="555526"/>
            <a:ext cx="2880320" cy="936104"/>
          </a:xfrm>
          <a:prstGeom prst="cloudCallout">
            <a:avLst>
              <a:gd name="adj1" fmla="val -56548"/>
              <a:gd name="adj2" fmla="val 35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30×10=300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商比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大。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3563888" y="1703070"/>
            <a:ext cx="2232248" cy="826963"/>
          </a:xfrm>
          <a:prstGeom prst="wedgeRoundRectCallout">
            <a:avLst>
              <a:gd name="adj1" fmla="val 61473"/>
              <a:gd name="adj2" fmla="val 4472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30×20=600</a:t>
            </a: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商比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17" name="圆角矩形标注 16"/>
          <p:cNvSpPr/>
          <p:nvPr/>
        </p:nvSpPr>
        <p:spPr>
          <a:xfrm>
            <a:off x="2843808" y="3018604"/>
            <a:ext cx="2232248" cy="826963"/>
          </a:xfrm>
          <a:prstGeom prst="wedgeRoundRectCallout">
            <a:avLst>
              <a:gd name="adj1" fmla="val -61843"/>
              <a:gd name="adj2" fmla="val 516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商应该在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之间。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 idx="4294967295"/>
          </p:nvPr>
        </p:nvSpPr>
        <p:spPr bwMode="auto">
          <a:xfrm>
            <a:off x="80169" y="411510"/>
            <a:ext cx="471011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还可以用竖式计算。</a:t>
            </a:r>
          </a:p>
        </p:txBody>
      </p:sp>
      <p:sp>
        <p:nvSpPr>
          <p:cNvPr id="5" name="文本框 55"/>
          <p:cNvSpPr txBox="1"/>
          <p:nvPr/>
        </p:nvSpPr>
        <p:spPr>
          <a:xfrm>
            <a:off x="2036763" y="878886"/>
            <a:ext cx="5032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6"/>
          <p:cNvSpPr txBox="1">
            <a:spLocks noChangeArrowheads="1"/>
          </p:cNvSpPr>
          <p:nvPr/>
        </p:nvSpPr>
        <p:spPr bwMode="auto">
          <a:xfrm>
            <a:off x="1643063" y="2055224"/>
            <a:ext cx="119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3  0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116"/>
          <p:cNvCxnSpPr>
            <a:cxnSpLocks noChangeShapeType="1"/>
          </p:cNvCxnSpPr>
          <p:nvPr/>
        </p:nvCxnSpPr>
        <p:spPr bwMode="auto">
          <a:xfrm>
            <a:off x="1427163" y="2671174"/>
            <a:ext cx="14747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61"/>
          <p:cNvSpPr txBox="1"/>
          <p:nvPr/>
        </p:nvSpPr>
        <p:spPr>
          <a:xfrm>
            <a:off x="1954213" y="2671174"/>
            <a:ext cx="10191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8  0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Group 84"/>
          <p:cNvGrpSpPr/>
          <p:nvPr/>
        </p:nvGrpSpPr>
        <p:grpSpPr bwMode="auto">
          <a:xfrm>
            <a:off x="490538" y="1475786"/>
            <a:ext cx="2914650" cy="782638"/>
            <a:chOff x="3270" y="2787"/>
            <a:chExt cx="1836" cy="493"/>
          </a:xfrm>
        </p:grpSpPr>
        <p:pic>
          <p:nvPicPr>
            <p:cNvPr id="10" name="图片 1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26" y="2814"/>
              <a:ext cx="1063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3"/>
            <p:cNvGrpSpPr/>
            <p:nvPr/>
          </p:nvGrpSpPr>
          <p:grpSpPr bwMode="auto">
            <a:xfrm>
              <a:off x="3270" y="2787"/>
              <a:ext cx="1836" cy="293"/>
              <a:chOff x="3270" y="2787"/>
              <a:chExt cx="1836" cy="293"/>
            </a:xfrm>
          </p:grpSpPr>
          <p:sp>
            <p:nvSpPr>
              <p:cNvPr id="12" name="Text Box 29"/>
              <p:cNvSpPr txBox="1">
                <a:spLocks noChangeArrowheads="1"/>
              </p:cNvSpPr>
              <p:nvPr/>
            </p:nvSpPr>
            <p:spPr bwMode="auto">
              <a:xfrm>
                <a:off x="3270" y="2787"/>
                <a:ext cx="5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3  0</a:t>
                </a:r>
              </a:p>
            </p:txBody>
          </p:sp>
          <p:sp>
            <p:nvSpPr>
              <p:cNvPr id="13" name="Text Box 30"/>
              <p:cNvSpPr txBox="1">
                <a:spLocks noChangeArrowheads="1"/>
              </p:cNvSpPr>
              <p:nvPr/>
            </p:nvSpPr>
            <p:spPr bwMode="auto">
              <a:xfrm>
                <a:off x="3996" y="2820"/>
                <a:ext cx="111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3  8  0</a:t>
                </a:r>
              </a:p>
            </p:txBody>
          </p:sp>
        </p:grpSp>
      </p:grpSp>
      <p:sp>
        <p:nvSpPr>
          <p:cNvPr id="15" name="文本框 55"/>
          <p:cNvSpPr txBox="1"/>
          <p:nvPr/>
        </p:nvSpPr>
        <p:spPr>
          <a:xfrm>
            <a:off x="2451101" y="878886"/>
            <a:ext cx="5032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56"/>
          <p:cNvSpPr txBox="1">
            <a:spLocks noChangeArrowheads="1"/>
          </p:cNvSpPr>
          <p:nvPr/>
        </p:nvSpPr>
        <p:spPr bwMode="auto">
          <a:xfrm>
            <a:off x="2074863" y="3145836"/>
            <a:ext cx="119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6  0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16"/>
          <p:cNvCxnSpPr>
            <a:cxnSpLocks noChangeShapeType="1"/>
          </p:cNvCxnSpPr>
          <p:nvPr/>
        </p:nvCxnSpPr>
        <p:spPr bwMode="auto">
          <a:xfrm>
            <a:off x="1559719" y="3545946"/>
            <a:ext cx="13652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61"/>
          <p:cNvSpPr txBox="1"/>
          <p:nvPr/>
        </p:nvSpPr>
        <p:spPr>
          <a:xfrm>
            <a:off x="1935163" y="3563318"/>
            <a:ext cx="10191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2  0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2"/>
          <p:cNvGrpSpPr/>
          <p:nvPr/>
        </p:nvGrpSpPr>
        <p:grpSpPr bwMode="auto">
          <a:xfrm flipH="1">
            <a:off x="4295775" y="1847589"/>
            <a:ext cx="4191397" cy="1673925"/>
            <a:chOff x="1014600" y="478816"/>
            <a:chExt cx="4281424" cy="167470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4600" y="886696"/>
              <a:ext cx="1076325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圆角矩形标注 20"/>
            <p:cNvSpPr/>
            <p:nvPr/>
          </p:nvSpPr>
          <p:spPr bwMode="auto">
            <a:xfrm>
              <a:off x="2354446" y="478816"/>
              <a:ext cx="2941578" cy="1472298"/>
            </a:xfrm>
            <a:prstGeom prst="wedgeRoundRectCallout">
              <a:avLst>
                <a:gd name="adj1" fmla="val -61676"/>
                <a:gd name="adj2" fmla="val 2063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FontTx/>
                <a:buNone/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为什么写在商的十位上？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707904" y="411510"/>
            <a:ext cx="4779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380÷30=</a:t>
            </a:r>
            <a:r>
              <a:rPr lang="en-US" altLang="zh-CN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  )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标注 22"/>
          <p:cNvSpPr/>
          <p:nvPr/>
        </p:nvSpPr>
        <p:spPr bwMode="auto">
          <a:xfrm flipH="1">
            <a:off x="4295775" y="1847589"/>
            <a:ext cx="2879724" cy="1471612"/>
          </a:xfrm>
          <a:prstGeom prst="wedgeRoundRectCallout">
            <a:avLst>
              <a:gd name="adj1" fmla="val -61676"/>
              <a:gd name="adj2" fmla="val 20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FontTx/>
              <a:buNone/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380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0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0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除以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，得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0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应写在商的</a:t>
            </a:r>
            <a:r>
              <a:rPr lang="zh-CN" altLang="en-US" sz="20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位上。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15" grpId="0"/>
      <p:bldP spid="16" grpId="0"/>
      <p:bldP spid="18" grpId="0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1520" y="445689"/>
            <a:ext cx="158417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3367771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380÷30=</a:t>
            </a:r>
            <a:r>
              <a:rPr lang="en-US" altLang="zh-CN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401660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答：可以分给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个班，还剩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1940" y="335751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8024" y="335751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03655" y="678519"/>
            <a:ext cx="7567671" cy="2545457"/>
            <a:chOff x="559339" y="1923678"/>
            <a:chExt cx="7567671" cy="254545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211710"/>
              <a:ext cx="7408863" cy="225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圆角矩形标注 12"/>
            <p:cNvSpPr/>
            <p:nvPr/>
          </p:nvSpPr>
          <p:spPr>
            <a:xfrm>
              <a:off x="559339" y="2247143"/>
              <a:ext cx="2788922" cy="648072"/>
            </a:xfrm>
            <a:prstGeom prst="wedgeRoundRectCallout">
              <a:avLst>
                <a:gd name="adj1" fmla="val 5806"/>
                <a:gd name="adj2" fmla="val 61030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学校新买来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380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根跳绳每班分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根。</a:t>
              </a:r>
            </a:p>
          </p:txBody>
        </p:sp>
        <p:sp>
          <p:nvSpPr>
            <p:cNvPr id="15" name="云形标注 14"/>
            <p:cNvSpPr/>
            <p:nvPr/>
          </p:nvSpPr>
          <p:spPr>
            <a:xfrm>
              <a:off x="6038778" y="1923678"/>
              <a:ext cx="2088232" cy="1465337"/>
            </a:xfrm>
            <a:prstGeom prst="cloud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可以分给多少个班，还剩多少根？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64188" y="335751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335751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27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" y="514292"/>
            <a:ext cx="2600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55"/>
          <p:cNvSpPr txBox="1"/>
          <p:nvPr/>
        </p:nvSpPr>
        <p:spPr>
          <a:xfrm>
            <a:off x="2334419" y="1322358"/>
            <a:ext cx="5032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56"/>
          <p:cNvSpPr txBox="1">
            <a:spLocks noChangeArrowheads="1"/>
          </p:cNvSpPr>
          <p:nvPr/>
        </p:nvSpPr>
        <p:spPr bwMode="auto">
          <a:xfrm>
            <a:off x="1939131" y="2498696"/>
            <a:ext cx="119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3  0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16"/>
          <p:cNvCxnSpPr>
            <a:cxnSpLocks noChangeShapeType="1"/>
          </p:cNvCxnSpPr>
          <p:nvPr/>
        </p:nvCxnSpPr>
        <p:spPr bwMode="auto">
          <a:xfrm>
            <a:off x="1723231" y="3114646"/>
            <a:ext cx="14747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文本框 61"/>
          <p:cNvSpPr txBox="1"/>
          <p:nvPr/>
        </p:nvSpPr>
        <p:spPr>
          <a:xfrm>
            <a:off x="1839119" y="3114646"/>
            <a:ext cx="9461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1  2 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Group 84"/>
          <p:cNvGrpSpPr/>
          <p:nvPr/>
        </p:nvGrpSpPr>
        <p:grpSpPr bwMode="auto">
          <a:xfrm>
            <a:off x="786606" y="1919258"/>
            <a:ext cx="2914650" cy="782638"/>
            <a:chOff x="3270" y="2787"/>
            <a:chExt cx="1836" cy="493"/>
          </a:xfrm>
        </p:grpSpPr>
        <p:pic>
          <p:nvPicPr>
            <p:cNvPr id="23" name="图片 1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26" y="2814"/>
              <a:ext cx="1063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83"/>
            <p:cNvGrpSpPr/>
            <p:nvPr/>
          </p:nvGrpSpPr>
          <p:grpSpPr bwMode="auto">
            <a:xfrm>
              <a:off x="3270" y="2787"/>
              <a:ext cx="1836" cy="324"/>
              <a:chOff x="3270" y="2787"/>
              <a:chExt cx="1836" cy="324"/>
            </a:xfrm>
          </p:grpSpPr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auto">
              <a:xfrm>
                <a:off x="3270" y="2787"/>
                <a:ext cx="58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3  0</a:t>
                </a:r>
              </a:p>
            </p:txBody>
          </p: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3996" y="2820"/>
                <a:ext cx="11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4  2  5</a:t>
                </a:r>
              </a:p>
            </p:txBody>
          </p:sp>
        </p:grpSp>
      </p:grpSp>
      <p:sp>
        <p:nvSpPr>
          <p:cNvPr id="27" name="文本框 55"/>
          <p:cNvSpPr txBox="1"/>
          <p:nvPr/>
        </p:nvSpPr>
        <p:spPr>
          <a:xfrm>
            <a:off x="2748756" y="1322358"/>
            <a:ext cx="5032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56"/>
          <p:cNvSpPr txBox="1">
            <a:spLocks noChangeArrowheads="1"/>
          </p:cNvSpPr>
          <p:nvPr/>
        </p:nvSpPr>
        <p:spPr bwMode="auto">
          <a:xfrm>
            <a:off x="1939131" y="3608358"/>
            <a:ext cx="1638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1  2  0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116"/>
          <p:cNvCxnSpPr>
            <a:cxnSpLocks noChangeShapeType="1"/>
          </p:cNvCxnSpPr>
          <p:nvPr/>
        </p:nvCxnSpPr>
        <p:spPr bwMode="auto">
          <a:xfrm>
            <a:off x="1939131" y="4194146"/>
            <a:ext cx="13652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文本框 61"/>
          <p:cNvSpPr txBox="1"/>
          <p:nvPr/>
        </p:nvSpPr>
        <p:spPr>
          <a:xfrm>
            <a:off x="2642394" y="4257646"/>
            <a:ext cx="10191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55"/>
          <p:cNvSpPr txBox="1"/>
          <p:nvPr/>
        </p:nvSpPr>
        <p:spPr>
          <a:xfrm>
            <a:off x="2786856" y="3114646"/>
            <a:ext cx="5032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Group 84"/>
          <p:cNvGrpSpPr/>
          <p:nvPr/>
        </p:nvGrpSpPr>
        <p:grpSpPr bwMode="auto">
          <a:xfrm>
            <a:off x="3532981" y="1919258"/>
            <a:ext cx="2914650" cy="782638"/>
            <a:chOff x="3270" y="2787"/>
            <a:chExt cx="1836" cy="493"/>
          </a:xfrm>
        </p:grpSpPr>
        <p:pic>
          <p:nvPicPr>
            <p:cNvPr id="33" name="图片 1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26" y="2814"/>
              <a:ext cx="1063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83"/>
            <p:cNvGrpSpPr/>
            <p:nvPr/>
          </p:nvGrpSpPr>
          <p:grpSpPr bwMode="auto">
            <a:xfrm>
              <a:off x="3270" y="2787"/>
              <a:ext cx="1836" cy="324"/>
              <a:chOff x="3270" y="2787"/>
              <a:chExt cx="1836" cy="324"/>
            </a:xfrm>
          </p:grpSpPr>
          <p:sp>
            <p:nvSpPr>
              <p:cNvPr id="35" name="Text Box 29"/>
              <p:cNvSpPr txBox="1">
                <a:spLocks noChangeArrowheads="1"/>
              </p:cNvSpPr>
              <p:nvPr/>
            </p:nvSpPr>
            <p:spPr bwMode="auto">
              <a:xfrm>
                <a:off x="3270" y="2787"/>
                <a:ext cx="58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5  0</a:t>
                </a:r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3996" y="2820"/>
                <a:ext cx="11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4  2  5</a:t>
                </a:r>
              </a:p>
            </p:txBody>
          </p:sp>
        </p:grpSp>
      </p:grpSp>
      <p:grpSp>
        <p:nvGrpSpPr>
          <p:cNvPr id="37" name="组合 31"/>
          <p:cNvGrpSpPr/>
          <p:nvPr/>
        </p:nvGrpSpPr>
        <p:grpSpPr bwMode="auto">
          <a:xfrm>
            <a:off x="5212673" y="3114646"/>
            <a:ext cx="3035300" cy="1314450"/>
            <a:chOff x="5250817" y="5029200"/>
            <a:chExt cx="3035933" cy="131445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5029200"/>
              <a:ext cx="1123950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圆角矩形标注 38"/>
            <p:cNvSpPr/>
            <p:nvPr/>
          </p:nvSpPr>
          <p:spPr bwMode="auto">
            <a:xfrm>
              <a:off x="5250817" y="5029200"/>
              <a:ext cx="1668811" cy="984250"/>
            </a:xfrm>
            <a:prstGeom prst="wedgeRoundRectCallout">
              <a:avLst>
                <a:gd name="adj1" fmla="val 56308"/>
                <a:gd name="adj2" fmla="val 12206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FontTx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算一算，</a:t>
              </a:r>
            </a:p>
            <a:p>
              <a:pPr eaLnBrk="0" hangingPunct="0">
                <a:buFontTx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比一比。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7" grpId="0"/>
      <p:bldP spid="28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419225" y="1858904"/>
            <a:ext cx="24463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Group 87"/>
          <p:cNvGrpSpPr/>
          <p:nvPr/>
        </p:nvGrpSpPr>
        <p:grpSpPr bwMode="auto">
          <a:xfrm>
            <a:off x="3359150" y="3260666"/>
            <a:ext cx="5073650" cy="1765300"/>
            <a:chOff x="2417" y="3233"/>
            <a:chExt cx="3196" cy="1112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2417" y="3600"/>
              <a:ext cx="2209" cy="745"/>
            </a:xfrm>
            <a:prstGeom prst="wedgeRoundRectCallout">
              <a:avLst>
                <a:gd name="adj1" fmla="val 56685"/>
                <a:gd name="adj2" fmla="val 450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120000"/>
                </a:lnSpc>
                <a:buFontTx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被除数的前两位不够除，要看前三位。</a:t>
              </a:r>
            </a:p>
          </p:txBody>
        </p:sp>
        <p:pic>
          <p:nvPicPr>
            <p:cNvPr id="7" name="Picture 15" descr="男天使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53" y="3233"/>
              <a:ext cx="960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55"/>
          <p:cNvSpPr txBox="1"/>
          <p:nvPr/>
        </p:nvSpPr>
        <p:spPr>
          <a:xfrm>
            <a:off x="5798344" y="114182"/>
            <a:ext cx="5032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56"/>
          <p:cNvSpPr txBox="1">
            <a:spLocks noChangeArrowheads="1"/>
          </p:cNvSpPr>
          <p:nvPr/>
        </p:nvSpPr>
        <p:spPr bwMode="auto">
          <a:xfrm>
            <a:off x="5056188" y="1041341"/>
            <a:ext cx="1484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4  0  0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116"/>
          <p:cNvCxnSpPr>
            <a:cxnSpLocks noChangeShapeType="1"/>
          </p:cNvCxnSpPr>
          <p:nvPr/>
        </p:nvCxnSpPr>
        <p:spPr bwMode="auto">
          <a:xfrm>
            <a:off x="4840288" y="1657291"/>
            <a:ext cx="14747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84"/>
          <p:cNvGrpSpPr/>
          <p:nvPr/>
        </p:nvGrpSpPr>
        <p:grpSpPr bwMode="auto">
          <a:xfrm>
            <a:off x="3903663" y="461904"/>
            <a:ext cx="2914650" cy="782637"/>
            <a:chOff x="3270" y="2787"/>
            <a:chExt cx="1836" cy="493"/>
          </a:xfrm>
        </p:grpSpPr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26" y="2814"/>
              <a:ext cx="1063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83"/>
            <p:cNvGrpSpPr/>
            <p:nvPr/>
          </p:nvGrpSpPr>
          <p:grpSpPr bwMode="auto">
            <a:xfrm>
              <a:off x="3270" y="2787"/>
              <a:ext cx="1836" cy="324"/>
              <a:chOff x="3270" y="2787"/>
              <a:chExt cx="1836" cy="324"/>
            </a:xfrm>
          </p:grpSpPr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3270" y="2787"/>
                <a:ext cx="58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5  0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3996" y="2820"/>
                <a:ext cx="11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4  2  5</a:t>
                </a:r>
              </a:p>
            </p:txBody>
          </p:sp>
        </p:grpSp>
      </p:grpSp>
      <p:sp>
        <p:nvSpPr>
          <p:cNvPr id="16" name="文本框 55"/>
          <p:cNvSpPr txBox="1"/>
          <p:nvPr/>
        </p:nvSpPr>
        <p:spPr>
          <a:xfrm>
            <a:off x="5481638" y="1658879"/>
            <a:ext cx="91598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2  5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2243138" y="630179"/>
            <a:ext cx="0" cy="4000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84"/>
          <p:cNvGrpSpPr/>
          <p:nvPr/>
        </p:nvGrpSpPr>
        <p:grpSpPr bwMode="auto">
          <a:xfrm>
            <a:off x="349250" y="417454"/>
            <a:ext cx="2914650" cy="782637"/>
            <a:chOff x="3270" y="2787"/>
            <a:chExt cx="1836" cy="493"/>
          </a:xfrm>
        </p:grpSpPr>
        <p:pic>
          <p:nvPicPr>
            <p:cNvPr id="19" name="图片 1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26" y="2814"/>
              <a:ext cx="1063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83"/>
            <p:cNvGrpSpPr/>
            <p:nvPr/>
          </p:nvGrpSpPr>
          <p:grpSpPr bwMode="auto">
            <a:xfrm>
              <a:off x="3270" y="2787"/>
              <a:ext cx="1836" cy="324"/>
              <a:chOff x="3270" y="2787"/>
              <a:chExt cx="1836" cy="324"/>
            </a:xfrm>
          </p:grpSpPr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3270" y="2787"/>
                <a:ext cx="58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5  0</a:t>
                </a:r>
              </a:p>
            </p:txBody>
          </p:sp>
          <p:sp>
            <p:nvSpPr>
              <p:cNvPr id="22" name="Text Box 30"/>
              <p:cNvSpPr txBox="1">
                <a:spLocks noChangeArrowheads="1"/>
              </p:cNvSpPr>
              <p:nvPr/>
            </p:nvSpPr>
            <p:spPr bwMode="auto">
              <a:xfrm>
                <a:off x="3996" y="2820"/>
                <a:ext cx="11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</a:rPr>
                  <a:t>4  2  5</a:t>
                </a:r>
              </a:p>
            </p:txBody>
          </p:sp>
        </p:grpSp>
      </p:grpSp>
      <p:sp>
        <p:nvSpPr>
          <p:cNvPr id="23" name="右箭头 22"/>
          <p:cNvSpPr>
            <a:spLocks noChangeArrowheads="1"/>
          </p:cNvSpPr>
          <p:nvPr/>
        </p:nvSpPr>
        <p:spPr bwMode="auto">
          <a:xfrm>
            <a:off x="2987675" y="1144529"/>
            <a:ext cx="590550" cy="312737"/>
          </a:xfrm>
          <a:prstGeom prst="rightArrow">
            <a:avLst>
              <a:gd name="adj1" fmla="val 50000"/>
              <a:gd name="adj2" fmla="val 50460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buFontTx/>
              <a:buNone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Group 82"/>
          <p:cNvGrpSpPr/>
          <p:nvPr/>
        </p:nvGrpSpPr>
        <p:grpSpPr bwMode="auto">
          <a:xfrm>
            <a:off x="252413" y="2619316"/>
            <a:ext cx="5229225" cy="1801813"/>
            <a:chOff x="3061" y="1389"/>
            <a:chExt cx="3294" cy="1135"/>
          </a:xfrm>
        </p:grpSpPr>
        <p:pic>
          <p:nvPicPr>
            <p:cNvPr id="25" name="Picture 83" descr="8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3061" y="1389"/>
              <a:ext cx="884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3923" y="1434"/>
              <a:ext cx="2432" cy="700"/>
            </a:xfrm>
            <a:prstGeom prst="wedgeRoundRectCallout">
              <a:avLst>
                <a:gd name="adj1" fmla="val -55222"/>
                <a:gd name="adj2" fmla="val -186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120000"/>
                </a:lnSpc>
                <a:buFontTx/>
                <a:buNone/>
                <a:defRPr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被除数的前两位比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50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小，该怎么办？</a:t>
              </a:r>
            </a:p>
          </p:txBody>
        </p:sp>
      </p:grpSp>
      <p:grpSp>
        <p:nvGrpSpPr>
          <p:cNvPr id="27" name="Group 81"/>
          <p:cNvGrpSpPr/>
          <p:nvPr/>
        </p:nvGrpSpPr>
        <p:grpSpPr bwMode="auto">
          <a:xfrm>
            <a:off x="257175" y="2619316"/>
            <a:ext cx="6211888" cy="1801813"/>
            <a:chOff x="3061" y="1389"/>
            <a:chExt cx="3913" cy="1135"/>
          </a:xfrm>
        </p:grpSpPr>
        <p:pic>
          <p:nvPicPr>
            <p:cNvPr id="28" name="Picture 79" descr="8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3061" y="1389"/>
              <a:ext cx="884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3928" y="1424"/>
              <a:ext cx="3046" cy="721"/>
            </a:xfrm>
            <a:prstGeom prst="wedgeRoundRectCallout">
              <a:avLst>
                <a:gd name="adj1" fmla="val -55222"/>
                <a:gd name="adj2" fmla="val -186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120000"/>
                </a:lnSpc>
                <a:buFontTx/>
                <a:buNone/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50×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）接近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425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且小于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425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，所以商（     ）。</a:t>
              </a:r>
            </a:p>
          </p:txBody>
        </p:sp>
      </p:grpSp>
      <p:sp>
        <p:nvSpPr>
          <p:cNvPr id="30" name="文本框 45"/>
          <p:cNvSpPr txBox="1"/>
          <p:nvPr/>
        </p:nvSpPr>
        <p:spPr>
          <a:xfrm>
            <a:off x="2736056" y="2772392"/>
            <a:ext cx="5032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46"/>
          <p:cNvSpPr txBox="1"/>
          <p:nvPr/>
        </p:nvSpPr>
        <p:spPr>
          <a:xfrm>
            <a:off x="3239293" y="3246379"/>
            <a:ext cx="5032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6" grpId="0"/>
      <p:bldP spid="23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全屏显示(16:9)</PresentationFormat>
  <Paragraphs>197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2023-01-17T02:17:37Z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46EF990DAD4D4D2F87FFBCDE9DD04B0E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