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324" r:id="rId2"/>
    <p:sldId id="325" r:id="rId3"/>
    <p:sldId id="299" r:id="rId4"/>
    <p:sldId id="326" r:id="rId5"/>
    <p:sldId id="267" r:id="rId6"/>
    <p:sldId id="306" r:id="rId7"/>
    <p:sldId id="328" r:id="rId8"/>
    <p:sldId id="288" r:id="rId9"/>
    <p:sldId id="309" r:id="rId10"/>
    <p:sldId id="307" r:id="rId11"/>
    <p:sldId id="308" r:id="rId12"/>
    <p:sldId id="304" r:id="rId13"/>
    <p:sldId id="321" r:id="rId14"/>
    <p:sldId id="327" r:id="rId15"/>
    <p:sldId id="329" r:id="rId16"/>
    <p:sldId id="289" r:id="rId17"/>
    <p:sldId id="313" r:id="rId18"/>
    <p:sldId id="310" r:id="rId19"/>
    <p:sldId id="311" r:id="rId20"/>
    <p:sldId id="312" r:id="rId21"/>
    <p:sldId id="314" r:id="rId22"/>
    <p:sldId id="323" r:id="rId23"/>
    <p:sldId id="290" r:id="rId24"/>
    <p:sldId id="315" r:id="rId25"/>
    <p:sldId id="291" r:id="rId26"/>
  </p:sldIdLst>
  <p:sldSz cx="9144000" cy="5143500" type="screen16x9"/>
  <p:notesSz cx="7104063" cy="10234613"/>
  <p:embeddedFontLst>
    <p:embeddedFont>
      <p:font typeface="楷体" panose="02010609060101010101" pitchFamily="49" charset="-122"/>
      <p:regular r:id="rId27"/>
    </p:embeddedFont>
    <p:embeddedFont>
      <p:font typeface="微软雅黑" panose="020B0503020204020204" pitchFamily="34" charset="-122"/>
      <p:regular r:id="rId28"/>
      <p:bold r:id="rId29"/>
    </p:embeddedFont>
    <p:embeddedFont>
      <p:font typeface="楷体_GB2312" panose="02010600030101010101" charset="-122"/>
      <p:regular r:id="rId30"/>
    </p:embeddedFont>
    <p:embeddedFont>
      <p:font typeface="Cambria Math" panose="02040503050406030204" pitchFamily="18" charset="0"/>
      <p:regular r:id="rId31"/>
    </p:embeddedFont>
  </p:embeddedFontLst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9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EE858C"/>
    <a:srgbClr val="EA976B"/>
    <a:srgbClr val="74C153"/>
    <a:srgbClr val="DCC7E0"/>
    <a:srgbClr val="E04236"/>
    <a:srgbClr val="C5DE90"/>
    <a:srgbClr val="9F5F86"/>
    <a:srgbClr val="BA8CA8"/>
    <a:srgbClr val="AEC80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06" d="100"/>
          <a:sy n="106" d="100"/>
        </p:scale>
        <p:origin x="-102" y="-702"/>
      </p:cViewPr>
      <p:guideLst>
        <p:guide orient="horz" pos="1620"/>
        <p:guide pos="289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/>
              <a:endParaRPr lang="zh-CN" altLang="en-US" sz="1400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/>
                <a:endParaRPr lang="zh-CN" altLang="en-US" sz="1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4125579" y="976280"/>
            <a:ext cx="880706" cy="248783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 defTabSz="685800"/>
                <a:endParaRPr lang="zh-CN" altLang="en-US" sz="1400">
                  <a:solidFill>
                    <a:prstClr val="white"/>
                  </a:solidFill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 defTabSz="685800"/>
                <a:endParaRPr lang="zh-CN" altLang="en-US" sz="14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 defTabSz="685800"/>
              <a:endParaRPr lang="zh-CN" altLang="en-US" sz="1400">
                <a:solidFill>
                  <a:prstClr val="white"/>
                </a:solidFill>
              </a:endParaRPr>
            </a:p>
          </p:txBody>
        </p: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/>
            <a:endParaRPr lang="zh-CN" altLang="en-US" sz="1400">
              <a:solidFill>
                <a:prstClr val="white"/>
              </a:solidFill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 defTabSz="685800"/>
            <a:r>
              <a:rPr lang="zh-CN" altLang="en-US" sz="1200" dirty="0">
                <a:solidFill>
                  <a:prstClr val="white"/>
                </a:solidFill>
              </a:rPr>
              <a:t>课堂导</a:t>
            </a:r>
            <a:r>
              <a:rPr lang="zh-CN" altLang="en-US" sz="1200" dirty="0" smtClean="0">
                <a:solidFill>
                  <a:prstClr val="white"/>
                </a:solidFill>
              </a:rPr>
              <a:t>入</a:t>
            </a:r>
            <a:r>
              <a:rPr lang="en-US" altLang="zh-CN" sz="1200" dirty="0" smtClean="0">
                <a:solidFill>
                  <a:prstClr val="white"/>
                </a:solidFill>
              </a:rPr>
              <a:t>-</a:t>
            </a:r>
            <a:r>
              <a:rPr lang="zh-CN" altLang="en-US" sz="1200" dirty="0">
                <a:solidFill>
                  <a:prstClr val="white"/>
                </a:solidFill>
              </a:rPr>
              <a:t>新知</a:t>
            </a:r>
            <a:r>
              <a:rPr lang="zh-CN" altLang="en-US" sz="1200" dirty="0" smtClean="0">
                <a:solidFill>
                  <a:prstClr val="white"/>
                </a:solidFill>
              </a:rPr>
              <a:t>探究</a:t>
            </a:r>
            <a:r>
              <a:rPr lang="en-US" altLang="zh-CN" sz="1200" dirty="0" smtClean="0">
                <a:solidFill>
                  <a:prstClr val="white"/>
                </a:solidFill>
              </a:rPr>
              <a:t>-</a:t>
            </a:r>
            <a:r>
              <a:rPr lang="zh-CN" altLang="en-US" sz="1200" dirty="0">
                <a:solidFill>
                  <a:prstClr val="white"/>
                </a:solidFill>
              </a:rPr>
              <a:t>课堂</a:t>
            </a:r>
            <a:r>
              <a:rPr lang="zh-CN" altLang="en-US" sz="1200" dirty="0" smtClean="0">
                <a:solidFill>
                  <a:prstClr val="white"/>
                </a:solidFill>
              </a:rPr>
              <a:t>练习</a:t>
            </a:r>
            <a:r>
              <a:rPr lang="en-US" altLang="zh-CN" sz="1200" dirty="0" smtClean="0">
                <a:solidFill>
                  <a:prstClr val="white"/>
                </a:solidFill>
              </a:rPr>
              <a:t>-</a:t>
            </a:r>
            <a:r>
              <a:rPr lang="zh-CN" altLang="en-US" sz="1200" dirty="0">
                <a:solidFill>
                  <a:prstClr val="white"/>
                </a:solidFill>
              </a:rPr>
              <a:t>课堂</a:t>
            </a:r>
            <a:r>
              <a:rPr lang="zh-CN" altLang="en-US" sz="1200" dirty="0" smtClean="0">
                <a:solidFill>
                  <a:prstClr val="white"/>
                </a:solidFill>
              </a:rPr>
              <a:t>小结</a:t>
            </a:r>
            <a:r>
              <a:rPr lang="en-US" altLang="zh-CN" sz="1200" dirty="0" smtClean="0">
                <a:solidFill>
                  <a:prstClr val="white"/>
                </a:solidFill>
              </a:rPr>
              <a:t>-</a:t>
            </a:r>
            <a:r>
              <a:rPr lang="zh-CN" altLang="en-US" sz="1200" dirty="0" smtClean="0">
                <a:solidFill>
                  <a:prstClr val="white"/>
                </a:solidFill>
              </a:rPr>
              <a:t>课堂作业</a:t>
            </a:r>
            <a:endParaRPr lang="zh-CN" altLang="en-US" sz="1200" dirty="0">
              <a:solidFill>
                <a:prstClr val="white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4125580" y="976281"/>
            <a:ext cx="880706" cy="248783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  <p:sp>
        <p:nvSpPr>
          <p:cNvPr id="320" name="圆角矩形 319"/>
          <p:cNvSpPr/>
          <p:nvPr userDrawn="1"/>
        </p:nvSpPr>
        <p:spPr>
          <a:xfrm>
            <a:off x="1629133" y="1509857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5279" y="15822"/>
            <a:ext cx="192215" cy="298906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7" y="259874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学习目标">
    <p:bg>
      <p:bgPr>
        <a:blipFill dpi="0" rotWithShape="1">
          <a:blip r:embed="rId2" cstate="email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矩形 313" hidden="1"/>
          <p:cNvSpPr/>
          <p:nvPr userDrawn="1"/>
        </p:nvSpPr>
        <p:spPr>
          <a:xfrm>
            <a:off x="92597" y="259874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sp>
        <p:nvSpPr>
          <p:cNvPr id="324" name="矩形 323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12379" y="12046"/>
            <a:ext cx="225287" cy="279086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0983" y="1386"/>
            <a:ext cx="241984" cy="298766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07467" y="-21913"/>
            <a:ext cx="273050" cy="311653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23492" y="-32146"/>
            <a:ext cx="275759" cy="333365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5" y="-120666"/>
            <a:ext cx="281701" cy="394592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8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7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900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900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7" y="263300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1900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6" y="45816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900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9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2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51435" tIns="25718" rIns="51435" bIns="25718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51435" tIns="25718" rIns="51435" bIns="25718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51435" tIns="25718" rIns="51435" bIns="2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51435" tIns="25718" rIns="51435" bIns="2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51435" tIns="25718" rIns="51435" bIns="2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0" y="698887"/>
            <a:ext cx="9144000" cy="57708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lvl="0" algn="ctr"/>
            <a:r>
              <a:rPr lang="zh-CN" altLang="en-US" sz="33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比例</a:t>
            </a:r>
            <a:endParaRPr lang="en-US" altLang="zh-CN" sz="33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0" y="1702394"/>
            <a:ext cx="9144000" cy="900247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 defTabSz="685800"/>
            <a:r>
              <a:rPr lang="zh-CN" altLang="en-US" sz="54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比例的认识</a:t>
            </a:r>
            <a:endParaRPr lang="zh-CN" altLang="en-US" sz="5400" b="1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519308" y="4509977"/>
            <a:ext cx="2105384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 defTabSz="685800"/>
            <a:r>
              <a:rPr lang="zh-CN" altLang="en-US" sz="1200" dirty="0">
                <a:solidFill>
                  <a:prstClr val="white"/>
                </a:solidFill>
              </a:rPr>
              <a:t>北师大版  数学  六年级  下册</a:t>
            </a:r>
          </a:p>
        </p:txBody>
      </p:sp>
      <p:sp>
        <p:nvSpPr>
          <p:cNvPr id="6" name="矩形 5"/>
          <p:cNvSpPr/>
          <p:nvPr/>
        </p:nvSpPr>
        <p:spPr>
          <a:xfrm>
            <a:off x="0" y="4102686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矩形 1"/>
              <p:cNvSpPr/>
              <p:nvPr/>
            </p:nvSpPr>
            <p:spPr>
              <a:xfrm>
                <a:off x="523570" y="288558"/>
                <a:ext cx="8084371" cy="1241879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像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12∶ 6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 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8∶ 4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， 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6∶ 4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 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3∶ 2, 5∶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 dirty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 dirty="0">
                            <a:latin typeface="Cambria Math" panose="02040503050406030204"/>
                          </a:rPr>
                          <m:t>10</m:t>
                        </m:r>
                      </m:num>
                      <m:den>
                        <m:r>
                          <a:rPr lang="en-US" altLang="zh-CN" sz="2100" i="1" dirty="0">
                            <a:latin typeface="Cambria Math" panose="02040503050406030204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= 2.4∶1.6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这样表示两个比相等的式子叫作比例。组成比例的这四个数叫作项。</a:t>
                </a:r>
              </a:p>
            </p:txBody>
          </p:sp>
        </mc:Choice>
        <mc:Fallback xmlns="">
          <p:sp>
            <p:nvSpPr>
              <p:cNvPr id="2" name="矩形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570" y="288558"/>
                <a:ext cx="8084371" cy="1241879"/>
              </a:xfrm>
              <a:prstGeom prst="rect">
                <a:avLst/>
              </a:prstGeom>
              <a:blipFill rotWithShape="1">
                <a:blip r:embed="rId2"/>
                <a:stretch>
                  <a:fillRect l="-4" t="-22" r="6" b="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矩形 2"/>
          <p:cNvSpPr/>
          <p:nvPr/>
        </p:nvSpPr>
        <p:spPr>
          <a:xfrm>
            <a:off x="4283555" y="3619419"/>
            <a:ext cx="1013906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外项</a:t>
            </a:r>
          </a:p>
        </p:txBody>
      </p:sp>
      <p:sp>
        <p:nvSpPr>
          <p:cNvPr id="4" name="直角上箭头 3"/>
          <p:cNvSpPr/>
          <p:nvPr/>
        </p:nvSpPr>
        <p:spPr>
          <a:xfrm rot="5400000">
            <a:off x="2804655" y="2952384"/>
            <a:ext cx="1525894" cy="338866"/>
          </a:xfrm>
          <a:prstGeom prst="bentUp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直角上箭头 4"/>
          <p:cNvSpPr/>
          <p:nvPr/>
        </p:nvSpPr>
        <p:spPr>
          <a:xfrm rot="5400000" flipV="1">
            <a:off x="4803338" y="2996154"/>
            <a:ext cx="1525894" cy="305694"/>
          </a:xfrm>
          <a:prstGeom prst="bentUp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直角上箭头 5"/>
          <p:cNvSpPr/>
          <p:nvPr/>
        </p:nvSpPr>
        <p:spPr>
          <a:xfrm rot="5400000">
            <a:off x="3824012" y="2644718"/>
            <a:ext cx="762947" cy="257285"/>
          </a:xfrm>
          <a:prstGeom prst="bentUp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直角上箭头 6"/>
          <p:cNvSpPr/>
          <p:nvPr/>
        </p:nvSpPr>
        <p:spPr>
          <a:xfrm rot="5400000" flipV="1">
            <a:off x="4645156" y="2626782"/>
            <a:ext cx="762947" cy="281491"/>
          </a:xfrm>
          <a:prstGeom prst="bentUp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222929" y="1776044"/>
            <a:ext cx="261153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 ∶ 6    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    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 ∶ 4</a:t>
            </a:r>
          </a:p>
        </p:txBody>
      </p:sp>
      <p:sp>
        <p:nvSpPr>
          <p:cNvPr id="9" name="矩形 8"/>
          <p:cNvSpPr/>
          <p:nvPr/>
        </p:nvSpPr>
        <p:spPr>
          <a:xfrm>
            <a:off x="4283555" y="2835085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内项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矩形 11"/>
              <p:cNvSpPr/>
              <p:nvPr/>
            </p:nvSpPr>
            <p:spPr>
              <a:xfrm>
                <a:off x="2302452" y="4157560"/>
                <a:ext cx="6535270" cy="528221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12∶ 6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 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8∶ 4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， 也可以写成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12</m:t>
                        </m:r>
                      </m:num>
                      <m:den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 dirty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 dirty="0"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en-US" altLang="zh-CN" sz="2100" i="1" dirty="0"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  <m:r>
                      <a:rPr lang="zh-CN" altLang="en-US" sz="2100" i="1" dirty="0">
                        <a:latin typeface="Cambria Math" panose="02040503050406030204" pitchFamily="18" charset="0"/>
                      </a:rPr>
                      <m:t>。</m:t>
                    </m:r>
                  </m:oMath>
                </a14:m>
                <a:endParaRPr lang="zh-CN" altLang="en-US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2" name="矩形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02452" y="4157560"/>
                <a:ext cx="6535270" cy="528221"/>
              </a:xfrm>
              <a:prstGeom prst="rect">
                <a:avLst/>
              </a:prstGeom>
              <a:blipFill rotWithShape="1">
                <a:blip r:embed="rId3"/>
                <a:stretch>
                  <a:fillRect l="-9" t="-41" r="7" b="2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animBg="1"/>
      <p:bldP spid="6" grpId="0" animBg="1"/>
      <p:bldP spid="7" grpId="0" animBg="1"/>
      <p:bldP spid="8" grpId="0"/>
      <p:bldP spid="9" grpId="0"/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>
            <a:off x="2016098" y="3498103"/>
            <a:ext cx="3837695" cy="1171137"/>
          </a:xfrm>
          <a:prstGeom prst="wedgeRoundRectCallout">
            <a:avLst>
              <a:gd name="adj1" fmla="val -55177"/>
              <a:gd name="adj2" fmla="val 32566"/>
              <a:gd name="adj3" fmla="val 16667"/>
            </a:avLst>
          </a:prstGeom>
          <a:solidFill>
            <a:srgbClr val="EA97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</a:rPr>
              <a:t>上表是调制蜂蜜水时蜂蜜和水的配比情况， 根据比例的意义， 你能写出比例吗？ 写一写， 与同伴交流。</a:t>
            </a: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72854" y="521905"/>
            <a:ext cx="283154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调制蜂蜜水配比情况表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08481" y="1098814"/>
            <a:ext cx="4268838" cy="1696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圆角矩形标注 8"/>
          <p:cNvSpPr/>
          <p:nvPr/>
        </p:nvSpPr>
        <p:spPr>
          <a:xfrm>
            <a:off x="4945965" y="2919792"/>
            <a:ext cx="2825862" cy="1418465"/>
          </a:xfrm>
          <a:prstGeom prst="wedgeRoundRectCallout">
            <a:avLst>
              <a:gd name="adj1" fmla="val 54341"/>
              <a:gd name="adj2" fmla="val 32547"/>
              <a:gd name="adj3" fmla="val 16667"/>
            </a:avLst>
          </a:prstGeom>
          <a:solidFill>
            <a:srgbClr val="EA97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10∶ 2</a:t>
            </a:r>
            <a:r>
              <a:rPr lang="zh-CN" altLang="en-US" sz="2100" dirty="0">
                <a:latin typeface="+mn-ea"/>
              </a:rPr>
              <a:t>＝ </a:t>
            </a:r>
            <a:r>
              <a:rPr lang="en-US" altLang="zh-CN" sz="2100" dirty="0">
                <a:latin typeface="+mn-ea"/>
              </a:rPr>
              <a:t>15∶ 3</a:t>
            </a:r>
            <a:r>
              <a:rPr lang="zh-CN" altLang="en-US" sz="2100" dirty="0">
                <a:latin typeface="+mn-ea"/>
              </a:rPr>
              <a:t>，这两个比化简后都是</a:t>
            </a:r>
            <a:r>
              <a:rPr lang="en-US" altLang="zh-CN" sz="2100" dirty="0">
                <a:latin typeface="+mn-ea"/>
              </a:rPr>
              <a:t>5∶ 1</a:t>
            </a:r>
            <a:r>
              <a:rPr lang="zh-CN" altLang="en-US" sz="2100" dirty="0">
                <a:latin typeface="+mn-ea"/>
              </a:rPr>
              <a:t>。 两杯水一样甜。</a:t>
            </a:r>
          </a:p>
        </p:txBody>
      </p:sp>
      <p:sp>
        <p:nvSpPr>
          <p:cNvPr id="8" name="圆角矩形标注 7"/>
          <p:cNvSpPr/>
          <p:nvPr/>
        </p:nvSpPr>
        <p:spPr>
          <a:xfrm>
            <a:off x="1530362" y="2808506"/>
            <a:ext cx="2912453" cy="1382335"/>
          </a:xfrm>
          <a:prstGeom prst="wedgeRoundRectCallout">
            <a:avLst>
              <a:gd name="adj1" fmla="val -55076"/>
              <a:gd name="adj2" fmla="val -2850"/>
              <a:gd name="adj3" fmla="val 16667"/>
            </a:avLst>
          </a:prstGeom>
          <a:solidFill>
            <a:srgbClr val="EE85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3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2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和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15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10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两个比的比值都是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1.5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， 所以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3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2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＝ 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15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+mn-ea"/>
              </a:rPr>
              <a:t>10</a:t>
            </a:r>
            <a:r>
              <a:rPr lang="zh-CN" altLang="en-US" sz="2100" dirty="0">
                <a:solidFill>
                  <a:srgbClr val="242021"/>
                </a:solidFill>
                <a:latin typeface="+mn-ea"/>
              </a:rPr>
              <a:t>。</a:t>
            </a:r>
            <a:r>
              <a:rPr lang="zh-CN" altLang="en-US" sz="2100" dirty="0">
                <a:latin typeface="+mn-ea"/>
              </a:rPr>
              <a:t> 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142607" y="3251421"/>
            <a:ext cx="1210224" cy="1284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矩形 6"/>
          <p:cNvSpPr/>
          <p:nvPr/>
        </p:nvSpPr>
        <p:spPr>
          <a:xfrm>
            <a:off x="472854" y="521905"/>
            <a:ext cx="283154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调制蜂蜜水配比情况表</a:t>
            </a:r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08481" y="1098814"/>
            <a:ext cx="4268838" cy="1696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13769" y="562076"/>
            <a:ext cx="770413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判断下面的两个比能不能组成比例。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220256" y="1330639"/>
            <a:ext cx="21342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6∶10  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和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9∶15</a:t>
            </a:r>
          </a:p>
        </p:txBody>
      </p:sp>
      <p:sp>
        <p:nvSpPr>
          <p:cNvPr id="12" name="圆角矩形标注 11"/>
          <p:cNvSpPr/>
          <p:nvPr/>
        </p:nvSpPr>
        <p:spPr>
          <a:xfrm>
            <a:off x="5248960" y="1067773"/>
            <a:ext cx="3151175" cy="1927529"/>
          </a:xfrm>
          <a:prstGeom prst="wedgeRoundRectCallout">
            <a:avLst>
              <a:gd name="adj1" fmla="val 36684"/>
              <a:gd name="adj2" fmla="val 61473"/>
              <a:gd name="adj3" fmla="val 16667"/>
            </a:avLst>
          </a:prstGeom>
          <a:solidFill>
            <a:srgbClr val="EA97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 defTabSz="91440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判断两个比能不能组成比例，要看它们两个的比值是否相等。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那我们就求求两组比的比值吧！</a:t>
            </a: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766525" y="3652949"/>
            <a:ext cx="5187959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两个比的比值相等，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所以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6∶10 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和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9∶15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 </a:t>
            </a:r>
          </a:p>
          <a:p>
            <a:pPr defTabSz="914400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能组成比例。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6"/>
              <p:cNvSpPr txBox="1">
                <a:spLocks noChangeArrowheads="1"/>
              </p:cNvSpPr>
              <p:nvPr/>
            </p:nvSpPr>
            <p:spPr bwMode="auto">
              <a:xfrm>
                <a:off x="2052264" y="1929495"/>
                <a:ext cx="2273699" cy="659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</a:t>
                </a:r>
                <a:r>
                  <a:rPr lang="zh-CN" altLang="en-US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楷体_GB2312" panose="02010609030101010101" charset="-122"/>
                  </a:rPr>
                  <a:t>因为    </a:t>
                </a: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6∶10 </a:t>
                </a:r>
                <a:r>
                  <a:rPr lang="zh-CN" altLang="en-US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  <a:ea typeface="+mn-ea"/>
                          </a:rPr>
                          <m:t>3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  <a:ea typeface="+mn-ea"/>
                          </a:rPr>
                          <m:t>5</m:t>
                        </m:r>
                      </m:den>
                    </m:f>
                  </m:oMath>
                </a14:m>
                <a:endParaRPr lang="zh-CN" altLang="en-US" sz="2700" kern="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4" name="Text 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052264" y="1929495"/>
                <a:ext cx="2273699" cy="659411"/>
              </a:xfrm>
              <a:prstGeom prst="rect">
                <a:avLst/>
              </a:prstGeom>
              <a:blipFill rotWithShape="1">
                <a:blip r:embed="rId2"/>
                <a:stretch>
                  <a:fillRect l="-25" t="-55" r="-3364" b="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 Box 8"/>
              <p:cNvSpPr txBox="1">
                <a:spLocks noChangeArrowheads="1"/>
              </p:cNvSpPr>
              <p:nvPr/>
            </p:nvSpPr>
            <p:spPr bwMode="auto">
              <a:xfrm>
                <a:off x="3022132" y="2593801"/>
                <a:ext cx="1347965" cy="659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9∶15 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</a:rPr>
                          <m:t>3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</a:rPr>
                          <m:t>5</m:t>
                        </m:r>
                      </m:den>
                    </m:f>
                  </m:oMath>
                </a14:m>
                <a:endParaRPr lang="zh-CN" altLang="en-US" sz="2700" kern="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5" name="Text 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022132" y="2593801"/>
                <a:ext cx="1347965" cy="659411"/>
              </a:xfrm>
              <a:prstGeom prst="rect">
                <a:avLst/>
              </a:prstGeom>
              <a:blipFill rotWithShape="1">
                <a:blip r:embed="rId3"/>
                <a:stretch>
                  <a:fillRect l="-12" t="-70" r="-6358" b="1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Rectangle 33"/>
          <p:cNvSpPr>
            <a:spLocks noChangeArrowheads="1"/>
          </p:cNvSpPr>
          <p:nvPr/>
        </p:nvSpPr>
        <p:spPr bwMode="auto">
          <a:xfrm>
            <a:off x="7242645" y="5138597"/>
            <a:ext cx="13854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15745" y="547604"/>
            <a:ext cx="770413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判断下面的两个比能不能组成比例。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 Box 38"/>
              <p:cNvSpPr txBox="1">
                <a:spLocks noChangeArrowheads="1"/>
              </p:cNvSpPr>
              <p:nvPr/>
            </p:nvSpPr>
            <p:spPr bwMode="auto">
              <a:xfrm>
                <a:off x="3225931" y="1215022"/>
                <a:ext cx="1693522" cy="669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2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: 2</a:t>
                </a:r>
                <a:r>
                  <a:rPr lang="zh-CN" altLang="en-US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和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6</m:t>
                        </m:r>
                      </m:den>
                    </m:f>
                    <m:r>
                      <a:rPr lang="zh-CN" altLang="en-US" sz="27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</a:rPr>
                      <m:t>：</m:t>
                    </m:r>
                    <m:r>
                      <a:rPr lang="en-US" altLang="zh-CN" sz="27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</a:rPr>
                      <m:t>4</m:t>
                    </m:r>
                  </m:oMath>
                </a14:m>
                <a:endParaRPr lang="en-US" altLang="zh-CN" sz="2700" i="1" kern="0" dirty="0">
                  <a:solidFill>
                    <a:srgbClr val="000000"/>
                  </a:solidFill>
                  <a:latin typeface="+mn-ea"/>
                  <a:ea typeface="+mn-ea"/>
                </a:endParaRPr>
              </a:p>
            </p:txBody>
          </p:sp>
        </mc:Choice>
        <mc:Fallback xmlns="">
          <p:sp>
            <p:nvSpPr>
              <p:cNvPr id="21" name="Text Box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25931" y="1215022"/>
                <a:ext cx="1693522" cy="669414"/>
              </a:xfrm>
              <a:prstGeom prst="rect">
                <a:avLst/>
              </a:prstGeom>
              <a:blipFill rotWithShape="1">
                <a:blip r:embed="rId2"/>
                <a:stretch>
                  <a:fillRect l="-8" t="-40" r="6" b="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Rectangle 33"/>
          <p:cNvSpPr>
            <a:spLocks noChangeArrowheads="1"/>
          </p:cNvSpPr>
          <p:nvPr/>
        </p:nvSpPr>
        <p:spPr bwMode="auto">
          <a:xfrm>
            <a:off x="7242645" y="5138597"/>
            <a:ext cx="13854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 sz="21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 Box 90"/>
              <p:cNvSpPr txBox="1">
                <a:spLocks noChangeArrowheads="1"/>
              </p:cNvSpPr>
              <p:nvPr/>
            </p:nvSpPr>
            <p:spPr bwMode="auto">
              <a:xfrm>
                <a:off x="2400895" y="2139180"/>
                <a:ext cx="2091212" cy="669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楷体_GB2312" panose="02010609030101010101" charset="-122"/>
                  </a:rPr>
                  <a:t>因为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2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: 2=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den>
                    </m:f>
                  </m:oMath>
                </a14:m>
                <a:endParaRPr lang="zh-CN" altLang="en-US" sz="2700" i="1" kern="0" dirty="0">
                  <a:solidFill>
                    <a:srgbClr val="000000"/>
                  </a:solidFill>
                  <a:latin typeface="+mn-ea"/>
                  <a:ea typeface="+mn-ea"/>
                </a:endParaRPr>
              </a:p>
            </p:txBody>
          </p:sp>
        </mc:Choice>
        <mc:Fallback xmlns="">
          <p:sp>
            <p:nvSpPr>
              <p:cNvPr id="22" name="Text Box 9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400895" y="2139180"/>
                <a:ext cx="2091212" cy="669414"/>
              </a:xfrm>
              <a:prstGeom prst="rect">
                <a:avLst/>
              </a:prstGeom>
              <a:blipFill rotWithShape="1">
                <a:blip r:embed="rId3"/>
                <a:stretch>
                  <a:fillRect l="-28" t="-75" r="6" b="9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矩形 22"/>
              <p:cNvSpPr/>
              <p:nvPr/>
            </p:nvSpPr>
            <p:spPr>
              <a:xfrm>
                <a:off x="5053511" y="2139180"/>
                <a:ext cx="1896972" cy="669414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:pPr defTabSz="914400"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1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  <m:r>
                      <a:rPr lang="zh-CN" altLang="en-US" sz="21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：</m:t>
                    </m:r>
                    <m:r>
                      <a:rPr lang="en-US" altLang="zh-CN" sz="21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4</m:t>
                    </m:r>
                  </m:oMath>
                </a14:m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24</m:t>
                        </m:r>
                      </m:den>
                    </m:f>
                  </m:oMath>
                </a14:m>
                <a:endParaRPr lang="en-US" altLang="zh-CN" sz="2700" i="1" kern="0" dirty="0">
                  <a:solidFill>
                    <a:srgbClr val="000000"/>
                  </a:solidFill>
                  <a:latin typeface="+mn-ea"/>
                </a:endParaRPr>
              </a:p>
            </p:txBody>
          </p:sp>
        </mc:Choice>
        <mc:Fallback xmlns="">
          <p:sp>
            <p:nvSpPr>
              <p:cNvPr id="23" name="矩形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3511" y="2139180"/>
                <a:ext cx="1896972" cy="669414"/>
              </a:xfrm>
              <a:prstGeom prst="rect">
                <a:avLst/>
              </a:prstGeom>
              <a:blipFill rotWithShape="1">
                <a:blip r:embed="rId4"/>
                <a:stretch>
                  <a:fillRect l="-10" t="-75" r="22" b="9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 Box 77"/>
              <p:cNvSpPr txBox="1">
                <a:spLocks noChangeArrowheads="1"/>
              </p:cNvSpPr>
              <p:nvPr/>
            </p:nvSpPr>
            <p:spPr bwMode="auto">
              <a:xfrm>
                <a:off x="3219906" y="3361425"/>
                <a:ext cx="5564181" cy="12926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楷体_GB2312" panose="02010609030101010101" charset="-122"/>
                  </a:rPr>
                  <a:t>两个比的比值不相等，</a:t>
                </a:r>
                <a:endParaRPr lang="en-US" altLang="zh-CN" sz="2100" dirty="0">
                  <a:latin typeface="微软雅黑" panose="020B0503020204020204" pitchFamily="34" charset="-122"/>
                  <a:ea typeface="微软雅黑" panose="020B0503020204020204" pitchFamily="34" charset="-122"/>
                  <a:cs typeface="楷体_GB2312" panose="02010609030101010101" charset="-122"/>
                </a:endParaRPr>
              </a:p>
              <a:p>
                <a:pPr eaLnBrk="1" hangingPunct="1">
                  <a:spcBef>
                    <a:spcPct val="50000"/>
                  </a:spcBef>
                </a:pP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楷体_GB2312" panose="02010609030101010101" charset="-122"/>
                  </a:rPr>
                  <a:t>所以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2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: 2</a:t>
                </a:r>
                <a:r>
                  <a:rPr lang="zh-CN" altLang="en-US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和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6</m:t>
                        </m:r>
                      </m:den>
                    </m:f>
                    <m:r>
                      <a:rPr lang="zh-CN" altLang="en-US" sz="27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</a:rPr>
                      <m:t>：</m:t>
                    </m:r>
                    <m:r>
                      <a:rPr lang="en-US" altLang="zh-CN" sz="27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</a:rPr>
                      <m:t>4</m:t>
                    </m:r>
                    <m:r>
                      <m:rPr>
                        <m:nor/>
                      </m:rPr>
                      <a:rPr lang="zh-CN" altLang="en-US" sz="2100" dirty="0">
                        <a:latin typeface="微软雅黑" panose="020B0503020204020204" pitchFamily="34" charset="-122"/>
                        <a:ea typeface="微软雅黑" panose="020B0503020204020204" pitchFamily="34" charset="-122"/>
                        <a:cs typeface="楷体_GB2312" panose="02010609030101010101" charset="-122"/>
                      </a:rPr>
                      <m:t>不能组成比例。</m:t>
                    </m:r>
                  </m:oMath>
                </a14:m>
                <a:endParaRPr lang="en-US" altLang="zh-CN" sz="2100" kern="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24" name="Text Box 7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19906" y="3361425"/>
                <a:ext cx="5564181" cy="1292662"/>
              </a:xfrm>
              <a:prstGeom prst="rect">
                <a:avLst/>
              </a:prstGeom>
              <a:blipFill rotWithShape="1">
                <a:blip r:embed="rId5"/>
                <a:stretch>
                  <a:fillRect l="-8" t="-29" r="2" b="1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605913" y="473877"/>
            <a:ext cx="806475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分别写出图中两个长方形长与长的比和宽与宽的比， 判断这两个比能否组成比例。分别写出图中每个长方形长与宽的比， 判断这两个比能否组成比例。</a:t>
            </a: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79929" y="2103332"/>
            <a:ext cx="3638550" cy="203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4667651" y="2257670"/>
            <a:ext cx="104259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9∶3=3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6915447" y="2222672"/>
            <a:ext cx="107986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2=3</a:t>
            </a:r>
          </a:p>
        </p:txBody>
      </p:sp>
      <p:sp>
        <p:nvSpPr>
          <p:cNvPr id="3" name="矩形 2"/>
          <p:cNvSpPr/>
          <p:nvPr/>
        </p:nvSpPr>
        <p:spPr>
          <a:xfrm>
            <a:off x="4522378" y="3122508"/>
            <a:ext cx="440279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defTabSz="91440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因为两个比的比值相等，所以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9∶3 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和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6∶2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这两个比能组成比例。比例式是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9∶3= 6∶2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_GB2312" panose="02010609030101010101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605913" y="473877"/>
            <a:ext cx="806475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分别写出图中两个长方形长与长的比和宽与宽的比， 判断这两个比能否组成比例。分别写出图中每个长方形长与宽的比， 判断这两个比能否组成比例。</a:t>
            </a: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79929" y="2103332"/>
            <a:ext cx="3638550" cy="203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 Box 4"/>
              <p:cNvSpPr txBox="1">
                <a:spLocks noChangeArrowheads="1"/>
              </p:cNvSpPr>
              <p:nvPr/>
            </p:nvSpPr>
            <p:spPr bwMode="auto">
              <a:xfrm>
                <a:off x="4667651" y="2257670"/>
                <a:ext cx="1034579" cy="6568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3∶2=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2</m:t>
                        </m:r>
                      </m:den>
                    </m:f>
                  </m:oMath>
                </a14:m>
                <a:endParaRPr lang="en-US" altLang="zh-CN" sz="2700" kern="0" dirty="0">
                  <a:solidFill>
                    <a:srgbClr val="000000"/>
                  </a:solidFill>
                  <a:latin typeface="+mn-ea"/>
                  <a:ea typeface="+mn-ea"/>
                </a:endParaRPr>
              </a:p>
            </p:txBody>
          </p:sp>
        </mc:Choice>
        <mc:Fallback xmlns="">
          <p:sp>
            <p:nvSpPr>
              <p:cNvPr id="6" name="Text 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67651" y="2257670"/>
                <a:ext cx="1034579" cy="656846"/>
              </a:xfrm>
              <a:prstGeom prst="rect">
                <a:avLst/>
              </a:prstGeom>
              <a:blipFill rotWithShape="1">
                <a:blip r:embed="rId3"/>
                <a:stretch>
                  <a:fillRect l="-39" t="-37" r="-8231" b="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 Box 4"/>
              <p:cNvSpPr txBox="1">
                <a:spLocks noChangeArrowheads="1"/>
              </p:cNvSpPr>
              <p:nvPr/>
            </p:nvSpPr>
            <p:spPr bwMode="auto">
              <a:xfrm>
                <a:off x="6915447" y="2222672"/>
                <a:ext cx="1061829" cy="667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68580" tIns="34290" rIns="68580" bIns="3429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9</a:t>
                </a:r>
                <a:r>
                  <a:rPr lang="zh-CN" altLang="en-US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kern="0" dirty="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3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+mn-ea"/>
                          </a:rPr>
                          <m:t>2</m:t>
                        </m:r>
                      </m:den>
                    </m:f>
                  </m:oMath>
                </a14:m>
                <a:endParaRPr lang="en-US" altLang="zh-CN" sz="2700" i="1" kern="0" dirty="0">
                  <a:solidFill>
                    <a:srgbClr val="000000"/>
                  </a:solidFill>
                  <a:latin typeface="+mn-ea"/>
                  <a:ea typeface="+mn-ea"/>
                </a:endParaRPr>
              </a:p>
            </p:txBody>
          </p:sp>
        </mc:Choice>
        <mc:Fallback xmlns="">
          <p:sp>
            <p:nvSpPr>
              <p:cNvPr id="7" name="Text 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915447" y="2222672"/>
                <a:ext cx="1061829" cy="667443"/>
              </a:xfrm>
              <a:prstGeom prst="rect">
                <a:avLst/>
              </a:prstGeom>
              <a:blipFill rotWithShape="1">
                <a:blip r:embed="rId4"/>
                <a:stretch>
                  <a:fillRect l="-28" t="-26" r="-8932" b="34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矩形 2"/>
          <p:cNvSpPr/>
          <p:nvPr/>
        </p:nvSpPr>
        <p:spPr>
          <a:xfrm>
            <a:off x="4638288" y="3375317"/>
            <a:ext cx="440279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defTabSz="91440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因为两个比的比值相等，所以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3∶2 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和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9∶6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这两个比能组成比例。比例式是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3∶2= 9∶6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10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_GB2312" panose="02010609030101010101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581602" y="606183"/>
            <a:ext cx="7901492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下面哪几组的两个比可以组成比例？ 把组成的比例写出来。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3" name="矩形 2"/>
          <p:cNvSpPr/>
          <p:nvPr/>
        </p:nvSpPr>
        <p:spPr>
          <a:xfrm>
            <a:off x="1009089" y="1855651"/>
            <a:ext cx="7683090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 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36           4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 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矩形 9"/>
              <p:cNvSpPr/>
              <p:nvPr/>
            </p:nvSpPr>
            <p:spPr>
              <a:xfrm>
                <a:off x="1009089" y="2965481"/>
                <a:ext cx="7683090" cy="667443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16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和 </a:t>
                </a:r>
                <a:r>
                  <a:rPr lang="en-US" altLang="zh-CN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0.5</a:t>
                </a:r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:r>
                  <a:rPr lang="en-US" altLang="zh-CN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                 </a:t>
                </a:r>
                <a:r>
                  <a:rPr lang="en-US" altLang="zh-CN" sz="2700" i="1" kern="0" dirty="0">
                    <a:solidFill>
                      <a:srgbClr val="000000"/>
                    </a:solidFill>
                    <a:latin typeface="+mn-ea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和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18</m:t>
                        </m:r>
                      </m:den>
                    </m:f>
                  </m:oMath>
                </a14:m>
                <a:endParaRPr lang="zh-CN" altLang="en-US" sz="2700" i="1" kern="0" dirty="0">
                  <a:solidFill>
                    <a:srgbClr val="000000"/>
                  </a:solidFill>
                  <a:latin typeface="+mn-ea"/>
                </a:endParaRPr>
              </a:p>
            </p:txBody>
          </p:sp>
        </mc:Choice>
        <mc:Fallback xmlns="">
          <p:sp>
            <p:nvSpPr>
              <p:cNvPr id="10" name="矩形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9089" y="2965481"/>
                <a:ext cx="7683090" cy="667443"/>
              </a:xfrm>
              <a:prstGeom prst="rect">
                <a:avLst/>
              </a:prstGeom>
              <a:blipFill rotWithShape="1">
                <a:blip r:embed="rId2"/>
                <a:stretch>
                  <a:fillRect l="-1" t="-5" r="4" b="1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5" name="矩形 4"/>
          <p:cNvSpPr/>
          <p:nvPr/>
        </p:nvSpPr>
        <p:spPr>
          <a:xfrm>
            <a:off x="718632" y="974414"/>
            <a:ext cx="7683090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 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36                         4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 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/>
              <p:cNvSpPr/>
              <p:nvPr/>
            </p:nvSpPr>
            <p:spPr>
              <a:xfrm>
                <a:off x="873112" y="1713304"/>
                <a:ext cx="1533112" cy="675618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15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18=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</m:den>
                    </m:f>
                  </m:oMath>
                </a14:m>
                <a:r>
                  <a:rPr lang="en-US" altLang="zh-CN" sz="2700" i="1" kern="0" dirty="0">
                    <a:solidFill>
                      <a:srgbClr val="000000"/>
                    </a:solidFill>
                    <a:latin typeface="+mn-ea"/>
                  </a:rPr>
                  <a:t> </a:t>
                </a:r>
                <a:endParaRPr lang="zh-CN" altLang="en-US" sz="2700" i="1" kern="0" dirty="0">
                  <a:solidFill>
                    <a:srgbClr val="000000"/>
                  </a:solidFill>
                  <a:latin typeface="+mn-ea"/>
                </a:endParaRPr>
              </a:p>
            </p:txBody>
          </p:sp>
        </mc:Choice>
        <mc:Fallback xmlns="">
          <p:sp>
            <p:nvSpPr>
              <p:cNvPr id="3" name="矩形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3112" y="1713304"/>
                <a:ext cx="1533112" cy="675618"/>
              </a:xfrm>
              <a:prstGeom prst="rect">
                <a:avLst/>
              </a:prstGeom>
              <a:blipFill rotWithShape="1">
                <a:blip r:embed="rId2"/>
                <a:stretch>
                  <a:fillRect l="-41" t="-11" r="-12495" b="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矩形 5"/>
              <p:cNvSpPr/>
              <p:nvPr/>
            </p:nvSpPr>
            <p:spPr>
              <a:xfrm>
                <a:off x="916144" y="2662389"/>
                <a:ext cx="1521089" cy="675618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30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en-US" altLang="zh-CN" sz="2700" i="1" kern="0" dirty="0">
                    <a:solidFill>
                      <a:srgbClr val="FF0000"/>
                    </a:solidFill>
                    <a:latin typeface="+mn-ea"/>
                  </a:rPr>
                  <a:t> </a:t>
                </a:r>
                <a:endParaRPr lang="zh-CN" altLang="en-US" sz="2700" i="1" kern="0" dirty="0">
                  <a:solidFill>
                    <a:srgbClr val="FF0000"/>
                  </a:solidFill>
                  <a:latin typeface="+mn-ea"/>
                </a:endParaRPr>
              </a:p>
            </p:txBody>
          </p:sp>
        </mc:Choice>
        <mc:Fallback xmlns="">
          <p:sp>
            <p:nvSpPr>
              <p:cNvPr id="6" name="矩形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6144" y="2662389"/>
                <a:ext cx="1521089" cy="675618"/>
              </a:xfrm>
              <a:prstGeom prst="rect">
                <a:avLst/>
              </a:prstGeom>
              <a:blipFill rotWithShape="1">
                <a:blip r:embed="rId3"/>
                <a:stretch>
                  <a:fillRect l="-31" t="-69" r="-12684" b="6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矩形 6"/>
              <p:cNvSpPr/>
              <p:nvPr/>
            </p:nvSpPr>
            <p:spPr>
              <a:xfrm>
                <a:off x="5078517" y="1723049"/>
                <a:ext cx="1206100" cy="667443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8=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en-US" altLang="zh-CN" sz="2700" i="1" kern="0" dirty="0">
                    <a:solidFill>
                      <a:srgbClr val="000000"/>
                    </a:solidFill>
                    <a:latin typeface="+mn-ea"/>
                  </a:rPr>
                  <a:t> </a:t>
                </a:r>
                <a:endParaRPr lang="zh-CN" altLang="en-US" sz="2700" i="1" kern="0" dirty="0">
                  <a:solidFill>
                    <a:srgbClr val="000000"/>
                  </a:solidFill>
                  <a:latin typeface="+mn-ea"/>
                </a:endParaRPr>
              </a:p>
            </p:txBody>
          </p:sp>
        </mc:Choice>
        <mc:Fallback xmlns="">
          <p:sp>
            <p:nvSpPr>
              <p:cNvPr id="7" name="矩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8517" y="1723049"/>
                <a:ext cx="1206100" cy="667443"/>
              </a:xfrm>
              <a:prstGeom prst="rect">
                <a:avLst/>
              </a:prstGeom>
              <a:blipFill rotWithShape="1">
                <a:blip r:embed="rId4"/>
                <a:stretch>
                  <a:fillRect l="-35" t="-44" r="-16214" b="5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矩形 8"/>
              <p:cNvSpPr/>
              <p:nvPr/>
            </p:nvSpPr>
            <p:spPr>
              <a:xfrm>
                <a:off x="5078517" y="2675627"/>
                <a:ext cx="1363595" cy="667443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5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20=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zh-CN" altLang="en-US" sz="2700" i="1" kern="0" dirty="0">
                    <a:solidFill>
                      <a:srgbClr val="000000"/>
                    </a:solidFill>
                    <a:latin typeface="+mn-ea"/>
                  </a:rPr>
                  <a:t> </a:t>
                </a:r>
              </a:p>
            </p:txBody>
          </p:sp>
        </mc:Choice>
        <mc:Fallback xmlns="">
          <p:sp>
            <p:nvSpPr>
              <p:cNvPr id="9" name="矩形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8517" y="2675627"/>
                <a:ext cx="1363595" cy="667443"/>
              </a:xfrm>
              <a:prstGeom prst="rect">
                <a:avLst/>
              </a:prstGeom>
              <a:blipFill rotWithShape="1">
                <a:blip r:embed="rId5"/>
                <a:stretch>
                  <a:fillRect l="-31" t="-56" r="-14247" b="6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矩形 9"/>
          <p:cNvSpPr/>
          <p:nvPr/>
        </p:nvSpPr>
        <p:spPr>
          <a:xfrm>
            <a:off x="5078517" y="3899548"/>
            <a:ext cx="2644637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 ≠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11" name="矩形 10"/>
          <p:cNvSpPr/>
          <p:nvPr/>
        </p:nvSpPr>
        <p:spPr>
          <a:xfrm>
            <a:off x="873112" y="3899547"/>
            <a:ext cx="245884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 =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36 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9" grpId="0"/>
      <p:bldP spid="10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 18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矩形 4"/>
              <p:cNvSpPr/>
              <p:nvPr/>
            </p:nvSpPr>
            <p:spPr>
              <a:xfrm>
                <a:off x="847212" y="615282"/>
                <a:ext cx="7683090" cy="680812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242021"/>
                    </a:solidFill>
                    <a:latin typeface="+mn-ea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16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+mn-ea"/>
                  </a:rPr>
                  <a:t>和 </a:t>
                </a:r>
                <a:r>
                  <a:rPr lang="en-US" altLang="zh-CN" sz="2100" dirty="0">
                    <a:solidFill>
                      <a:srgbClr val="242021"/>
                    </a:solidFill>
                    <a:latin typeface="+mn-ea"/>
                  </a:rPr>
                  <a:t>0.5</a:t>
                </a:r>
                <a:r>
                  <a:rPr lang="zh-CN" altLang="en-US" sz="2100" dirty="0">
                    <a:solidFill>
                      <a:srgbClr val="242021"/>
                    </a:solidFill>
                    <a:latin typeface="+mn-ea"/>
                  </a:rPr>
                  <a:t>∶ </a:t>
                </a:r>
                <a:r>
                  <a:rPr lang="en-US" altLang="zh-CN" sz="2100" dirty="0">
                    <a:solidFill>
                      <a:srgbClr val="242021"/>
                    </a:solidFill>
                    <a:latin typeface="+mn-ea"/>
                  </a:rPr>
                  <a:t>2                            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242021"/>
                    </a:solidFill>
                    <a:latin typeface="+mn-ea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</m:den>
                    </m:f>
                  </m:oMath>
                </a14:m>
                <a:r>
                  <a:rPr lang="zh-CN" altLang="en-US" sz="2100" dirty="0">
                    <a:solidFill>
                      <a:srgbClr val="242021"/>
                    </a:solidFill>
                    <a:latin typeface="+mn-ea"/>
                  </a:rPr>
                  <a:t>和</a:t>
                </a:r>
                <a:r>
                  <a:rPr lang="zh-CN" altLang="en-US" sz="2800" dirty="0">
                    <a:solidFill>
                      <a:srgbClr val="242021"/>
                    </a:solidFill>
                    <a:latin typeface="+mn-ea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242021"/>
                    </a:solidFill>
                    <a:latin typeface="+mn-ea"/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242021"/>
                            </a:solidFill>
                            <a:latin typeface="Cambria Math" panose="02040503050406030204" pitchFamily="18" charset="0"/>
                          </a:rPr>
                          <m:t>18</m:t>
                        </m:r>
                      </m:den>
                    </m:f>
                  </m:oMath>
                </a14:m>
                <a:endParaRPr lang="zh-CN" altLang="en-US" sz="2800" dirty="0">
                  <a:latin typeface="+mn-ea"/>
                </a:endParaRPr>
              </a:p>
            </p:txBody>
          </p:sp>
        </mc:Choice>
        <mc:Fallback xmlns="">
          <p:sp>
            <p:nvSpPr>
              <p:cNvPr id="5" name="矩形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7212" y="615282"/>
                <a:ext cx="7683090" cy="680812"/>
              </a:xfrm>
              <a:prstGeom prst="rect">
                <a:avLst/>
              </a:prstGeom>
              <a:blipFill rotWithShape="1">
                <a:blip r:embed="rId2"/>
                <a:stretch>
                  <a:fillRect l="-2" t="-88" r="5" b="9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矩形 1"/>
              <p:cNvSpPr/>
              <p:nvPr/>
            </p:nvSpPr>
            <p:spPr>
              <a:xfrm>
                <a:off x="999236" y="1883085"/>
                <a:ext cx="1674978" cy="680571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4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16</m:t>
                        </m:r>
                      </m:den>
                    </m:f>
                    <m:r>
                      <a:rPr lang="en-US" altLang="zh-CN" sz="2800" i="1" dirty="0">
                        <a:solidFill>
                          <a:srgbClr val="FF0000"/>
                        </a:solidFill>
                        <a:latin typeface="Cambria Math" panose="02040503050406030204"/>
                      </a:rPr>
                      <m:t>=4</m:t>
                    </m:r>
                  </m:oMath>
                </a14:m>
                <a:endParaRPr lang="zh-CN" altLang="en-US" sz="19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" name="矩形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9236" y="1883085"/>
                <a:ext cx="1674978" cy="680571"/>
              </a:xfrm>
              <a:prstGeom prst="rect">
                <a:avLst/>
              </a:prstGeom>
              <a:blipFill rotWithShape="1">
                <a:blip r:embed="rId3"/>
                <a:stretch>
                  <a:fillRect l="-23" t="-46" r="-555" b="2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/>
              <p:cNvSpPr/>
              <p:nvPr/>
            </p:nvSpPr>
            <p:spPr>
              <a:xfrm>
                <a:off x="1031511" y="2977115"/>
                <a:ext cx="1499449" cy="667443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solidFill>
                      <a:srgbClr val="FF0000"/>
                    </a:solidFill>
                  </a:rPr>
                  <a:t>0.5</a:t>
                </a:r>
                <a:r>
                  <a:rPr lang="zh-CN" altLang="en-US" sz="2100" dirty="0">
                    <a:solidFill>
                      <a:srgbClr val="FF0000"/>
                    </a:solidFill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</a:rPr>
                  <a:t>2</a:t>
                </a:r>
                <a:r>
                  <a:rPr lang="en-US" altLang="zh-CN" sz="2800" dirty="0">
                    <a:solidFill>
                      <a:srgbClr val="FF0000"/>
                    </a:solidFill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en-US" altLang="zh-CN" sz="2800" dirty="0">
                    <a:solidFill>
                      <a:srgbClr val="FF0000"/>
                    </a:solidFill>
                  </a:rPr>
                  <a:t> </a:t>
                </a:r>
                <a:endParaRPr lang="zh-CN" altLang="en-US" sz="19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" name="矩形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1511" y="2977115"/>
                <a:ext cx="1499449" cy="667443"/>
              </a:xfrm>
              <a:prstGeom prst="rect">
                <a:avLst/>
              </a:prstGeom>
              <a:blipFill rotWithShape="1">
                <a:blip r:embed="rId4"/>
                <a:stretch>
                  <a:fillRect l="-18" t="-35" r="-9623" b="-214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矩形 5"/>
              <p:cNvSpPr/>
              <p:nvPr/>
            </p:nvSpPr>
            <p:spPr>
              <a:xfrm>
                <a:off x="1031511" y="4081124"/>
                <a:ext cx="2309767" cy="680571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4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16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≠ </a:t>
                </a:r>
                <a:r>
                  <a:rPr lang="en-US" altLang="zh-CN" sz="2100" dirty="0">
                    <a:solidFill>
                      <a:srgbClr val="FF0000"/>
                    </a:solidFill>
                  </a:rPr>
                  <a:t>0.5</a:t>
                </a:r>
                <a:r>
                  <a:rPr lang="zh-CN" altLang="en-US" sz="2100" dirty="0">
                    <a:solidFill>
                      <a:srgbClr val="FF0000"/>
                    </a:solidFill>
                  </a:rPr>
                  <a:t>∶ </a:t>
                </a:r>
                <a:r>
                  <a:rPr lang="en-US" altLang="zh-CN" sz="2100" dirty="0">
                    <a:solidFill>
                      <a:srgbClr val="FF0000"/>
                    </a:solidFill>
                  </a:rPr>
                  <a:t>2 </a:t>
                </a:r>
                <a:endParaRPr lang="zh-CN" altLang="en-US" sz="2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" name="矩形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1511" y="4081124"/>
                <a:ext cx="2309767" cy="680571"/>
              </a:xfrm>
              <a:prstGeom prst="rect">
                <a:avLst/>
              </a:prstGeom>
              <a:blipFill rotWithShape="1">
                <a:blip r:embed="rId5"/>
                <a:stretch>
                  <a:fillRect l="-12" t="-90" r="-4100" b="6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矩形 6"/>
              <p:cNvSpPr/>
              <p:nvPr/>
            </p:nvSpPr>
            <p:spPr>
              <a:xfrm>
                <a:off x="5669245" y="1795930"/>
                <a:ext cx="1491034" cy="680042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3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</a:t>
                </a:r>
                <a:r>
                  <a:rPr lang="zh-CN" altLang="en-US" sz="27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9</m:t>
                        </m:r>
                      </m:den>
                    </m:f>
                    <m:r>
                      <a:rPr lang="en-US" altLang="zh-CN" sz="2700" i="1" dirty="0">
                        <a:solidFill>
                          <a:srgbClr val="FF0000"/>
                        </a:solidFill>
                        <a:latin typeface="Cambria Math" panose="02040503050406030204"/>
                      </a:rPr>
                      <m:t>=3</m:t>
                    </m:r>
                  </m:oMath>
                </a14:m>
                <a:endParaRPr lang="zh-CN" altLang="en-US" sz="27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7" name="矩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245" y="1795930"/>
                <a:ext cx="1491034" cy="680042"/>
              </a:xfrm>
              <a:prstGeom prst="rect">
                <a:avLst/>
              </a:prstGeom>
              <a:blipFill rotWithShape="1">
                <a:blip r:embed="rId6"/>
                <a:stretch>
                  <a:fillRect l="-40" t="-22" r="-4939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矩形 7"/>
              <p:cNvSpPr/>
              <p:nvPr/>
            </p:nvSpPr>
            <p:spPr>
              <a:xfrm>
                <a:off x="5669244" y="2803443"/>
                <a:ext cx="1641315" cy="680571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6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7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18</m:t>
                        </m:r>
                      </m:den>
                    </m:f>
                    <m:r>
                      <a:rPr lang="en-US" altLang="zh-CN" sz="2700" i="1" dirty="0">
                        <a:solidFill>
                          <a:srgbClr val="FF0000"/>
                        </a:solidFill>
                        <a:latin typeface="Cambria Math" panose="02040503050406030204"/>
                      </a:rPr>
                      <m:t>=3</m:t>
                    </m:r>
                  </m:oMath>
                </a14:m>
                <a:endParaRPr lang="zh-CN" altLang="en-US" sz="27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" name="矩形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244" y="2803443"/>
                <a:ext cx="1641315" cy="680571"/>
              </a:xfrm>
              <a:prstGeom prst="rect">
                <a:avLst/>
              </a:prstGeom>
              <a:blipFill rotWithShape="1">
                <a:blip r:embed="rId7"/>
                <a:stretch>
                  <a:fillRect l="-36" t="-81" r="-3919" b="59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矩形 8"/>
              <p:cNvSpPr/>
              <p:nvPr/>
            </p:nvSpPr>
            <p:spPr>
              <a:xfrm>
                <a:off x="5657423" y="3967644"/>
                <a:ext cx="2100575" cy="680812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pPr lvl="0"/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3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9</m:t>
                        </m:r>
                      </m:den>
                    </m:f>
                  </m:oMath>
                </a14:m>
                <a:r>
                  <a:rPr lang="en-US" altLang="zh-CN" sz="2800" dirty="0">
                    <a:solidFill>
                      <a:srgbClr val="FF0000"/>
                    </a:solidFill>
                  </a:rPr>
                  <a:t>=</a:t>
                </a:r>
                <a:r>
                  <a:rPr lang="zh-CN" altLang="en-US" sz="28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6</m:t>
                        </m:r>
                      </m:den>
                    </m:f>
                  </m:oMath>
                </a14:m>
                <a:r>
                  <a:rPr lang="zh-CN" altLang="en-US" sz="2800" dirty="0">
                    <a:solidFill>
                      <a:srgbClr val="FF0000"/>
                    </a:solidFill>
                  </a:rPr>
                  <a:t>∶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</m:t>
                        </m:r>
                      </m:num>
                      <m:den>
                        <m:r>
                          <a:rPr lang="en-US" altLang="zh-CN" sz="2800" i="1" dirty="0">
                            <a:solidFill>
                              <a:srgbClr val="FF0000"/>
                            </a:solidFill>
                            <a:latin typeface="Cambria Math" panose="02040503050406030204"/>
                          </a:rPr>
                          <m:t>18</m:t>
                        </m:r>
                      </m:den>
                    </m:f>
                  </m:oMath>
                </a14:m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矩形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57423" y="3967644"/>
                <a:ext cx="2100575" cy="680812"/>
              </a:xfrm>
              <a:prstGeom prst="rect">
                <a:avLst/>
              </a:prstGeom>
              <a:blipFill rotWithShape="1">
                <a:blip r:embed="rId8"/>
                <a:stretch>
                  <a:fillRect l="-10" t="-24" r="-2046" b="3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  <p:bldP spid="7" grpId="0"/>
      <p:bldP spid="8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694906" y="1026080"/>
            <a:ext cx="7477545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defTabSz="685800">
              <a:lnSpc>
                <a:spcPct val="150000"/>
              </a:lnSpc>
            </a:pPr>
            <a:r>
              <a:rPr lang="en-US" altLang="zh-CN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1.</a:t>
            </a:r>
            <a:r>
              <a:rPr lang="zh-CN" altLang="en-US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根据情境</a:t>
            </a:r>
            <a:r>
              <a:rPr lang="en-US" altLang="zh-CN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lang="zh-CN" altLang="en-US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了解比例的意义，能判断两个比是否能成比例。 </a:t>
            </a:r>
          </a:p>
          <a:p>
            <a:pPr defTabSz="685800">
              <a:lnSpc>
                <a:spcPct val="150000"/>
              </a:lnSpc>
            </a:pPr>
            <a:r>
              <a:rPr lang="en-US" altLang="zh-CN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2.</a:t>
            </a:r>
            <a:r>
              <a:rPr lang="zh-CN" altLang="en-US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掌握并熟练运用比例解决实际问题。 </a:t>
            </a:r>
          </a:p>
          <a:p>
            <a:pPr defTabSz="685800">
              <a:lnSpc>
                <a:spcPct val="150000"/>
              </a:lnSpc>
            </a:pPr>
            <a:r>
              <a:rPr lang="en-US" altLang="zh-CN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21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体会数学知识的内在联系。 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400050" y="2811363"/>
            <a:ext cx="8524303" cy="1852301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lnSpc>
                <a:spcPct val="150000"/>
              </a:lnSpc>
            </a:pPr>
            <a:endParaRPr lang="zh-CN" altLang="en-US" sz="2100" dirty="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515291" y="2948746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defTabSz="685800">
              <a:lnSpc>
                <a:spcPct val="150000"/>
              </a:lnSpc>
            </a:pPr>
            <a:r>
              <a:rPr lang="en-US" altLang="zh-CN" sz="2100" dirty="0">
                <a:solidFill>
                  <a:prstClr val="white"/>
                </a:solidFill>
              </a:rPr>
              <a:t>【</a:t>
            </a:r>
            <a:r>
              <a:rPr lang="zh-CN" altLang="en-US" sz="2100" dirty="0">
                <a:solidFill>
                  <a:prstClr val="white"/>
                </a:solidFill>
              </a:rPr>
              <a:t>重点</a:t>
            </a:r>
            <a:r>
              <a:rPr lang="en-US" altLang="zh-CN" sz="2100" dirty="0">
                <a:solidFill>
                  <a:prstClr val="white"/>
                </a:solidFill>
              </a:rPr>
              <a:t>】</a:t>
            </a:r>
            <a:r>
              <a:rPr lang="zh-CN" altLang="en-US" sz="2100" dirty="0">
                <a:solidFill>
                  <a:prstClr val="black"/>
                </a:solidFill>
              </a:rPr>
              <a:t>理解比例的意义。</a:t>
            </a:r>
          </a:p>
        </p:txBody>
      </p:sp>
      <p:sp>
        <p:nvSpPr>
          <p:cNvPr id="8" name="矩形 7"/>
          <p:cNvSpPr/>
          <p:nvPr/>
        </p:nvSpPr>
        <p:spPr>
          <a:xfrm>
            <a:off x="515290" y="3563831"/>
            <a:ext cx="8171915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defTabSz="685800">
              <a:lnSpc>
                <a:spcPct val="150000"/>
              </a:lnSpc>
            </a:pPr>
            <a:r>
              <a:rPr lang="en-US" altLang="zh-CN" sz="2100" dirty="0">
                <a:solidFill>
                  <a:prstClr val="white"/>
                </a:solidFill>
              </a:rPr>
              <a:t>【</a:t>
            </a:r>
            <a:r>
              <a:rPr lang="zh-CN" altLang="en-US" sz="2100" dirty="0">
                <a:solidFill>
                  <a:prstClr val="white"/>
                </a:solidFill>
              </a:rPr>
              <a:t>难点</a:t>
            </a:r>
            <a:r>
              <a:rPr lang="en-US" altLang="zh-CN" sz="2100" dirty="0">
                <a:solidFill>
                  <a:prstClr val="white"/>
                </a:solidFill>
              </a:rPr>
              <a:t>】</a:t>
            </a:r>
            <a:r>
              <a:rPr lang="zh-CN" altLang="en-US" sz="2100" dirty="0">
                <a:solidFill>
                  <a:prstClr val="black"/>
                </a:solidFill>
              </a:rPr>
              <a:t>应用比例的意义判断两个比能否组成比例，并能正确地组成比例。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8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484949" y="528459"/>
            <a:ext cx="7783157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下面各表中相对应的两个量的比能否组成比例？ 把能组成比例的写出来。</a:t>
            </a: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602428" y="1858404"/>
            <a:ext cx="7982174" cy="263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678589" y="674203"/>
            <a:ext cx="3765176" cy="152349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210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3=70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350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5=70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210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3=350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zh-CN" altLang="en-US" sz="21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714497" y="776041"/>
            <a:ext cx="4429503" cy="152349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10=50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900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20=45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500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10≠900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endParaRPr lang="zh-CN" altLang="en-US" sz="21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678589" y="2225516"/>
                <a:ext cx="3765176" cy="2354491"/>
              </a:xfrm>
              <a:prstGeom prst="rect">
                <a:avLst/>
              </a:prstGeom>
              <a:noFill/>
            </p:spPr>
            <p:txBody>
              <a:bodyPr wrap="square" lIns="68580" tIns="34290" rIns="68580" bIns="3429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（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0.5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den>
                    </m:f>
                  </m:oMath>
                </a14:m>
                <a:endParaRPr lang="en-US" altLang="zh-CN" sz="2700" dirty="0">
                  <a:solidFill>
                    <a:srgbClr val="FF0000"/>
                  </a:solidFill>
                  <a:latin typeface="+mn-ea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 6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48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den>
                    </m:f>
                  </m:oMath>
                </a14:m>
                <a:endParaRPr lang="en-US" altLang="zh-CN" sz="2700" i="1" dirty="0">
                  <a:solidFill>
                    <a:srgbClr val="FF0000"/>
                  </a:solidFill>
                  <a:latin typeface="+mn-ea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 0.5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4=6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48</a:t>
                </a:r>
                <a:endParaRPr lang="zh-CN" altLang="en-US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589" y="2225516"/>
                <a:ext cx="3765176" cy="2354491"/>
              </a:xfrm>
              <a:prstGeom prst="rect">
                <a:avLst/>
              </a:prstGeom>
              <a:blipFill rotWithShape="1">
                <a:blip r:embed="rId2"/>
                <a:stretch>
                  <a:fillRect l="-11" t="-20" r="1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/>
          <p:cNvSpPr txBox="1"/>
          <p:nvPr/>
        </p:nvSpPr>
        <p:spPr>
          <a:xfrm>
            <a:off x="4811319" y="2423253"/>
            <a:ext cx="3765176" cy="152349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1.6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2=0.8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3.5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 =0.7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1.6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2≠3.5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zh-CN" altLang="en-US" sz="21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3" name="矩形 2"/>
          <p:cNvSpPr/>
          <p:nvPr/>
        </p:nvSpPr>
        <p:spPr>
          <a:xfrm>
            <a:off x="669643" y="622183"/>
            <a:ext cx="417806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声音在空气中的传播情况如下表。</a:t>
            </a: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73799" y="1224339"/>
            <a:ext cx="6153150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矩形 3"/>
          <p:cNvSpPr/>
          <p:nvPr/>
        </p:nvSpPr>
        <p:spPr>
          <a:xfrm>
            <a:off x="669642" y="2558006"/>
            <a:ext cx="5224973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请根据表中的数据写出三个不同的比例。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12576" y="3210356"/>
            <a:ext cx="3765176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1020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3=1360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21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987128" y="3210356"/>
            <a:ext cx="213664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340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1=680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912576" y="4026354"/>
            <a:ext cx="3765176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1020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3=340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1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/>
        </p:nvSpPr>
        <p:spPr>
          <a:xfrm>
            <a:off x="761366" y="971067"/>
            <a:ext cx="7618775" cy="3779353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970451" y="2129294"/>
            <a:ext cx="5854095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比例各部分名称</a:t>
            </a:r>
            <a:endParaRPr lang="en-US" altLang="zh-CN" sz="2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组成比例的四个数，叫作比例的项。两端的两项叫作比例的外项，中间的两项叫作比例的内项。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70452" y="1231899"/>
            <a:ext cx="7089289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比例的意义</a:t>
            </a:r>
            <a:endParaRPr lang="en-US" altLang="zh-CN" sz="2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表示两个比相等的式子叫作比例。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970450" y="3539379"/>
            <a:ext cx="7200605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91440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如何判断两个比是否能组成比例</a:t>
            </a:r>
            <a:endParaRPr lang="en-US" altLang="zh-CN" sz="2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defTabSz="91440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判断两个比能不能组成比例，要看它们两个的比值是否相等。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360382" y="545450"/>
            <a:ext cx="3953435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）写出右图中图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 图 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 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两个正方形的边长与边长的比以及周长与周长的比， 这两个比能组成比例吗？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430420" y="835908"/>
            <a:ext cx="4331571" cy="27454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2"/>
              <p:cNvSpPr txBox="1"/>
              <p:nvPr/>
            </p:nvSpPr>
            <p:spPr>
              <a:xfrm>
                <a:off x="360382" y="2496610"/>
                <a:ext cx="3765176" cy="2235131"/>
              </a:xfrm>
              <a:prstGeom prst="rect">
                <a:avLst/>
              </a:prstGeom>
              <a:noFill/>
            </p:spPr>
            <p:txBody>
              <a:bodyPr wrap="square" lIns="68580" tIns="34290" rIns="68580" bIns="34290" rtlCol="0">
                <a:spAutoFit/>
              </a:bodyPr>
              <a:lstStyle/>
              <a:p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altLang="zh-CN" sz="2700" i="1" dirty="0">
                  <a:solidFill>
                    <a:srgbClr val="FF0000"/>
                  </a:solidFill>
                  <a:latin typeface="+mn-ea"/>
                </a:endParaRPr>
              </a:p>
              <a:p>
                <a:endParaRPr lang="en-US" altLang="zh-CN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12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24=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altLang="zh-CN" sz="2700" i="1" dirty="0">
                  <a:solidFill>
                    <a:srgbClr val="FF0000"/>
                  </a:solidFill>
                  <a:latin typeface="+mn-ea"/>
                </a:endParaRPr>
              </a:p>
              <a:p>
                <a:endParaRPr lang="zh-CN" altLang="en-US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3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 = 12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24</a:t>
                </a:r>
              </a:p>
            </p:txBody>
          </p:sp>
        </mc:Choice>
        <mc:Fallback xmlns="">
          <p:sp>
            <p:nvSpPr>
              <p:cNvPr id="5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382" y="2496610"/>
                <a:ext cx="3765176" cy="2235131"/>
              </a:xfrm>
              <a:prstGeom prst="rect">
                <a:avLst/>
              </a:prstGeom>
              <a:blipFill rotWithShape="1">
                <a:blip r:embed="rId3"/>
                <a:stretch>
                  <a:fillRect l="-9" t="-19" r="16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矩形 5"/>
          <p:cNvSpPr/>
          <p:nvPr/>
        </p:nvSpPr>
        <p:spPr>
          <a:xfrm>
            <a:off x="3393911" y="4535534"/>
            <a:ext cx="337015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答：这两个比能组成比例。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/>
              <p:cNvSpPr txBox="1"/>
              <p:nvPr/>
            </p:nvSpPr>
            <p:spPr>
              <a:xfrm>
                <a:off x="576451" y="1984941"/>
                <a:ext cx="3765176" cy="2235131"/>
              </a:xfrm>
              <a:prstGeom prst="rect">
                <a:avLst/>
              </a:prstGeom>
              <a:noFill/>
            </p:spPr>
            <p:txBody>
              <a:bodyPr wrap="square" lIns="68580" tIns="34290" rIns="68580" bIns="34290" rtlCol="0">
                <a:spAutoFit/>
              </a:bodyPr>
              <a:lstStyle/>
              <a:p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altLang="zh-CN" sz="2700" i="1" dirty="0">
                  <a:solidFill>
                    <a:srgbClr val="FF0000"/>
                  </a:solidFill>
                  <a:latin typeface="+mn-ea"/>
                </a:endParaRPr>
              </a:p>
              <a:p>
                <a:endParaRPr lang="en-US" altLang="zh-CN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9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endParaRPr lang="en-US" altLang="zh-CN" sz="2700" i="1" dirty="0">
                  <a:solidFill>
                    <a:srgbClr val="FF0000"/>
                  </a:solidFill>
                  <a:latin typeface="+mn-ea"/>
                </a:endParaRPr>
              </a:p>
              <a:p>
                <a:endParaRPr lang="zh-CN" altLang="en-US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3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 ≠ 9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36</a:t>
                </a:r>
              </a:p>
            </p:txBody>
          </p:sp>
        </mc:Choice>
        <mc:Fallback xmlns=""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6451" y="1984941"/>
                <a:ext cx="3765176" cy="2235131"/>
              </a:xfrm>
              <a:prstGeom prst="rect">
                <a:avLst/>
              </a:prstGeom>
              <a:blipFill rotWithShape="1">
                <a:blip r:embed="rId2"/>
                <a:stretch>
                  <a:fillRect l="-13" t="-25" r="4" b="2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矩形 5"/>
          <p:cNvSpPr/>
          <p:nvPr/>
        </p:nvSpPr>
        <p:spPr>
          <a:xfrm>
            <a:off x="2653680" y="4456268"/>
            <a:ext cx="363945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答：这两个比不能组成比例。</a:t>
            </a:r>
          </a:p>
        </p:txBody>
      </p:sp>
      <p:sp>
        <p:nvSpPr>
          <p:cNvPr id="7" name="矩形 6"/>
          <p:cNvSpPr/>
          <p:nvPr/>
        </p:nvSpPr>
        <p:spPr>
          <a:xfrm>
            <a:off x="444670" y="518530"/>
            <a:ext cx="4028739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100" dirty="0">
                <a:solidFill>
                  <a:srgbClr val="24202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）写出两个正方形面积与面积的比， 这个比与边长之间的比能组成比例吗？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81159" y="55354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430420" y="835908"/>
            <a:ext cx="4331571" cy="27454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44035"/>
          <p:cNvSpPr txBox="1">
            <a:spLocks noChangeArrowheads="1"/>
          </p:cNvSpPr>
          <p:nvPr/>
        </p:nvSpPr>
        <p:spPr bwMode="auto">
          <a:xfrm>
            <a:off x="668326" y="741701"/>
            <a:ext cx="500856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什么叫作比？</a:t>
            </a:r>
          </a:p>
        </p:txBody>
      </p:sp>
      <p:sp>
        <p:nvSpPr>
          <p:cNvPr id="3" name="文本框 44036"/>
          <p:cNvSpPr txBox="1">
            <a:spLocks noChangeArrowheads="1"/>
          </p:cNvSpPr>
          <p:nvPr/>
        </p:nvSpPr>
        <p:spPr bwMode="auto">
          <a:xfrm>
            <a:off x="978690" y="1289252"/>
            <a:ext cx="647700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两个数相除又叫两个数的比。</a:t>
            </a:r>
          </a:p>
        </p:txBody>
      </p:sp>
      <p:sp>
        <p:nvSpPr>
          <p:cNvPr id="4" name="矩形 44037"/>
          <p:cNvSpPr>
            <a:spLocks noChangeArrowheads="1"/>
          </p:cNvSpPr>
          <p:nvPr/>
        </p:nvSpPr>
        <p:spPr bwMode="auto">
          <a:xfrm>
            <a:off x="704709" y="1919792"/>
            <a:ext cx="5591175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什么叫作比值？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053995" y="2519838"/>
            <a:ext cx="765175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比的前项除以比的后项所得的商，叫作比值。</a:t>
            </a:r>
          </a:p>
        </p:txBody>
      </p:sp>
      <p:sp>
        <p:nvSpPr>
          <p:cNvPr id="6" name="矩形 44039"/>
          <p:cNvSpPr>
            <a:spLocks noChangeArrowheads="1"/>
          </p:cNvSpPr>
          <p:nvPr/>
        </p:nvSpPr>
        <p:spPr bwMode="auto">
          <a:xfrm>
            <a:off x="727122" y="3054121"/>
            <a:ext cx="730885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什么叫作比的基本性质？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978690" y="3588404"/>
            <a:ext cx="7346575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比的前项和后项同时乘或者除以相同的数（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除外），比值不变。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矩形 1"/>
              <p:cNvSpPr/>
              <p:nvPr/>
            </p:nvSpPr>
            <p:spPr>
              <a:xfrm>
                <a:off x="468086" y="698589"/>
                <a:ext cx="8131628" cy="4093813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4.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一辆汽车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5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小时行驶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300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千米，写出路程与时间的比，并化简。</a:t>
                </a:r>
                <a:endParaRPr lang="en-US" altLang="zh-CN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300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5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60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5.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小明身高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1.2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米，小红身高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1.4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米，写出小明与小红身高的比。</a:t>
                </a:r>
                <a:endParaRPr lang="en-US" altLang="zh-CN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1.2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1.4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12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14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</a:t>
                </a:r>
                <a:r>
                  <a:rPr lang="zh-CN" altLang="en-US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7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6.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求下列各比的比值。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</a:t>
                </a:r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2:16                                      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fPr>
                      <m:num>
                        <m: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𝟑</m:t>
                        </m:r>
                      </m:num>
                      <m:den>
                        <m: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𝟒</m:t>
                        </m:r>
                      </m:den>
                    </m:f>
                  </m:oMath>
                </a14:m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r>
                  <a:rPr lang="zh-CN" altLang="en-US" sz="24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fPr>
                      <m:num>
                        <m: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dirty="0"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𝟖</m:t>
                        </m:r>
                      </m:den>
                    </m:f>
                  </m:oMath>
                </a14:m>
                <a:endParaRPr lang="en-US" altLang="zh-CN" sz="2400" b="1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                     2:16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fPr>
                      <m:num>
                        <m:r>
                          <a:rPr lang="en-US" altLang="zh-CN" sz="24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𝟖</m:t>
                        </m:r>
                      </m:den>
                    </m:f>
                  </m:oMath>
                </a14:m>
                <a:endParaRPr lang="zh-CN" altLang="en-US" sz="21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2" name="矩形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8086" y="698589"/>
                <a:ext cx="8131628" cy="4093813"/>
              </a:xfrm>
              <a:prstGeom prst="rect">
                <a:avLst/>
              </a:prstGeom>
              <a:blipFill rotWithShape="1">
                <a:blip r:embed="rId2"/>
                <a:stretch>
                  <a:fillRect l="-1" t="-2" r="7" b="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矩形 3"/>
              <p:cNvSpPr/>
              <p:nvPr/>
            </p:nvSpPr>
            <p:spPr>
              <a:xfrm>
                <a:off x="6076341" y="4081197"/>
                <a:ext cx="1138773" cy="769570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altLang="zh-CN" sz="15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fPr>
                      <m:num>
                        <m: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𝟑</m:t>
                        </m:r>
                      </m:num>
                      <m:den>
                        <m: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𝟒</m:t>
                        </m:r>
                      </m:den>
                    </m:f>
                  </m:oMath>
                </a14:m>
                <a:r>
                  <a:rPr lang="zh-CN" altLang="en-US" sz="2100" b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fPr>
                      <m:num>
                        <m: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𝟏</m:t>
                        </m:r>
                      </m:num>
                      <m:den>
                        <m:r>
                          <a:rPr lang="en-US" altLang="zh-CN" sz="2100" b="1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𝟖</m:t>
                        </m:r>
                      </m:den>
                    </m:f>
                  </m:oMath>
                </a14:m>
                <a:r>
                  <a:rPr lang="en-US" altLang="zh-CN" sz="21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=6</a:t>
                </a:r>
                <a:endParaRPr lang="en-US" altLang="zh-CN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4" name="矩形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6341" y="4081197"/>
                <a:ext cx="1138773" cy="769570"/>
              </a:xfrm>
              <a:prstGeom prst="rect">
                <a:avLst/>
              </a:prstGeom>
              <a:blipFill rotWithShape="1">
                <a:blip r:embed="rId3"/>
                <a:stretch>
                  <a:fillRect l="-2" t="-7" r="-505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86521" y="570415"/>
            <a:ext cx="7053677" cy="29920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矩形 3"/>
          <p:cNvSpPr/>
          <p:nvPr/>
        </p:nvSpPr>
        <p:spPr>
          <a:xfrm>
            <a:off x="371138" y="3562498"/>
            <a:ext cx="8278011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上学期学习“ 比的认识” 时， 我们讨论过“图片像不像” 的问题。 请同学们联系比的知识，再想一想， 怎样的两张图片像？ 怎样的两张图片不像呢？</a:t>
            </a:r>
          </a:p>
        </p:txBody>
      </p:sp>
      <p:sp>
        <p:nvSpPr>
          <p:cNvPr id="2" name="矩形 1"/>
          <p:cNvSpPr/>
          <p:nvPr/>
        </p:nvSpPr>
        <p:spPr>
          <a:xfrm>
            <a:off x="1599938" y="570415"/>
            <a:ext cx="6255572" cy="361637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pt-BR" altLang="zh-CN" sz="1900" dirty="0"/>
              <a:t>A                  B                                 D                     E</a:t>
            </a:r>
            <a:endParaRPr lang="zh-CN" altLang="en-US" sz="1900" dirty="0"/>
          </a:p>
        </p:txBody>
      </p:sp>
      <p:sp>
        <p:nvSpPr>
          <p:cNvPr id="5" name="矩形 4"/>
          <p:cNvSpPr/>
          <p:nvPr/>
        </p:nvSpPr>
        <p:spPr>
          <a:xfrm>
            <a:off x="3544645" y="2356307"/>
            <a:ext cx="381896" cy="361637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pt-BR" altLang="zh-CN" sz="1900" dirty="0"/>
              <a:t>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04076" y="722086"/>
            <a:ext cx="8435677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请你写出每张照片的长和宽的比，并求出比值。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矩形 9"/>
              <p:cNvSpPr/>
              <p:nvPr/>
            </p:nvSpPr>
            <p:spPr>
              <a:xfrm>
                <a:off x="2032541" y="1561393"/>
                <a:ext cx="1604045" cy="656815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A:   6∶ 4=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7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矩形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2541" y="1561393"/>
                <a:ext cx="1604045" cy="656815"/>
              </a:xfrm>
              <a:prstGeom prst="rect">
                <a:avLst/>
              </a:prstGeom>
              <a:blipFill rotWithShape="1">
                <a:blip r:embed="rId2"/>
                <a:stretch>
                  <a:fillRect l="-34" t="-86" r="-241" b="2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矩形 10"/>
              <p:cNvSpPr/>
              <p:nvPr/>
            </p:nvSpPr>
            <p:spPr>
              <a:xfrm>
                <a:off x="2032541" y="2604652"/>
                <a:ext cx="1583606" cy="656815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B:   3∶ 2=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7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1" name="矩形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2541" y="2604652"/>
                <a:ext cx="1583606" cy="656815"/>
              </a:xfrm>
              <a:prstGeom prst="rect">
                <a:avLst/>
              </a:prstGeom>
              <a:blipFill rotWithShape="1">
                <a:blip r:embed="rId3"/>
                <a:stretch>
                  <a:fillRect l="-34" t="-79" r="-5224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矩形 11"/>
              <p:cNvSpPr/>
              <p:nvPr/>
            </p:nvSpPr>
            <p:spPr>
              <a:xfrm>
                <a:off x="2042159" y="3665315"/>
                <a:ext cx="1594427" cy="658931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C:   8∶ 3=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endParaRPr lang="zh-CN" altLang="en-US" sz="27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矩形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42159" y="3665315"/>
                <a:ext cx="1594427" cy="658931"/>
              </a:xfrm>
              <a:prstGeom prst="rect">
                <a:avLst/>
              </a:prstGeom>
              <a:blipFill rotWithShape="1">
                <a:blip r:embed="rId4"/>
                <a:stretch>
                  <a:fillRect l="-40" t="-14" r="-243" b="8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矩形 12"/>
              <p:cNvSpPr/>
              <p:nvPr/>
            </p:nvSpPr>
            <p:spPr>
              <a:xfrm>
                <a:off x="5246170" y="1570799"/>
                <a:ext cx="1690607" cy="667443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D:  12∶ 8=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/>
                          </a:rPr>
                          <m:t>3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7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3" name="矩形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170" y="1570799"/>
                <a:ext cx="1690607" cy="667443"/>
              </a:xfrm>
              <a:prstGeom prst="rect">
                <a:avLst/>
              </a:prstGeom>
              <a:blipFill rotWithShape="1">
                <a:blip r:embed="rId5"/>
                <a:stretch>
                  <a:fillRect l="-26" t="-67" r="-5256" b="7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矩形 13"/>
              <p:cNvSpPr/>
              <p:nvPr/>
            </p:nvSpPr>
            <p:spPr>
              <a:xfrm>
                <a:off x="5246170" y="2683913"/>
                <a:ext cx="1719461" cy="656815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E:   12∶ 2=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6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1</m:t>
                        </m:r>
                      </m:den>
                    </m:f>
                  </m:oMath>
                </a14:m>
                <a:endParaRPr lang="zh-CN" altLang="en-US" sz="27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矩形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170" y="2683913"/>
                <a:ext cx="1719461" cy="656815"/>
              </a:xfrm>
              <a:prstGeom prst="rect">
                <a:avLst/>
              </a:prstGeom>
              <a:blipFill rotWithShape="1">
                <a:blip r:embed="rId6"/>
                <a:stretch>
                  <a:fillRect l="-25" t="-61" r="-203" b="9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51293" y="452270"/>
            <a:ext cx="8122817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请写出图</a:t>
            </a:r>
            <a:r>
              <a:rPr lang="en-US" altLang="zh-CN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、图</a:t>
            </a:r>
            <a:r>
              <a:rPr lang="en-US" altLang="zh-CN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中长与宽的比，图</a:t>
            </a:r>
            <a:r>
              <a:rPr lang="en-US" altLang="zh-CN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与图</a:t>
            </a:r>
            <a:r>
              <a:rPr lang="en-US" altLang="zh-CN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的长与长、 宽与宽的比，并求出比值。</a:t>
            </a:r>
          </a:p>
        </p:txBody>
      </p:sp>
      <p:sp>
        <p:nvSpPr>
          <p:cNvPr id="3" name="矩形 2"/>
          <p:cNvSpPr/>
          <p:nvPr/>
        </p:nvSpPr>
        <p:spPr>
          <a:xfrm>
            <a:off x="600453" y="3179668"/>
            <a:ext cx="3998932" cy="136191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与图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长与长、宽与宽的比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en-US" altLang="zh-CN" sz="21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sz="21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 ∶3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     4∶2=2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矩形 3"/>
              <p:cNvSpPr/>
              <p:nvPr/>
            </p:nvSpPr>
            <p:spPr>
              <a:xfrm>
                <a:off x="4978960" y="3165393"/>
                <a:ext cx="3844442" cy="1434143"/>
              </a:xfrm>
              <a:prstGeom prst="rect">
                <a:avLst/>
              </a:prstGeom>
            </p:spPr>
            <p:txBody>
              <a:bodyPr wrap="square" lIns="68580" tIns="34290" rIns="68580" bIns="3429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图</a:t>
                </a:r>
                <a:r>
                  <a:rPr lang="en-US" altLang="zh-CN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A</a:t>
                </a:r>
                <a:r>
                  <a:rPr lang="zh-CN" altLang="en-US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与图</a:t>
                </a:r>
                <a:r>
                  <a:rPr lang="en-US" altLang="zh-CN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D</a:t>
                </a:r>
                <a:r>
                  <a:rPr lang="zh-CN" altLang="en-US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长与长、宽与宽的比</a:t>
                </a:r>
                <a:r>
                  <a:rPr lang="zh-CN" altLang="en-US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：</a:t>
                </a:r>
                <a:endParaRPr lang="en-US" altLang="zh-CN" sz="2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6∶12 </a:t>
                </a:r>
                <a:r>
                  <a:rPr lang="zh-CN" altLang="en-US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＝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r>
                      <a:rPr lang="en-US" altLang="zh-CN" sz="2700">
                        <a:latin typeface="Cambria Math" panose="02040503050406030204" pitchFamily="18" charset="0"/>
                      </a:rPr>
                      <m:t>       </m:t>
                    </m:r>
                  </m:oMath>
                </a14:m>
                <a:r>
                  <a:rPr lang="en-US" altLang="zh-CN" sz="2100" dirty="0">
                    <a:solidFill>
                      <a:prstClr val="black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4∶8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7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7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700" dirty="0"/>
              </a:p>
            </p:txBody>
          </p:sp>
        </mc:Choice>
        <mc:Fallback xmlns="">
          <p:sp>
            <p:nvSpPr>
              <p:cNvPr id="4" name="矩形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8960" y="3165393"/>
                <a:ext cx="3844442" cy="1434143"/>
              </a:xfrm>
              <a:prstGeom prst="rect">
                <a:avLst/>
              </a:prstGeom>
              <a:blipFill rotWithShape="1">
                <a:blip r:embed="rId2"/>
                <a:stretch>
                  <a:fillRect l="-15" t="-39" r="-2129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图片 5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525097" y="1194124"/>
            <a:ext cx="3975209" cy="17630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圆角矩形标注 9"/>
          <p:cNvSpPr/>
          <p:nvPr/>
        </p:nvSpPr>
        <p:spPr>
          <a:xfrm>
            <a:off x="5382056" y="1172490"/>
            <a:ext cx="3388179" cy="1134836"/>
          </a:xfrm>
          <a:prstGeom prst="wedgeRoundRectCallout">
            <a:avLst>
              <a:gd name="adj1" fmla="val 26942"/>
              <a:gd name="adj2" fmla="val 71463"/>
              <a:gd name="adj3" fmla="val 16667"/>
            </a:avLst>
          </a:prstGeom>
          <a:solidFill>
            <a:srgbClr val="EE85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图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长 与 宽 的 比 是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，图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长与宽的比是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＝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∶ 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，所以也像。 </a:t>
            </a:r>
          </a:p>
        </p:txBody>
      </p:sp>
      <p:sp>
        <p:nvSpPr>
          <p:cNvPr id="9" name="圆角矩形标注 8"/>
          <p:cNvSpPr/>
          <p:nvPr/>
        </p:nvSpPr>
        <p:spPr>
          <a:xfrm>
            <a:off x="632820" y="844678"/>
            <a:ext cx="4234687" cy="1336580"/>
          </a:xfrm>
          <a:prstGeom prst="wedgeRoundRectCallout">
            <a:avLst>
              <a:gd name="adj1" fmla="val -41141"/>
              <a:gd name="adj2" fmla="val 69128"/>
              <a:gd name="adj3" fmla="val 16667"/>
            </a:avLst>
          </a:prstGeom>
          <a:solidFill>
            <a:srgbClr val="EA97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比相等的图像，比不相等的图不像。如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两张图片， 长与长、 宽与宽的比相等，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6∶12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4∶8 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 所以就像。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 flipH="1">
            <a:off x="7445828" y="2571750"/>
            <a:ext cx="1565666" cy="1565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316318" y="2953528"/>
            <a:ext cx="3949339" cy="173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4" descr="1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26981" y="1110412"/>
            <a:ext cx="3449027" cy="2301875"/>
          </a:xfrm>
          <a:prstGeom prst="round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圆角矩形 3"/>
          <p:cNvSpPr/>
          <p:nvPr/>
        </p:nvSpPr>
        <p:spPr bwMode="auto">
          <a:xfrm>
            <a:off x="746145" y="3649436"/>
            <a:ext cx="2738854" cy="673008"/>
          </a:xfrm>
          <a:prstGeom prst="roundRect">
            <a:avLst/>
          </a:prstGeom>
          <a:solidFill>
            <a:srgbClr val="A1C450"/>
          </a:solidFill>
          <a:ln w="28575" cap="flat" cmpd="sng" algn="ctr">
            <a:solidFill>
              <a:srgbClr val="A1C45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长</a:t>
            </a:r>
            <a:r>
              <a:rPr lang="en-US" altLang="zh-CN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2.88m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，宽</a:t>
            </a:r>
            <a:r>
              <a:rPr lang="en-US" altLang="zh-CN" sz="2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1.92m</a:t>
            </a:r>
            <a:endParaRPr lang="zh-CN" altLang="en-US" sz="2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 descr="2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755864" y="1138685"/>
            <a:ext cx="2598104" cy="2301875"/>
          </a:xfrm>
          <a:prstGeom prst="round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AutoShape 8"/>
          <p:cNvSpPr>
            <a:spLocks noChangeArrowheads="1"/>
          </p:cNvSpPr>
          <p:nvPr/>
        </p:nvSpPr>
        <p:spPr bwMode="auto">
          <a:xfrm>
            <a:off x="6280545" y="3649435"/>
            <a:ext cx="2304657" cy="684914"/>
          </a:xfrm>
          <a:prstGeom prst="roundRect">
            <a:avLst>
              <a:gd name="adj" fmla="val 16667"/>
            </a:avLst>
          </a:prstGeom>
          <a:solidFill>
            <a:srgbClr val="A1C450"/>
          </a:solidFill>
          <a:ln w="28575">
            <a:noFill/>
            <a:round/>
          </a:ln>
        </p:spPr>
        <p:txBody>
          <a:bodyPr wrap="none" lIns="90000" tIns="46800" rIns="90000" bIns="468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长</a:t>
            </a:r>
            <a:r>
              <a:rPr lang="en-US" altLang="zh-CN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2.4m,</a:t>
            </a:r>
            <a:r>
              <a:rPr lang="zh-CN" altLang="en-US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宽</a:t>
            </a:r>
            <a:r>
              <a:rPr lang="en-US" altLang="zh-CN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1.6m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96353" y="480847"/>
            <a:ext cx="617729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请你求出这两面国旗的长和宽的比，并求出比值。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矩形 8"/>
              <p:cNvSpPr/>
              <p:nvPr/>
            </p:nvSpPr>
            <p:spPr>
              <a:xfrm>
                <a:off x="1051960" y="4322444"/>
                <a:ext cx="1759136" cy="526202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2.88∶1.92=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9" name="矩形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1960" y="4322444"/>
                <a:ext cx="1759136" cy="526202"/>
              </a:xfrm>
              <a:prstGeom prst="rect">
                <a:avLst/>
              </a:prstGeom>
              <a:blipFill rotWithShape="1">
                <a:blip r:embed="rId4"/>
                <a:stretch>
                  <a:fillRect l="-23" t="-120" r="-2457" b="8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矩形 9"/>
              <p:cNvSpPr/>
              <p:nvPr/>
            </p:nvSpPr>
            <p:spPr>
              <a:xfrm>
                <a:off x="6648536" y="4389337"/>
                <a:ext cx="1444145" cy="526202"/>
              </a:xfrm>
              <a:prstGeom prst="rect">
                <a:avLst/>
              </a:prstGeom>
            </p:spPr>
            <p:txBody>
              <a:bodyPr wrap="none" lIns="68580" tIns="34290" rIns="68580" bIns="34290">
                <a:spAutoFit/>
              </a:bodyPr>
              <a:lstStyle/>
              <a:p>
                <a:r>
                  <a:rPr lang="en-US" altLang="zh-CN" sz="21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2.4∶1.6=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1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en-US" altLang="zh-CN" sz="2100" i="1"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zh-CN" altLang="en-US" sz="21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10" name="矩形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48536" y="4389337"/>
                <a:ext cx="1444145" cy="526202"/>
              </a:xfrm>
              <a:prstGeom prst="rect">
                <a:avLst/>
              </a:prstGeom>
              <a:blipFill rotWithShape="1">
                <a:blip r:embed="rId5"/>
                <a:stretch>
                  <a:fillRect l="-6" t="-41" r="-3193" b="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Box 10"/>
          <p:cNvSpPr txBox="1"/>
          <p:nvPr/>
        </p:nvSpPr>
        <p:spPr>
          <a:xfrm>
            <a:off x="4417332" y="4389337"/>
            <a:ext cx="419549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21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endParaRPr lang="zh-CN" altLang="en-US" sz="21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9" grpId="0"/>
      <p:bldP spid="10" grpId="0"/>
      <p:bldP spid="11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1320</Words>
  <Application>Microsoft Office PowerPoint</Application>
  <PresentationFormat>全屏显示(16:9)</PresentationFormat>
  <Paragraphs>142</Paragraphs>
  <Slides>25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2" baseType="lpstr">
      <vt:lpstr>楷体</vt:lpstr>
      <vt:lpstr>微软雅黑</vt:lpstr>
      <vt:lpstr>Arial</vt:lpstr>
      <vt:lpstr>宋体</vt:lpstr>
      <vt:lpstr>楷体_GB2312</vt:lpstr>
      <vt:lpstr>Cambria Math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2017-08-03T09:01:00Z</dcterms:created>
  <dcterms:modified xsi:type="dcterms:W3CDTF">2023-01-17T02:17:57Z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018C7621262D4E1781C4D55D7F36414D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