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9" r:id="rId2"/>
    <p:sldId id="370" r:id="rId3"/>
    <p:sldId id="417" r:id="rId4"/>
    <p:sldId id="342" r:id="rId5"/>
    <p:sldId id="428" r:id="rId6"/>
    <p:sldId id="377" r:id="rId7"/>
    <p:sldId id="422" r:id="rId8"/>
    <p:sldId id="421" r:id="rId9"/>
    <p:sldId id="382" r:id="rId10"/>
    <p:sldId id="411" r:id="rId11"/>
    <p:sldId id="414" r:id="rId12"/>
    <p:sldId id="418" r:id="rId13"/>
    <p:sldId id="424" r:id="rId14"/>
    <p:sldId id="425" r:id="rId15"/>
    <p:sldId id="426" r:id="rId16"/>
    <p:sldId id="427" r:id="rId17"/>
    <p:sldId id="416" r:id="rId18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3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494"/>
    <a:srgbClr val="CC0066"/>
    <a:srgbClr val="0000FF"/>
    <a:srgbClr val="FF0000"/>
    <a:srgbClr val="969696"/>
    <a:srgbClr val="C74558"/>
    <a:srgbClr val="0099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4" autoAdjust="0"/>
    <p:restoredTop sz="98223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723"/>
        <p:guide pos="26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页眉占位符 12492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24931" name="日期占位符 124930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124932" name="页脚占位符 124931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endParaRPr lang="en-US" altLang="zh-CN"/>
          </a:p>
        </p:txBody>
      </p:sp>
      <p:sp>
        <p:nvSpPr>
          <p:cNvPr id="124933" name="灯片编号占位符 124932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5AE1622-3712-4D43-8FDD-B49C87A702F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50C18F6F-1F19-4D16-AEE0-D45997BC15D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18F6F-1F19-4D16-AEE0-D45997BC15DA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FFB4A-FA91-4AC6-80C4-D91B65193D4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51DAD-39A9-49FC-82C8-D09994C7F21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D21F9-3253-432E-AA25-038B83623F0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F389E-1B75-495B-9458-E73211D40F4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A1163-4810-4167-AE08-23D6C2F9C7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</p:spPr>
        <p:txBody>
          <a:bodyPr anchor="ctr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</p:spPr>
        <p:txBody>
          <a:bodyPr rtlCol="0" anchor="ctr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FC7AB-0CD7-4024-8745-9A7021FC81B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E0FC5-ED7B-48C6-9038-37E9F8AD65A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A7DC4-6D5F-4EA1-8420-1B26884491F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7BED-088E-4715-905C-4577AC345BC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469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469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46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25764-3FC6-4C08-8912-4C0818D6D0F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1468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5" name="文本占位符 114690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4692" name="日期占位符 114691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114693" name="页脚占位符 114692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14694" name="灯片编号占位符 114693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5153C48-3B27-419A-922B-DF476E19506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204324" y="1419622"/>
            <a:ext cx="48013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40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方形的性质与判定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-9525" y="669925"/>
            <a:ext cx="9153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  特殊平行四边形</a:t>
            </a:r>
          </a:p>
        </p:txBody>
      </p:sp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/>
          </a:p>
        </p:txBody>
      </p:sp>
      <p:sp>
        <p:nvSpPr>
          <p:cNvPr id="11271" name="MH_Text_1"/>
          <p:cNvSpPr>
            <a:spLocks noChangeArrowheads="1"/>
          </p:cNvSpPr>
          <p:nvPr/>
        </p:nvSpPr>
        <p:spPr bwMode="auto">
          <a:xfrm>
            <a:off x="723900" y="329302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1272" name="MH_SubTitle_1"/>
          <p:cNvSpPr>
            <a:spLocks noChangeArrowheads="1"/>
          </p:cNvSpPr>
          <p:nvPr/>
        </p:nvSpPr>
        <p:spPr bwMode="auto">
          <a:xfrm>
            <a:off x="722314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1273" name="MH_Other_1"/>
          <p:cNvSpPr>
            <a:spLocks noChangeArrowheads="1"/>
          </p:cNvSpPr>
          <p:nvPr/>
        </p:nvSpPr>
        <p:spPr bwMode="auto">
          <a:xfrm>
            <a:off x="2149476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74" name="MH_Text_2"/>
          <p:cNvSpPr>
            <a:spLocks noChangeArrowheads="1"/>
          </p:cNvSpPr>
          <p:nvPr/>
        </p:nvSpPr>
        <p:spPr bwMode="auto">
          <a:xfrm>
            <a:off x="2711450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1275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49661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1276" name="MH_Other_2"/>
          <p:cNvSpPr>
            <a:spLocks noChangeArrowheads="1"/>
          </p:cNvSpPr>
          <p:nvPr/>
        </p:nvSpPr>
        <p:spPr bwMode="auto">
          <a:xfrm>
            <a:off x="2746376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77" name="MH_Other_3"/>
          <p:cNvSpPr>
            <a:spLocks noChangeArrowheads="1"/>
          </p:cNvSpPr>
          <p:nvPr/>
        </p:nvSpPr>
        <p:spPr bwMode="auto">
          <a:xfrm>
            <a:off x="4179889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78" name="MH_Text_3"/>
          <p:cNvSpPr>
            <a:spLocks noChangeArrowheads="1"/>
          </p:cNvSpPr>
          <p:nvPr/>
        </p:nvSpPr>
        <p:spPr bwMode="auto">
          <a:xfrm>
            <a:off x="4719639" y="329183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1279" name="MH_SubTitle_3"/>
          <p:cNvSpPr>
            <a:spLocks noChangeArrowheads="1"/>
          </p:cNvSpPr>
          <p:nvPr/>
        </p:nvSpPr>
        <p:spPr bwMode="auto">
          <a:xfrm>
            <a:off x="4719639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1280" name="MH_Other_4"/>
          <p:cNvSpPr>
            <a:spLocks noChangeArrowheads="1"/>
          </p:cNvSpPr>
          <p:nvPr/>
        </p:nvSpPr>
        <p:spPr bwMode="auto">
          <a:xfrm>
            <a:off x="4776788" y="362282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81" name="MH_Other_5"/>
          <p:cNvSpPr>
            <a:spLocks noChangeArrowheads="1"/>
          </p:cNvSpPr>
          <p:nvPr/>
        </p:nvSpPr>
        <p:spPr bwMode="auto">
          <a:xfrm>
            <a:off x="6178551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82" name="MH_Text_4"/>
          <p:cNvSpPr>
            <a:spLocks noChangeArrowheads="1"/>
          </p:cNvSpPr>
          <p:nvPr/>
        </p:nvSpPr>
        <p:spPr bwMode="auto">
          <a:xfrm>
            <a:off x="6727825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1283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49661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1284" name="MH_Other_6"/>
          <p:cNvSpPr>
            <a:spLocks noChangeArrowheads="1"/>
          </p:cNvSpPr>
          <p:nvPr/>
        </p:nvSpPr>
        <p:spPr bwMode="auto">
          <a:xfrm>
            <a:off x="6777039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1285" name="MH_Other_7"/>
          <p:cNvGrpSpPr/>
          <p:nvPr/>
        </p:nvGrpSpPr>
        <p:grpSpPr bwMode="auto">
          <a:xfrm>
            <a:off x="2085975" y="3589486"/>
            <a:ext cx="890588" cy="200025"/>
            <a:chOff x="0" y="0"/>
            <a:chExt cx="561" cy="169"/>
          </a:xfrm>
        </p:grpSpPr>
        <p:pic>
          <p:nvPicPr>
            <p:cNvPr id="11286" name="MH_Other_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7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1288" name="MH_Other_8"/>
          <p:cNvSpPr>
            <a:spLocks noChangeArrowheads="1"/>
          </p:cNvSpPr>
          <p:nvPr/>
        </p:nvSpPr>
        <p:spPr bwMode="auto">
          <a:xfrm>
            <a:off x="2184401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1289" name="MH_Other_9"/>
          <p:cNvGrpSpPr/>
          <p:nvPr/>
        </p:nvGrpSpPr>
        <p:grpSpPr bwMode="auto">
          <a:xfrm>
            <a:off x="4116388" y="3589486"/>
            <a:ext cx="889000" cy="200025"/>
            <a:chOff x="0" y="0"/>
            <a:chExt cx="560" cy="169"/>
          </a:xfrm>
        </p:grpSpPr>
        <p:pic>
          <p:nvPicPr>
            <p:cNvPr id="11290" name="MH_Other_9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1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1292" name="MH_Other_10"/>
          <p:cNvSpPr>
            <a:spLocks noChangeArrowheads="1"/>
          </p:cNvSpPr>
          <p:nvPr/>
        </p:nvSpPr>
        <p:spPr bwMode="auto">
          <a:xfrm>
            <a:off x="4214814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1293" name="MH_Other_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050" y="358948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6226176" y="366568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95" name="MH_Other_12"/>
          <p:cNvSpPr>
            <a:spLocks noChangeArrowheads="1"/>
          </p:cNvSpPr>
          <p:nvPr/>
        </p:nvSpPr>
        <p:spPr bwMode="auto">
          <a:xfrm>
            <a:off x="6213476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1296" name="Rectangle 5"/>
          <p:cNvSpPr>
            <a:spLocks noChangeArrowheads="1"/>
          </p:cNvSpPr>
          <p:nvPr/>
        </p:nvSpPr>
        <p:spPr bwMode="auto">
          <a:xfrm>
            <a:off x="3941057" y="2427734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7562" y="4299942"/>
            <a:ext cx="916156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7"/>
          <p:cNvSpPr txBox="1">
            <a:spLocks noChangeArrowheads="1"/>
          </p:cNvSpPr>
          <p:nvPr/>
        </p:nvSpPr>
        <p:spPr bwMode="auto">
          <a:xfrm>
            <a:off x="395288" y="411957"/>
            <a:ext cx="2087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归纳结论</a:t>
            </a:r>
          </a:p>
        </p:txBody>
      </p:sp>
      <p:sp>
        <p:nvSpPr>
          <p:cNvPr id="20482" name="矩形 13378"/>
          <p:cNvSpPr>
            <a:spLocks noChangeArrowheads="1"/>
          </p:cNvSpPr>
          <p:nvPr/>
        </p:nvSpPr>
        <p:spPr bwMode="auto">
          <a:xfrm>
            <a:off x="3967164" y="2280048"/>
            <a:ext cx="1233487" cy="92511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20483" name="椭圆 13406"/>
          <p:cNvSpPr>
            <a:spLocks noChangeArrowheads="1"/>
          </p:cNvSpPr>
          <p:nvPr/>
        </p:nvSpPr>
        <p:spPr bwMode="auto">
          <a:xfrm>
            <a:off x="3059113" y="1006079"/>
            <a:ext cx="1079500" cy="809625"/>
          </a:xfrm>
          <a:prstGeom prst="ellipse">
            <a:avLst/>
          </a:prstGeom>
          <a:solidFill>
            <a:srgbClr val="3366FF"/>
          </a:solidFill>
          <a:ln w="19050">
            <a:solidFill>
              <a:srgbClr val="0066FF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1800">
                <a:solidFill>
                  <a:schemeClr val="accent1"/>
                </a:solidFill>
                <a:ea typeface="黑体" panose="02010609060101010101" pitchFamily="49" charset="-122"/>
              </a:rPr>
              <a:t>对角线</a:t>
            </a:r>
          </a:p>
        </p:txBody>
      </p:sp>
      <p:sp>
        <p:nvSpPr>
          <p:cNvPr id="20484" name="椭圆 13407"/>
          <p:cNvSpPr>
            <a:spLocks noChangeArrowheads="1"/>
          </p:cNvSpPr>
          <p:nvPr/>
        </p:nvSpPr>
        <p:spPr bwMode="auto">
          <a:xfrm>
            <a:off x="6156325" y="2085975"/>
            <a:ext cx="1079500" cy="809625"/>
          </a:xfrm>
          <a:prstGeom prst="ellipse">
            <a:avLst/>
          </a:prstGeom>
          <a:solidFill>
            <a:srgbClr val="008080"/>
          </a:solidFill>
          <a:ln w="19050">
            <a:solidFill>
              <a:srgbClr val="008080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chemeClr val="accent1"/>
                </a:solidFill>
                <a:ea typeface="黑体" panose="02010609060101010101" pitchFamily="49" charset="-122"/>
              </a:rPr>
              <a:t>边</a:t>
            </a:r>
          </a:p>
        </p:txBody>
      </p:sp>
      <p:sp>
        <p:nvSpPr>
          <p:cNvPr id="20485" name="椭圆 13408"/>
          <p:cNvSpPr>
            <a:spLocks noChangeArrowheads="1"/>
          </p:cNvSpPr>
          <p:nvPr/>
        </p:nvSpPr>
        <p:spPr bwMode="auto">
          <a:xfrm>
            <a:off x="4975225" y="984647"/>
            <a:ext cx="1079500" cy="809625"/>
          </a:xfrm>
          <a:prstGeom prst="ellipse">
            <a:avLst/>
          </a:prstGeom>
          <a:solidFill>
            <a:srgbClr val="3366FF"/>
          </a:solidFill>
          <a:ln w="19050">
            <a:solidFill>
              <a:srgbClr val="0066FF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chemeClr val="accent1"/>
                </a:solidFill>
                <a:ea typeface="黑体" panose="02010609060101010101" pitchFamily="49" charset="-122"/>
              </a:rPr>
              <a:t>边</a:t>
            </a:r>
          </a:p>
        </p:txBody>
      </p:sp>
      <p:sp>
        <p:nvSpPr>
          <p:cNvPr id="20486" name="椭圆 13409"/>
          <p:cNvSpPr>
            <a:spLocks noChangeArrowheads="1"/>
          </p:cNvSpPr>
          <p:nvPr/>
        </p:nvSpPr>
        <p:spPr bwMode="auto">
          <a:xfrm>
            <a:off x="5767388" y="3306366"/>
            <a:ext cx="1079500" cy="809625"/>
          </a:xfrm>
          <a:prstGeom prst="ellipse">
            <a:avLst/>
          </a:prstGeom>
          <a:solidFill>
            <a:srgbClr val="008080"/>
          </a:solidFill>
          <a:ln w="19050">
            <a:solidFill>
              <a:srgbClr val="008080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1800">
                <a:solidFill>
                  <a:schemeClr val="accent1"/>
                </a:solidFill>
                <a:ea typeface="黑体" panose="02010609060101010101" pitchFamily="49" charset="-122"/>
              </a:rPr>
              <a:t>对角线</a:t>
            </a:r>
          </a:p>
        </p:txBody>
      </p:sp>
      <p:sp>
        <p:nvSpPr>
          <p:cNvPr id="20487" name="椭圆 13410"/>
          <p:cNvSpPr>
            <a:spLocks noChangeArrowheads="1"/>
          </p:cNvSpPr>
          <p:nvPr/>
        </p:nvSpPr>
        <p:spPr bwMode="auto">
          <a:xfrm>
            <a:off x="1806575" y="2064544"/>
            <a:ext cx="1079500" cy="809625"/>
          </a:xfrm>
          <a:prstGeom prst="ellipse">
            <a:avLst/>
          </a:prstGeom>
          <a:solidFill>
            <a:srgbClr val="808000"/>
          </a:solidFill>
          <a:ln w="19050">
            <a:solidFill>
              <a:srgbClr val="808000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1800">
                <a:solidFill>
                  <a:schemeClr val="accent1"/>
                </a:solidFill>
                <a:ea typeface="黑体" panose="02010609060101010101" pitchFamily="49" charset="-122"/>
              </a:rPr>
              <a:t>对角线</a:t>
            </a:r>
          </a:p>
        </p:txBody>
      </p:sp>
      <p:sp>
        <p:nvSpPr>
          <p:cNvPr id="20488" name="椭圆 13411"/>
          <p:cNvSpPr>
            <a:spLocks noChangeArrowheads="1"/>
          </p:cNvSpPr>
          <p:nvPr/>
        </p:nvSpPr>
        <p:spPr bwMode="auto">
          <a:xfrm>
            <a:off x="2095500" y="3359944"/>
            <a:ext cx="1079500" cy="809625"/>
          </a:xfrm>
          <a:prstGeom prst="ellipse">
            <a:avLst/>
          </a:prstGeom>
          <a:solidFill>
            <a:srgbClr val="808000"/>
          </a:solidFill>
          <a:ln w="19050">
            <a:solidFill>
              <a:srgbClr val="808000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chemeClr val="accent1"/>
                </a:solidFill>
                <a:ea typeface="黑体" panose="02010609060101010101" pitchFamily="49" charset="-122"/>
              </a:rPr>
              <a:t>角</a:t>
            </a:r>
          </a:p>
        </p:txBody>
      </p:sp>
      <p:sp>
        <p:nvSpPr>
          <p:cNvPr id="20489" name="文本框 13412"/>
          <p:cNvSpPr txBox="1">
            <a:spLocks noChangeArrowheads="1"/>
          </p:cNvSpPr>
          <p:nvPr/>
        </p:nvSpPr>
        <p:spPr bwMode="auto">
          <a:xfrm>
            <a:off x="6516688" y="767954"/>
            <a:ext cx="1962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对边平行且相等</a:t>
            </a:r>
          </a:p>
        </p:txBody>
      </p:sp>
      <p:sp>
        <p:nvSpPr>
          <p:cNvPr id="20490" name="文本框 13413"/>
          <p:cNvSpPr txBox="1">
            <a:spLocks noChangeArrowheads="1"/>
          </p:cNvSpPr>
          <p:nvPr/>
        </p:nvSpPr>
        <p:spPr bwMode="auto">
          <a:xfrm>
            <a:off x="1268413" y="937023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相互平分</a:t>
            </a:r>
          </a:p>
        </p:txBody>
      </p:sp>
      <p:sp>
        <p:nvSpPr>
          <p:cNvPr id="20491" name="文本框 13414"/>
          <p:cNvSpPr txBox="1">
            <a:spLocks noChangeArrowheads="1"/>
          </p:cNvSpPr>
          <p:nvPr/>
        </p:nvSpPr>
        <p:spPr bwMode="auto">
          <a:xfrm>
            <a:off x="784225" y="2214563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相等</a:t>
            </a:r>
          </a:p>
        </p:txBody>
      </p:sp>
      <p:sp>
        <p:nvSpPr>
          <p:cNvPr id="20492" name="文本框 13415"/>
          <p:cNvSpPr txBox="1">
            <a:spLocks noChangeArrowheads="1"/>
          </p:cNvSpPr>
          <p:nvPr/>
        </p:nvSpPr>
        <p:spPr bwMode="auto">
          <a:xfrm>
            <a:off x="0" y="4137423"/>
            <a:ext cx="24929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四个角相等都是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</a:p>
        </p:txBody>
      </p:sp>
      <p:sp>
        <p:nvSpPr>
          <p:cNvPr id="20493" name="文本框 13416"/>
          <p:cNvSpPr txBox="1">
            <a:spLocks noChangeArrowheads="1"/>
          </p:cNvSpPr>
          <p:nvPr/>
        </p:nvSpPr>
        <p:spPr bwMode="auto">
          <a:xfrm>
            <a:off x="7302391" y="3084910"/>
            <a:ext cx="14670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>
                <a:ea typeface="黑体" panose="02010609060101010101" pitchFamily="49" charset="-122"/>
              </a:rPr>
              <a:t>相互垂直且</a:t>
            </a:r>
          </a:p>
          <a:p>
            <a:pPr algn="ctr">
              <a:lnSpc>
                <a:spcPct val="120000"/>
              </a:lnSpc>
            </a:pPr>
            <a:r>
              <a:rPr lang="zh-CN" altLang="en-US" sz="2000">
                <a:ea typeface="黑体" panose="02010609060101010101" pitchFamily="49" charset="-122"/>
              </a:rPr>
              <a:t>平分对角</a:t>
            </a:r>
          </a:p>
        </p:txBody>
      </p:sp>
      <p:sp>
        <p:nvSpPr>
          <p:cNvPr id="20494" name="文本框 13417"/>
          <p:cNvSpPr txBox="1">
            <a:spLocks noChangeArrowheads="1"/>
          </p:cNvSpPr>
          <p:nvPr/>
        </p:nvSpPr>
        <p:spPr bwMode="auto">
          <a:xfrm>
            <a:off x="7524750" y="2193132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四边相等</a:t>
            </a:r>
          </a:p>
        </p:txBody>
      </p:sp>
      <p:sp>
        <p:nvSpPr>
          <p:cNvPr id="20495" name="椭圆 13431"/>
          <p:cNvSpPr>
            <a:spLocks noChangeArrowheads="1"/>
          </p:cNvSpPr>
          <p:nvPr/>
        </p:nvSpPr>
        <p:spPr bwMode="auto">
          <a:xfrm>
            <a:off x="4038600" y="3824288"/>
            <a:ext cx="1079500" cy="809625"/>
          </a:xfrm>
          <a:prstGeom prst="ellips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1800">
                <a:solidFill>
                  <a:schemeClr val="accent1"/>
                </a:solidFill>
                <a:ea typeface="黑体" panose="02010609060101010101" pitchFamily="49" charset="-122"/>
              </a:rPr>
              <a:t>对称性</a:t>
            </a:r>
          </a:p>
        </p:txBody>
      </p:sp>
      <p:grpSp>
        <p:nvGrpSpPr>
          <p:cNvPr id="20496" name="组合 13435"/>
          <p:cNvGrpSpPr/>
          <p:nvPr/>
        </p:nvGrpSpPr>
        <p:grpSpPr bwMode="auto">
          <a:xfrm>
            <a:off x="942976" y="1232297"/>
            <a:ext cx="2087563" cy="161925"/>
            <a:chOff x="703" y="1162"/>
            <a:chExt cx="1361" cy="131"/>
          </a:xfrm>
        </p:grpSpPr>
        <p:sp>
          <p:nvSpPr>
            <p:cNvPr id="20497" name="直接连接符 13433"/>
            <p:cNvSpPr>
              <a:spLocks noChangeShapeType="1"/>
            </p:cNvSpPr>
            <p:nvPr/>
          </p:nvSpPr>
          <p:spPr bwMode="auto">
            <a:xfrm>
              <a:off x="703" y="1162"/>
              <a:ext cx="1134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0498" name="直接连接符 13434"/>
            <p:cNvSpPr>
              <a:spLocks noChangeShapeType="1"/>
            </p:cNvSpPr>
            <p:nvPr/>
          </p:nvSpPr>
          <p:spPr bwMode="auto">
            <a:xfrm>
              <a:off x="1837" y="1162"/>
              <a:ext cx="227" cy="131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</p:grpSp>
      <p:sp>
        <p:nvSpPr>
          <p:cNvPr id="20499" name="直接连接符 13438"/>
          <p:cNvSpPr>
            <a:spLocks noChangeShapeType="1"/>
          </p:cNvSpPr>
          <p:nvPr/>
        </p:nvSpPr>
        <p:spPr bwMode="auto">
          <a:xfrm flipV="1">
            <a:off x="6127750" y="1070373"/>
            <a:ext cx="431800" cy="215503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0" name="直接连接符 13439"/>
          <p:cNvSpPr>
            <a:spLocks noChangeShapeType="1"/>
          </p:cNvSpPr>
          <p:nvPr/>
        </p:nvSpPr>
        <p:spPr bwMode="auto">
          <a:xfrm>
            <a:off x="6559551" y="1070372"/>
            <a:ext cx="2016125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1" name="直接连接符 13440"/>
          <p:cNvSpPr>
            <a:spLocks noChangeShapeType="1"/>
          </p:cNvSpPr>
          <p:nvPr/>
        </p:nvSpPr>
        <p:spPr bwMode="auto">
          <a:xfrm>
            <a:off x="7294563" y="2507456"/>
            <a:ext cx="1655762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2" name="直接连接符 13441"/>
          <p:cNvSpPr>
            <a:spLocks noChangeShapeType="1"/>
          </p:cNvSpPr>
          <p:nvPr/>
        </p:nvSpPr>
        <p:spPr bwMode="auto">
          <a:xfrm>
            <a:off x="468313" y="2518172"/>
            <a:ext cx="1187450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3" name="直接连接符 13442"/>
          <p:cNvSpPr>
            <a:spLocks noChangeShapeType="1"/>
          </p:cNvSpPr>
          <p:nvPr/>
        </p:nvSpPr>
        <p:spPr bwMode="auto">
          <a:xfrm>
            <a:off x="38100" y="4462463"/>
            <a:ext cx="2160588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4" name="直接连接符 13443"/>
          <p:cNvSpPr>
            <a:spLocks noChangeShapeType="1"/>
          </p:cNvSpPr>
          <p:nvPr/>
        </p:nvSpPr>
        <p:spPr bwMode="auto">
          <a:xfrm flipH="1">
            <a:off x="2195514" y="4248150"/>
            <a:ext cx="327025" cy="214313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5" name="直接连接符 13444"/>
          <p:cNvSpPr>
            <a:spLocks noChangeShapeType="1"/>
          </p:cNvSpPr>
          <p:nvPr/>
        </p:nvSpPr>
        <p:spPr bwMode="auto">
          <a:xfrm flipV="1">
            <a:off x="6877050" y="3436144"/>
            <a:ext cx="215900" cy="215504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6" name="直接连接符 13446"/>
          <p:cNvSpPr>
            <a:spLocks noChangeShapeType="1"/>
          </p:cNvSpPr>
          <p:nvPr/>
        </p:nvSpPr>
        <p:spPr bwMode="auto">
          <a:xfrm>
            <a:off x="7092950" y="3436144"/>
            <a:ext cx="2051050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7" name="椭圆 13447"/>
          <p:cNvSpPr>
            <a:spLocks noChangeArrowheads="1"/>
          </p:cNvSpPr>
          <p:nvPr/>
        </p:nvSpPr>
        <p:spPr bwMode="auto">
          <a:xfrm>
            <a:off x="5292725" y="2571750"/>
            <a:ext cx="863600" cy="53579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8" name="椭圆 13448"/>
          <p:cNvSpPr>
            <a:spLocks noChangeArrowheads="1"/>
          </p:cNvSpPr>
          <p:nvPr/>
        </p:nvSpPr>
        <p:spPr bwMode="auto">
          <a:xfrm>
            <a:off x="2987675" y="2571750"/>
            <a:ext cx="920750" cy="52388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09" name="椭圆 13449"/>
          <p:cNvSpPr>
            <a:spLocks noChangeArrowheads="1"/>
          </p:cNvSpPr>
          <p:nvPr/>
        </p:nvSpPr>
        <p:spPr bwMode="auto">
          <a:xfrm rot="18457424" flipH="1">
            <a:off x="4797426" y="1968500"/>
            <a:ext cx="485775" cy="73025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10" name="椭圆 13450"/>
          <p:cNvSpPr>
            <a:spLocks noChangeArrowheads="1"/>
          </p:cNvSpPr>
          <p:nvPr/>
        </p:nvSpPr>
        <p:spPr bwMode="auto">
          <a:xfrm rot="19193309" flipH="1" flipV="1">
            <a:off x="3132139" y="3327798"/>
            <a:ext cx="809625" cy="59531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11" name="椭圆 13451"/>
          <p:cNvSpPr>
            <a:spLocks noChangeArrowheads="1"/>
          </p:cNvSpPr>
          <p:nvPr/>
        </p:nvSpPr>
        <p:spPr bwMode="auto">
          <a:xfrm rot="16200000" flipH="1" flipV="1">
            <a:off x="4242396" y="3477618"/>
            <a:ext cx="594122" cy="7778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12" name="椭圆 13452"/>
          <p:cNvSpPr>
            <a:spLocks noChangeArrowheads="1"/>
          </p:cNvSpPr>
          <p:nvPr/>
        </p:nvSpPr>
        <p:spPr bwMode="auto">
          <a:xfrm rot="13420878" flipH="1" flipV="1">
            <a:off x="5148263" y="3327797"/>
            <a:ext cx="696912" cy="52388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13" name="椭圆 13453"/>
          <p:cNvSpPr>
            <a:spLocks noChangeArrowheads="1"/>
          </p:cNvSpPr>
          <p:nvPr/>
        </p:nvSpPr>
        <p:spPr bwMode="auto">
          <a:xfrm rot="13420878" flipH="1">
            <a:off x="3563938" y="2031206"/>
            <a:ext cx="671512" cy="52388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14" name="直接连接符 13454"/>
          <p:cNvSpPr>
            <a:spLocks noChangeShapeType="1"/>
          </p:cNvSpPr>
          <p:nvPr/>
        </p:nvSpPr>
        <p:spPr bwMode="auto">
          <a:xfrm>
            <a:off x="5076825" y="4516041"/>
            <a:ext cx="503238" cy="215503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15" name="直接连接符 13455"/>
          <p:cNvSpPr>
            <a:spLocks noChangeShapeType="1"/>
          </p:cNvSpPr>
          <p:nvPr/>
        </p:nvSpPr>
        <p:spPr bwMode="auto">
          <a:xfrm>
            <a:off x="5580064" y="4731544"/>
            <a:ext cx="3095625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0516" name="文本框 13456"/>
          <p:cNvSpPr txBox="1">
            <a:spLocks noChangeArrowheads="1"/>
          </p:cNvSpPr>
          <p:nvPr/>
        </p:nvSpPr>
        <p:spPr bwMode="auto">
          <a:xfrm>
            <a:off x="5680075" y="4444604"/>
            <a:ext cx="3148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轴对称图形（</a:t>
            </a:r>
            <a:r>
              <a:rPr lang="en-US" altLang="zh-CN" sz="2000">
                <a:ea typeface="黑体" panose="02010609060101010101" pitchFamily="49" charset="-122"/>
              </a:rPr>
              <a:t>4</a:t>
            </a:r>
            <a:r>
              <a:rPr lang="zh-CN" altLang="en-US" sz="2000">
                <a:ea typeface="黑体" panose="02010609060101010101" pitchFamily="49" charset="-122"/>
              </a:rPr>
              <a:t>条对称轴）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ChangeArrowheads="1"/>
          </p:cNvSpPr>
          <p:nvPr/>
        </p:nvSpPr>
        <p:spPr bwMode="auto">
          <a:xfrm>
            <a:off x="395288" y="1157020"/>
            <a:ext cx="79930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如图在正方形</a:t>
            </a:r>
            <a:r>
              <a:rPr lang="zh-CN" altLang="en-US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zh-CN" altLang="en-US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上一点，</a:t>
            </a:r>
            <a:r>
              <a:rPr lang="zh-CN" altLang="en-US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zh-CN" altLang="en-US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边延长线上一点</a:t>
            </a:r>
            <a:r>
              <a:rPr lang="en-US" altLang="zh-CN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zh-CN" altLang="en-US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CF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b="1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之间有怎样的关系？请说明理由</a:t>
            </a:r>
            <a:r>
              <a:rPr lang="en-US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1506" name="组合 6147"/>
          <p:cNvGrpSpPr/>
          <p:nvPr/>
        </p:nvGrpSpPr>
        <p:grpSpPr bwMode="auto">
          <a:xfrm>
            <a:off x="395288" y="250031"/>
            <a:ext cx="4332919" cy="738770"/>
            <a:chOff x="0" y="0"/>
            <a:chExt cx="6824" cy="1550"/>
          </a:xfrm>
        </p:grpSpPr>
        <p:sp>
          <p:nvSpPr>
            <p:cNvPr id="2150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1510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5946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正方形性质定理的应用</a:t>
              </a:r>
            </a:p>
          </p:txBody>
        </p:sp>
        <p:sp>
          <p:nvSpPr>
            <p:cNvPr id="21511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21512" name="圆角矩形 31"/>
          <p:cNvSpPr>
            <a:spLocks noChangeArrowheads="1"/>
          </p:cNvSpPr>
          <p:nvPr/>
        </p:nvSpPr>
        <p:spPr bwMode="auto">
          <a:xfrm>
            <a:off x="468313" y="1008460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0363" y="2625329"/>
            <a:ext cx="622776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.理由如下：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（1）∵四边形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是正方形.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BCE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 .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（正方形的四条边都相等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四个角都是直角）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DCF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90°=90°.</a:t>
            </a:r>
          </a:p>
        </p:txBody>
      </p:sp>
      <p:sp>
        <p:nvSpPr>
          <p:cNvPr id="21514" name="矩形 15432"/>
          <p:cNvSpPr>
            <a:spLocks noChangeArrowheads="1"/>
          </p:cNvSpPr>
          <p:nvPr/>
        </p:nvSpPr>
        <p:spPr bwMode="auto">
          <a:xfrm>
            <a:off x="6373814" y="2626519"/>
            <a:ext cx="1582737" cy="11870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1515" name="直接连接符 15433"/>
          <p:cNvSpPr>
            <a:spLocks noChangeShapeType="1"/>
          </p:cNvSpPr>
          <p:nvPr/>
        </p:nvSpPr>
        <p:spPr bwMode="auto">
          <a:xfrm flipV="1">
            <a:off x="6373814" y="3490913"/>
            <a:ext cx="1582737" cy="323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1516" name="直接连接符 15434"/>
          <p:cNvSpPr>
            <a:spLocks noChangeShapeType="1"/>
          </p:cNvSpPr>
          <p:nvPr/>
        </p:nvSpPr>
        <p:spPr bwMode="auto">
          <a:xfrm>
            <a:off x="7956551" y="3814763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1517" name="直接连接符 15435"/>
          <p:cNvSpPr>
            <a:spLocks noChangeShapeType="1"/>
          </p:cNvSpPr>
          <p:nvPr/>
        </p:nvSpPr>
        <p:spPr bwMode="auto">
          <a:xfrm>
            <a:off x="7956551" y="2626519"/>
            <a:ext cx="360363" cy="11882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1518" name="文本框 15439"/>
          <p:cNvSpPr txBox="1">
            <a:spLocks noChangeArrowheads="1"/>
          </p:cNvSpPr>
          <p:nvPr/>
        </p:nvSpPr>
        <p:spPr bwMode="auto">
          <a:xfrm>
            <a:off x="5940425" y="240982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519" name="文本框 15440"/>
          <p:cNvSpPr txBox="1">
            <a:spLocks noChangeArrowheads="1"/>
          </p:cNvSpPr>
          <p:nvPr/>
        </p:nvSpPr>
        <p:spPr bwMode="auto">
          <a:xfrm>
            <a:off x="6013450" y="359806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520" name="文本框 15441"/>
          <p:cNvSpPr txBox="1">
            <a:spLocks noChangeArrowheads="1"/>
          </p:cNvSpPr>
          <p:nvPr/>
        </p:nvSpPr>
        <p:spPr bwMode="auto">
          <a:xfrm>
            <a:off x="7885113" y="235624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1521" name="文本框 15442"/>
          <p:cNvSpPr txBox="1">
            <a:spLocks noChangeArrowheads="1"/>
          </p:cNvSpPr>
          <p:nvPr/>
        </p:nvSpPr>
        <p:spPr bwMode="auto">
          <a:xfrm>
            <a:off x="7735888" y="383381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1522" name="文本框 15443"/>
          <p:cNvSpPr txBox="1">
            <a:spLocks noChangeArrowheads="1"/>
          </p:cNvSpPr>
          <p:nvPr/>
        </p:nvSpPr>
        <p:spPr bwMode="auto">
          <a:xfrm>
            <a:off x="8316913" y="3652837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1523" name="文本框 15444"/>
          <p:cNvSpPr txBox="1">
            <a:spLocks noChangeArrowheads="1"/>
          </p:cNvSpPr>
          <p:nvPr/>
        </p:nvSpPr>
        <p:spPr bwMode="auto">
          <a:xfrm>
            <a:off x="7618413" y="322064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24632"/>
          <p:cNvSpPr>
            <a:spLocks noChangeArrowheads="1"/>
          </p:cNvSpPr>
          <p:nvPr/>
        </p:nvSpPr>
        <p:spPr bwMode="auto">
          <a:xfrm>
            <a:off x="6084889" y="1599010"/>
            <a:ext cx="1582737" cy="118705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 b="1" i="1"/>
          </a:p>
        </p:txBody>
      </p:sp>
      <p:sp>
        <p:nvSpPr>
          <p:cNvPr id="22530" name="直接连接符 24633"/>
          <p:cNvSpPr>
            <a:spLocks noChangeShapeType="1"/>
          </p:cNvSpPr>
          <p:nvPr/>
        </p:nvSpPr>
        <p:spPr bwMode="auto">
          <a:xfrm flipV="1">
            <a:off x="6084889" y="2463404"/>
            <a:ext cx="1582737" cy="323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2531" name="直接连接符 24634"/>
          <p:cNvSpPr>
            <a:spLocks noChangeShapeType="1"/>
          </p:cNvSpPr>
          <p:nvPr/>
        </p:nvSpPr>
        <p:spPr bwMode="auto">
          <a:xfrm>
            <a:off x="7669213" y="2787254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2532" name="直接连接符 24635"/>
          <p:cNvSpPr>
            <a:spLocks noChangeShapeType="1"/>
          </p:cNvSpPr>
          <p:nvPr/>
        </p:nvSpPr>
        <p:spPr bwMode="auto">
          <a:xfrm>
            <a:off x="7667626" y="1599010"/>
            <a:ext cx="360363" cy="11882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4637" name="直接连接符 24636"/>
          <p:cNvSpPr>
            <a:spLocks noChangeShapeType="1"/>
          </p:cNvSpPr>
          <p:nvPr/>
        </p:nvSpPr>
        <p:spPr bwMode="auto">
          <a:xfrm flipV="1">
            <a:off x="6354764" y="2408635"/>
            <a:ext cx="1582737" cy="3238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2534" name="文本框 24637"/>
          <p:cNvSpPr txBox="1">
            <a:spLocks noChangeArrowheads="1"/>
          </p:cNvSpPr>
          <p:nvPr/>
        </p:nvSpPr>
        <p:spPr bwMode="auto">
          <a:xfrm>
            <a:off x="5651501" y="138231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35" name="文本框 24638"/>
          <p:cNvSpPr txBox="1">
            <a:spLocks noChangeArrowheads="1"/>
          </p:cNvSpPr>
          <p:nvPr/>
        </p:nvSpPr>
        <p:spPr bwMode="auto">
          <a:xfrm>
            <a:off x="5724526" y="257056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36" name="文本框 24639"/>
          <p:cNvSpPr txBox="1">
            <a:spLocks noChangeArrowheads="1"/>
          </p:cNvSpPr>
          <p:nvPr/>
        </p:nvSpPr>
        <p:spPr bwMode="auto">
          <a:xfrm>
            <a:off x="7596189" y="1328738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537" name="文本框 24640"/>
          <p:cNvSpPr txBox="1">
            <a:spLocks noChangeArrowheads="1"/>
          </p:cNvSpPr>
          <p:nvPr/>
        </p:nvSpPr>
        <p:spPr bwMode="auto">
          <a:xfrm>
            <a:off x="8027988" y="262532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2538" name="文本框 24641"/>
          <p:cNvSpPr txBox="1">
            <a:spLocks noChangeArrowheads="1"/>
          </p:cNvSpPr>
          <p:nvPr/>
        </p:nvSpPr>
        <p:spPr bwMode="auto">
          <a:xfrm>
            <a:off x="7329488" y="219313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4644" name="矩形 24643"/>
          <p:cNvSpPr>
            <a:spLocks noChangeArrowheads="1"/>
          </p:cNvSpPr>
          <p:nvPr/>
        </p:nvSpPr>
        <p:spPr bwMode="auto">
          <a:xfrm>
            <a:off x="395288" y="554832"/>
            <a:ext cx="842486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BCE</a:t>
            </a:r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延长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BCE</a:t>
            </a:r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DCF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CBE </a:t>
            </a:r>
            <a:r>
              <a:rPr lang="zh-CN" altLang="en-US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DCF 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CDF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 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=90°.∴∠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CBE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∴∠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BMF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540" name="文本框 24644"/>
          <p:cNvSpPr txBox="1">
            <a:spLocks noChangeArrowheads="1"/>
          </p:cNvSpPr>
          <p:nvPr/>
        </p:nvSpPr>
        <p:spPr bwMode="auto">
          <a:xfrm>
            <a:off x="7453314" y="278725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4646" name="文本框 24645"/>
          <p:cNvSpPr txBox="1">
            <a:spLocks noChangeArrowheads="1"/>
          </p:cNvSpPr>
          <p:nvPr/>
        </p:nvSpPr>
        <p:spPr bwMode="auto">
          <a:xfrm>
            <a:off x="7885113" y="2138363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6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6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ChangeArrowheads="1"/>
          </p:cNvSpPr>
          <p:nvPr/>
        </p:nvSpPr>
        <p:spPr bwMode="auto">
          <a:xfrm>
            <a:off x="323851" y="185470"/>
            <a:ext cx="79930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如图，已知四边形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en-US" altLang="zh-CN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en-US" altLang="zh-CN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且分别于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：（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BM</a:t>
            </a:r>
            <a:r>
              <a:rPr lang="en-US" altLang="zh-CN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 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CN</a:t>
            </a:r>
            <a:r>
              <a:rPr lang="en-US" altLang="zh-CN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BM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⊥</a:t>
            </a:r>
            <a:r>
              <a:rPr lang="en-US" altLang="zh-CN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CN</a:t>
            </a:r>
            <a:r>
              <a:rPr lang="en-US" altLang="zh-CN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grpSp>
        <p:nvGrpSpPr>
          <p:cNvPr id="23554" name="组合 70704"/>
          <p:cNvGrpSpPr/>
          <p:nvPr/>
        </p:nvGrpSpPr>
        <p:grpSpPr bwMode="auto">
          <a:xfrm>
            <a:off x="5940426" y="2247901"/>
            <a:ext cx="2406650" cy="1833563"/>
            <a:chOff x="3651" y="1616"/>
            <a:chExt cx="1516" cy="1540"/>
          </a:xfrm>
        </p:grpSpPr>
        <p:sp>
          <p:nvSpPr>
            <p:cNvPr id="23555" name="矩形 70691"/>
            <p:cNvSpPr>
              <a:spLocks noChangeArrowheads="1"/>
            </p:cNvSpPr>
            <p:nvPr/>
          </p:nvSpPr>
          <p:spPr bwMode="auto">
            <a:xfrm>
              <a:off x="3923" y="1842"/>
              <a:ext cx="998" cy="99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3556" name="直接连接符 70692"/>
            <p:cNvSpPr>
              <a:spLocks noChangeShapeType="1"/>
            </p:cNvSpPr>
            <p:nvPr/>
          </p:nvSpPr>
          <p:spPr bwMode="auto">
            <a:xfrm>
              <a:off x="3923" y="1842"/>
              <a:ext cx="998" cy="9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3557" name="直接连接符 70693"/>
            <p:cNvSpPr>
              <a:spLocks noChangeShapeType="1"/>
            </p:cNvSpPr>
            <p:nvPr/>
          </p:nvSpPr>
          <p:spPr bwMode="auto">
            <a:xfrm flipV="1">
              <a:off x="3923" y="1842"/>
              <a:ext cx="998" cy="9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3558" name="直接连接符 70694"/>
            <p:cNvSpPr>
              <a:spLocks noChangeShapeType="1"/>
            </p:cNvSpPr>
            <p:nvPr/>
          </p:nvSpPr>
          <p:spPr bwMode="auto">
            <a:xfrm>
              <a:off x="4241" y="2523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3559" name="直接连接符 70695"/>
            <p:cNvSpPr>
              <a:spLocks noChangeShapeType="1"/>
            </p:cNvSpPr>
            <p:nvPr/>
          </p:nvSpPr>
          <p:spPr bwMode="auto">
            <a:xfrm>
              <a:off x="4241" y="2523"/>
              <a:ext cx="680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3560" name="直接连接符 70696"/>
            <p:cNvSpPr>
              <a:spLocks noChangeShapeType="1"/>
            </p:cNvSpPr>
            <p:nvPr/>
          </p:nvSpPr>
          <p:spPr bwMode="auto">
            <a:xfrm flipH="1">
              <a:off x="4604" y="1842"/>
              <a:ext cx="317" cy="6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3561" name="文本框 70697"/>
            <p:cNvSpPr txBox="1">
              <a:spLocks noChangeArrowheads="1"/>
            </p:cNvSpPr>
            <p:nvPr/>
          </p:nvSpPr>
          <p:spPr bwMode="auto">
            <a:xfrm>
              <a:off x="3705" y="2768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62" name="文本框 70698"/>
            <p:cNvSpPr txBox="1">
              <a:spLocks noChangeArrowheads="1"/>
            </p:cNvSpPr>
            <p:nvPr/>
          </p:nvSpPr>
          <p:spPr bwMode="auto">
            <a:xfrm>
              <a:off x="4921" y="275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63" name="文本框 70699"/>
            <p:cNvSpPr txBox="1">
              <a:spLocks noChangeArrowheads="1"/>
            </p:cNvSpPr>
            <p:nvPr/>
          </p:nvSpPr>
          <p:spPr bwMode="auto">
            <a:xfrm>
              <a:off x="4921" y="1661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3564" name="文本框 70700"/>
            <p:cNvSpPr txBox="1">
              <a:spLocks noChangeArrowheads="1"/>
            </p:cNvSpPr>
            <p:nvPr/>
          </p:nvSpPr>
          <p:spPr bwMode="auto">
            <a:xfrm>
              <a:off x="3651" y="1616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3565" name="文本框 70701"/>
            <p:cNvSpPr txBox="1">
              <a:spLocks noChangeArrowheads="1"/>
            </p:cNvSpPr>
            <p:nvPr/>
          </p:nvSpPr>
          <p:spPr bwMode="auto">
            <a:xfrm>
              <a:off x="4332" y="2024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3566" name="文本框 70702"/>
            <p:cNvSpPr txBox="1">
              <a:spLocks noChangeArrowheads="1"/>
            </p:cNvSpPr>
            <p:nvPr/>
          </p:nvSpPr>
          <p:spPr bwMode="auto">
            <a:xfrm>
              <a:off x="4014" y="2296"/>
              <a:ext cx="28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3567" name="文本框 70703"/>
            <p:cNvSpPr txBox="1">
              <a:spLocks noChangeArrowheads="1"/>
            </p:cNvSpPr>
            <p:nvPr/>
          </p:nvSpPr>
          <p:spPr bwMode="auto">
            <a:xfrm>
              <a:off x="4604" y="2360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1950" y="1757362"/>
            <a:ext cx="6731000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证明：（1）∵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en-US" altLang="zh-CN" sz="16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∴∠1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=∠2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=∠3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=∠4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45°.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 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OM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 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 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OM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en-US" altLang="zh-CN" sz="20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NBC</a:t>
            </a:r>
            <a:r>
              <a:rPr lang="en-US" altLang="zh-CN" sz="20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  ∴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ABM 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BCN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SAS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 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BM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0707" name="任意多边形 70706"/>
          <p:cNvSpPr>
            <a:spLocks noChangeArrowheads="1"/>
          </p:cNvSpPr>
          <p:nvPr/>
        </p:nvSpPr>
        <p:spPr bwMode="auto">
          <a:xfrm>
            <a:off x="6948489" y="3274219"/>
            <a:ext cx="73025" cy="53579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708" name="任意多边形 70707"/>
          <p:cNvSpPr>
            <a:spLocks noChangeArrowheads="1"/>
          </p:cNvSpPr>
          <p:nvPr/>
        </p:nvSpPr>
        <p:spPr bwMode="auto">
          <a:xfrm>
            <a:off x="6519864" y="3598069"/>
            <a:ext cx="73025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709" name="任意多边形 70708"/>
          <p:cNvSpPr>
            <a:spLocks noChangeArrowheads="1"/>
          </p:cNvSpPr>
          <p:nvPr/>
        </p:nvSpPr>
        <p:spPr bwMode="auto">
          <a:xfrm flipH="1">
            <a:off x="7308851" y="3267075"/>
            <a:ext cx="73025" cy="53579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710" name="任意多边形 70709"/>
          <p:cNvSpPr>
            <a:spLocks noChangeArrowheads="1"/>
          </p:cNvSpPr>
          <p:nvPr/>
        </p:nvSpPr>
        <p:spPr bwMode="auto">
          <a:xfrm flipH="1">
            <a:off x="7740651" y="3598069"/>
            <a:ext cx="73025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711" name="文本框 70710"/>
          <p:cNvSpPr txBox="1">
            <a:spLocks noChangeArrowheads="1"/>
          </p:cNvSpPr>
          <p:nvPr/>
        </p:nvSpPr>
        <p:spPr bwMode="auto">
          <a:xfrm>
            <a:off x="6934200" y="3057526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70712" name="文本框 70711"/>
          <p:cNvSpPr txBox="1">
            <a:spLocks noChangeArrowheads="1"/>
          </p:cNvSpPr>
          <p:nvPr/>
        </p:nvSpPr>
        <p:spPr bwMode="auto">
          <a:xfrm>
            <a:off x="6588125" y="3436144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70713" name="文本框 70712"/>
          <p:cNvSpPr txBox="1">
            <a:spLocks noChangeArrowheads="1"/>
          </p:cNvSpPr>
          <p:nvPr/>
        </p:nvSpPr>
        <p:spPr bwMode="auto">
          <a:xfrm>
            <a:off x="7092950" y="3057526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70714" name="文本框 70713"/>
          <p:cNvSpPr txBox="1">
            <a:spLocks noChangeArrowheads="1"/>
          </p:cNvSpPr>
          <p:nvPr/>
        </p:nvSpPr>
        <p:spPr bwMode="auto">
          <a:xfrm>
            <a:off x="7451725" y="3436144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11" grpId="0"/>
      <p:bldP spid="70712" grpId="0"/>
      <p:bldP spid="70713" grpId="0"/>
      <p:bldP spid="707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合 71700"/>
          <p:cNvGrpSpPr/>
          <p:nvPr/>
        </p:nvGrpSpPr>
        <p:grpSpPr bwMode="auto">
          <a:xfrm>
            <a:off x="6005514" y="1491855"/>
            <a:ext cx="2406650" cy="1833563"/>
            <a:chOff x="3651" y="1616"/>
            <a:chExt cx="1516" cy="1540"/>
          </a:xfrm>
        </p:grpSpPr>
        <p:sp>
          <p:nvSpPr>
            <p:cNvPr id="24578" name="矩形 71701"/>
            <p:cNvSpPr>
              <a:spLocks noChangeArrowheads="1"/>
            </p:cNvSpPr>
            <p:nvPr/>
          </p:nvSpPr>
          <p:spPr bwMode="auto">
            <a:xfrm>
              <a:off x="3923" y="1842"/>
              <a:ext cx="998" cy="99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4579" name="直接连接符 71702"/>
            <p:cNvSpPr>
              <a:spLocks noChangeShapeType="1"/>
            </p:cNvSpPr>
            <p:nvPr/>
          </p:nvSpPr>
          <p:spPr bwMode="auto">
            <a:xfrm>
              <a:off x="3923" y="1842"/>
              <a:ext cx="998" cy="9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4580" name="直接连接符 71703"/>
            <p:cNvSpPr>
              <a:spLocks noChangeShapeType="1"/>
            </p:cNvSpPr>
            <p:nvPr/>
          </p:nvSpPr>
          <p:spPr bwMode="auto">
            <a:xfrm flipV="1">
              <a:off x="3923" y="1842"/>
              <a:ext cx="998" cy="9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4581" name="直接连接符 71704"/>
            <p:cNvSpPr>
              <a:spLocks noChangeShapeType="1"/>
            </p:cNvSpPr>
            <p:nvPr/>
          </p:nvSpPr>
          <p:spPr bwMode="auto">
            <a:xfrm>
              <a:off x="4241" y="2523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4582" name="直接连接符 71705"/>
            <p:cNvSpPr>
              <a:spLocks noChangeShapeType="1"/>
            </p:cNvSpPr>
            <p:nvPr/>
          </p:nvSpPr>
          <p:spPr bwMode="auto">
            <a:xfrm>
              <a:off x="4241" y="2523"/>
              <a:ext cx="680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4583" name="直接连接符 71706"/>
            <p:cNvSpPr>
              <a:spLocks noChangeShapeType="1"/>
            </p:cNvSpPr>
            <p:nvPr/>
          </p:nvSpPr>
          <p:spPr bwMode="auto">
            <a:xfrm flipH="1">
              <a:off x="4604" y="1842"/>
              <a:ext cx="317" cy="6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4584" name="文本框 71707"/>
            <p:cNvSpPr txBox="1">
              <a:spLocks noChangeArrowheads="1"/>
            </p:cNvSpPr>
            <p:nvPr/>
          </p:nvSpPr>
          <p:spPr bwMode="auto">
            <a:xfrm>
              <a:off x="3705" y="2768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4585" name="文本框 71708"/>
            <p:cNvSpPr txBox="1">
              <a:spLocks noChangeArrowheads="1"/>
            </p:cNvSpPr>
            <p:nvPr/>
          </p:nvSpPr>
          <p:spPr bwMode="auto">
            <a:xfrm>
              <a:off x="4921" y="275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4586" name="文本框 71709"/>
            <p:cNvSpPr txBox="1">
              <a:spLocks noChangeArrowheads="1"/>
            </p:cNvSpPr>
            <p:nvPr/>
          </p:nvSpPr>
          <p:spPr bwMode="auto">
            <a:xfrm>
              <a:off x="4921" y="1661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4587" name="文本框 71710"/>
            <p:cNvSpPr txBox="1">
              <a:spLocks noChangeArrowheads="1"/>
            </p:cNvSpPr>
            <p:nvPr/>
          </p:nvSpPr>
          <p:spPr bwMode="auto">
            <a:xfrm>
              <a:off x="3651" y="1616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4588" name="文本框 71711"/>
            <p:cNvSpPr txBox="1">
              <a:spLocks noChangeArrowheads="1"/>
            </p:cNvSpPr>
            <p:nvPr/>
          </p:nvSpPr>
          <p:spPr bwMode="auto">
            <a:xfrm>
              <a:off x="4332" y="2024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4589" name="文本框 71712"/>
            <p:cNvSpPr txBox="1">
              <a:spLocks noChangeArrowheads="1"/>
            </p:cNvSpPr>
            <p:nvPr/>
          </p:nvSpPr>
          <p:spPr bwMode="auto">
            <a:xfrm>
              <a:off x="4014" y="2296"/>
              <a:ext cx="28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4590" name="文本框 71713"/>
            <p:cNvSpPr txBox="1">
              <a:spLocks noChangeArrowheads="1"/>
            </p:cNvSpPr>
            <p:nvPr/>
          </p:nvSpPr>
          <p:spPr bwMode="auto">
            <a:xfrm>
              <a:off x="4604" y="2360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389080"/>
            <a:ext cx="62452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延长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CN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交线段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MB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ABM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8.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OCB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ABO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=45°.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5=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</a:t>
            </a:r>
          </a:p>
          <a:p>
            <a:pPr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ONC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QNB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180°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∠5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ONC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= 180°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∠7 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QNB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CON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NQB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90°.</a:t>
            </a:r>
          </a:p>
          <a:p>
            <a:pPr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BM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1724" name="直接连接符 71723"/>
          <p:cNvSpPr>
            <a:spLocks noChangeShapeType="1"/>
          </p:cNvSpPr>
          <p:nvPr/>
        </p:nvSpPr>
        <p:spPr bwMode="auto">
          <a:xfrm flipH="1">
            <a:off x="7415213" y="2301479"/>
            <a:ext cx="273050" cy="428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71725" name="文本框 71724"/>
          <p:cNvSpPr txBox="1">
            <a:spLocks noChangeArrowheads="1"/>
          </p:cNvSpPr>
          <p:nvPr/>
        </p:nvSpPr>
        <p:spPr bwMode="auto">
          <a:xfrm>
            <a:off x="7077076" y="2625328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71729" name="任意多边形 71728"/>
          <p:cNvSpPr>
            <a:spLocks noChangeArrowheads="1"/>
          </p:cNvSpPr>
          <p:nvPr/>
        </p:nvSpPr>
        <p:spPr bwMode="auto">
          <a:xfrm flipH="1" flipV="1">
            <a:off x="7880351" y="1869281"/>
            <a:ext cx="73025" cy="48816"/>
          </a:xfrm>
          <a:custGeom>
            <a:avLst/>
            <a:gdLst>
              <a:gd name="T0" fmla="*/ 9477 w 21600"/>
              <a:gd name="T1" fmla="*/ 0 h 19410"/>
              <a:gd name="T2" fmla="*/ 21600 w 21600"/>
              <a:gd name="T3" fmla="*/ 19410 h 19410"/>
              <a:gd name="T4" fmla="*/ 21600 w 21600"/>
              <a:gd name="T5" fmla="*/ 19410 h 19410"/>
              <a:gd name="T6" fmla="*/ 21591 w 21600"/>
              <a:gd name="T7" fmla="*/ 18317 h 19410"/>
              <a:gd name="T8" fmla="*/ 27652 w 21600"/>
              <a:gd name="T9" fmla="*/ -2188 h 19410"/>
              <a:gd name="T10" fmla="*/ 33713 w 21600"/>
              <a:gd name="T11" fmla="*/ 18317 h 19410"/>
              <a:gd name="T12" fmla="*/ 33617 w 21600"/>
              <a:gd name="T13" fmla="*/ 21965 h 19410"/>
              <a:gd name="T14" fmla="*/ 9477 w 21600"/>
              <a:gd name="T15" fmla="*/ 0 h 19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0" h="19410" fill="none">
                <a:moveTo>
                  <a:pt x="9477" y="0"/>
                </a:moveTo>
                <a:cubicBezTo>
                  <a:pt x="16658" y="3509"/>
                  <a:pt x="21600" y="10883"/>
                  <a:pt x="21600" y="19410"/>
                </a:cubicBezTo>
              </a:path>
              <a:path w="21600" h="19410" stroke="0">
                <a:moveTo>
                  <a:pt x="21600" y="19410"/>
                </a:moveTo>
                <a:cubicBezTo>
                  <a:pt x="21594" y="19049"/>
                  <a:pt x="21591" y="18684"/>
                  <a:pt x="21591" y="18317"/>
                </a:cubicBezTo>
                <a:cubicBezTo>
                  <a:pt x="21591" y="6992"/>
                  <a:pt x="24305" y="-2188"/>
                  <a:pt x="27652" y="-2188"/>
                </a:cubicBezTo>
                <a:cubicBezTo>
                  <a:pt x="30999" y="-2188"/>
                  <a:pt x="33713" y="6992"/>
                  <a:pt x="33713" y="18317"/>
                </a:cubicBezTo>
                <a:cubicBezTo>
                  <a:pt x="33713" y="19564"/>
                  <a:pt x="33680" y="20786"/>
                  <a:pt x="33617" y="21965"/>
                </a:cubicBezTo>
                <a:lnTo>
                  <a:pt x="9477" y="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0" name="任意多边形 71729"/>
          <p:cNvSpPr>
            <a:spLocks noChangeArrowheads="1"/>
          </p:cNvSpPr>
          <p:nvPr/>
        </p:nvSpPr>
        <p:spPr bwMode="auto">
          <a:xfrm rot="4029981" flipH="1" flipV="1">
            <a:off x="7830742" y="2833688"/>
            <a:ext cx="54769" cy="66675"/>
          </a:xfrm>
          <a:custGeom>
            <a:avLst/>
            <a:gdLst>
              <a:gd name="T0" fmla="*/ 9477 w 21600"/>
              <a:gd name="T1" fmla="*/ 0 h 19410"/>
              <a:gd name="T2" fmla="*/ 21600 w 21600"/>
              <a:gd name="T3" fmla="*/ 19410 h 19410"/>
              <a:gd name="T4" fmla="*/ 21600 w 21600"/>
              <a:gd name="T5" fmla="*/ 19410 h 19410"/>
              <a:gd name="T6" fmla="*/ 21591 w 21600"/>
              <a:gd name="T7" fmla="*/ 18317 h 19410"/>
              <a:gd name="T8" fmla="*/ 27652 w 21600"/>
              <a:gd name="T9" fmla="*/ -2188 h 19410"/>
              <a:gd name="T10" fmla="*/ 33713 w 21600"/>
              <a:gd name="T11" fmla="*/ 18317 h 19410"/>
              <a:gd name="T12" fmla="*/ 33617 w 21600"/>
              <a:gd name="T13" fmla="*/ 21965 h 19410"/>
              <a:gd name="T14" fmla="*/ 9477 w 21600"/>
              <a:gd name="T15" fmla="*/ 0 h 19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0" h="19410" fill="none">
                <a:moveTo>
                  <a:pt x="9477" y="0"/>
                </a:moveTo>
                <a:cubicBezTo>
                  <a:pt x="16658" y="3509"/>
                  <a:pt x="21600" y="10883"/>
                  <a:pt x="21600" y="19410"/>
                </a:cubicBezTo>
              </a:path>
              <a:path w="21600" h="19410" stroke="0">
                <a:moveTo>
                  <a:pt x="21600" y="19410"/>
                </a:moveTo>
                <a:cubicBezTo>
                  <a:pt x="21594" y="19049"/>
                  <a:pt x="21591" y="18684"/>
                  <a:pt x="21591" y="18317"/>
                </a:cubicBezTo>
                <a:cubicBezTo>
                  <a:pt x="21591" y="6992"/>
                  <a:pt x="24305" y="-2188"/>
                  <a:pt x="27652" y="-2188"/>
                </a:cubicBezTo>
                <a:cubicBezTo>
                  <a:pt x="30999" y="-2188"/>
                  <a:pt x="33713" y="6992"/>
                  <a:pt x="33713" y="18317"/>
                </a:cubicBezTo>
                <a:cubicBezTo>
                  <a:pt x="33713" y="19564"/>
                  <a:pt x="33680" y="20786"/>
                  <a:pt x="33617" y="21965"/>
                </a:cubicBezTo>
                <a:lnTo>
                  <a:pt x="9477" y="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1" name="文本框 71730"/>
          <p:cNvSpPr txBox="1">
            <a:spLocks noChangeArrowheads="1"/>
          </p:cNvSpPr>
          <p:nvPr/>
        </p:nvSpPr>
        <p:spPr bwMode="auto">
          <a:xfrm>
            <a:off x="7605713" y="1895476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732" name="文本框 71731"/>
          <p:cNvSpPr txBox="1">
            <a:spLocks noChangeArrowheads="1"/>
          </p:cNvSpPr>
          <p:nvPr/>
        </p:nvSpPr>
        <p:spPr bwMode="auto">
          <a:xfrm>
            <a:off x="7524750" y="2625329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733" name="任意多边形 71732"/>
          <p:cNvSpPr>
            <a:spLocks noChangeArrowheads="1"/>
          </p:cNvSpPr>
          <p:nvPr/>
        </p:nvSpPr>
        <p:spPr bwMode="auto">
          <a:xfrm flipH="1" flipV="1">
            <a:off x="7896226" y="1959769"/>
            <a:ext cx="112713" cy="54769"/>
          </a:xfrm>
          <a:custGeom>
            <a:avLst/>
            <a:gdLst>
              <a:gd name="T0" fmla="*/ 0 w 33399"/>
              <a:gd name="T1" fmla="*/ 3507 h 21600"/>
              <a:gd name="T2" fmla="*/ 11799 w 33399"/>
              <a:gd name="T3" fmla="*/ 0 h 21600"/>
              <a:gd name="T4" fmla="*/ 33399 w 33399"/>
              <a:gd name="T5" fmla="*/ 21600 h 21600"/>
              <a:gd name="T6" fmla="*/ 33399 w 33399"/>
              <a:gd name="T7" fmla="*/ 21600 h 21600"/>
              <a:gd name="T8" fmla="*/ 33334 w 33399"/>
              <a:gd name="T9" fmla="*/ 19854 h 21600"/>
              <a:gd name="T10" fmla="*/ 50033 w 33399"/>
              <a:gd name="T11" fmla="*/ 8 h 21600"/>
              <a:gd name="T12" fmla="*/ 66732 w 33399"/>
              <a:gd name="T13" fmla="*/ 19854 h 21600"/>
              <a:gd name="T14" fmla="*/ 63447 w 33399"/>
              <a:gd name="T15" fmla="*/ 31676 h 21600"/>
              <a:gd name="T16" fmla="*/ 0 w 33399"/>
              <a:gd name="T17" fmla="*/ 350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99" h="21600" fill="none">
                <a:moveTo>
                  <a:pt x="0" y="3507"/>
                </a:moveTo>
                <a:cubicBezTo>
                  <a:pt x="3391" y="1289"/>
                  <a:pt x="7444" y="0"/>
                  <a:pt x="11799" y="0"/>
                </a:cubicBezTo>
                <a:cubicBezTo>
                  <a:pt x="23728" y="0"/>
                  <a:pt x="33399" y="9671"/>
                  <a:pt x="33399" y="21600"/>
                </a:cubicBezTo>
              </a:path>
              <a:path w="33399" h="21600" stroke="0">
                <a:moveTo>
                  <a:pt x="33399" y="21600"/>
                </a:moveTo>
                <a:cubicBezTo>
                  <a:pt x="33356" y="21026"/>
                  <a:pt x="33334" y="20443"/>
                  <a:pt x="33334" y="19854"/>
                </a:cubicBezTo>
                <a:cubicBezTo>
                  <a:pt x="33334" y="8893"/>
                  <a:pt x="40810" y="8"/>
                  <a:pt x="50033" y="8"/>
                </a:cubicBezTo>
                <a:cubicBezTo>
                  <a:pt x="59256" y="8"/>
                  <a:pt x="66732" y="8893"/>
                  <a:pt x="66732" y="19854"/>
                </a:cubicBezTo>
                <a:cubicBezTo>
                  <a:pt x="66732" y="24283"/>
                  <a:pt x="65511" y="28374"/>
                  <a:pt x="63447" y="31676"/>
                </a:cubicBezTo>
                <a:lnTo>
                  <a:pt x="0" y="3507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4" name="任意多边形 71733"/>
          <p:cNvSpPr>
            <a:spLocks noChangeArrowheads="1"/>
          </p:cNvSpPr>
          <p:nvPr/>
        </p:nvSpPr>
        <p:spPr bwMode="auto">
          <a:xfrm rot="3067566" flipH="1" flipV="1">
            <a:off x="7723784" y="2871589"/>
            <a:ext cx="84534" cy="73025"/>
          </a:xfrm>
          <a:custGeom>
            <a:avLst/>
            <a:gdLst>
              <a:gd name="T0" fmla="*/ 0 w 33399"/>
              <a:gd name="T1" fmla="*/ 3507 h 21600"/>
              <a:gd name="T2" fmla="*/ 11799 w 33399"/>
              <a:gd name="T3" fmla="*/ 0 h 21600"/>
              <a:gd name="T4" fmla="*/ 33399 w 33399"/>
              <a:gd name="T5" fmla="*/ 21600 h 21600"/>
              <a:gd name="T6" fmla="*/ 33399 w 33399"/>
              <a:gd name="T7" fmla="*/ 21600 h 21600"/>
              <a:gd name="T8" fmla="*/ 33334 w 33399"/>
              <a:gd name="T9" fmla="*/ 19854 h 21600"/>
              <a:gd name="T10" fmla="*/ 50033 w 33399"/>
              <a:gd name="T11" fmla="*/ 8 h 21600"/>
              <a:gd name="T12" fmla="*/ 66732 w 33399"/>
              <a:gd name="T13" fmla="*/ 19854 h 21600"/>
              <a:gd name="T14" fmla="*/ 63447 w 33399"/>
              <a:gd name="T15" fmla="*/ 31676 h 21600"/>
              <a:gd name="T16" fmla="*/ 0 w 33399"/>
              <a:gd name="T17" fmla="*/ 350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99" h="21600" fill="none">
                <a:moveTo>
                  <a:pt x="0" y="3507"/>
                </a:moveTo>
                <a:cubicBezTo>
                  <a:pt x="3391" y="1289"/>
                  <a:pt x="7444" y="0"/>
                  <a:pt x="11799" y="0"/>
                </a:cubicBezTo>
                <a:cubicBezTo>
                  <a:pt x="23728" y="0"/>
                  <a:pt x="33399" y="9671"/>
                  <a:pt x="33399" y="21600"/>
                </a:cubicBezTo>
              </a:path>
              <a:path w="33399" h="21600" stroke="0">
                <a:moveTo>
                  <a:pt x="33399" y="21600"/>
                </a:moveTo>
                <a:cubicBezTo>
                  <a:pt x="33356" y="21026"/>
                  <a:pt x="33334" y="20443"/>
                  <a:pt x="33334" y="19854"/>
                </a:cubicBezTo>
                <a:cubicBezTo>
                  <a:pt x="33334" y="8893"/>
                  <a:pt x="40810" y="8"/>
                  <a:pt x="50033" y="8"/>
                </a:cubicBezTo>
                <a:cubicBezTo>
                  <a:pt x="59256" y="8"/>
                  <a:pt x="66732" y="8893"/>
                  <a:pt x="66732" y="19854"/>
                </a:cubicBezTo>
                <a:cubicBezTo>
                  <a:pt x="66732" y="24283"/>
                  <a:pt x="65511" y="28374"/>
                  <a:pt x="63447" y="31676"/>
                </a:cubicBezTo>
                <a:lnTo>
                  <a:pt x="0" y="3507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5" name="文本框 71734"/>
          <p:cNvSpPr txBox="1">
            <a:spLocks noChangeArrowheads="1"/>
          </p:cNvSpPr>
          <p:nvPr/>
        </p:nvSpPr>
        <p:spPr bwMode="auto">
          <a:xfrm>
            <a:off x="7740650" y="2031207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736" name="文本框 71735"/>
          <p:cNvSpPr txBox="1">
            <a:spLocks noChangeArrowheads="1"/>
          </p:cNvSpPr>
          <p:nvPr/>
        </p:nvSpPr>
        <p:spPr bwMode="auto">
          <a:xfrm>
            <a:off x="7380288" y="2719388"/>
            <a:ext cx="311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1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0" grpId="0" animBg="1"/>
      <p:bldP spid="71731" grpId="0"/>
      <p:bldP spid="71732" grpId="0"/>
      <p:bldP spid="71735" grpId="0"/>
      <p:bldP spid="717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1"/>
          <p:cNvSpPr>
            <a:spLocks noChangeArrowheads="1"/>
          </p:cNvSpPr>
          <p:nvPr/>
        </p:nvSpPr>
        <p:spPr bwMode="auto">
          <a:xfrm>
            <a:off x="323851" y="465535"/>
            <a:ext cx="8569325" cy="421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marL="342900" indent="-342900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．在正方形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ADB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DAC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342900" indent="-342900">
              <a:lnSpc>
                <a:spcPct val="200000"/>
              </a:lnSpc>
              <a:spcBef>
                <a:spcPct val="50000"/>
              </a:spcBef>
            </a:pP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200000"/>
              </a:lnSpc>
              <a:spcBef>
                <a:spcPct val="200000"/>
              </a:spcBef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在正方形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是对角线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上一点，且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AE=AB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，则∠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EBC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的度数是 </a:t>
            </a:r>
            <a:r>
              <a:rPr lang="zh-CN" altLang="en-US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		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5602" name="组合 72733"/>
          <p:cNvGrpSpPr/>
          <p:nvPr/>
        </p:nvGrpSpPr>
        <p:grpSpPr bwMode="auto">
          <a:xfrm>
            <a:off x="1258888" y="1794273"/>
            <a:ext cx="2536825" cy="1609726"/>
            <a:chOff x="1927" y="2768"/>
            <a:chExt cx="1598" cy="1352"/>
          </a:xfrm>
        </p:grpSpPr>
        <p:sp>
          <p:nvSpPr>
            <p:cNvPr id="25603" name="矩形 72723"/>
            <p:cNvSpPr>
              <a:spLocks noChangeArrowheads="1"/>
            </p:cNvSpPr>
            <p:nvPr/>
          </p:nvSpPr>
          <p:spPr bwMode="auto">
            <a:xfrm>
              <a:off x="2272" y="2949"/>
              <a:ext cx="953" cy="95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5604" name="文本框 72724"/>
            <p:cNvSpPr txBox="1">
              <a:spLocks noChangeArrowheads="1"/>
            </p:cNvSpPr>
            <p:nvPr/>
          </p:nvSpPr>
          <p:spPr bwMode="auto">
            <a:xfrm>
              <a:off x="1936" y="2795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605" name="文本框 72725"/>
            <p:cNvSpPr txBox="1">
              <a:spLocks noChangeArrowheads="1"/>
            </p:cNvSpPr>
            <p:nvPr/>
          </p:nvSpPr>
          <p:spPr bwMode="auto">
            <a:xfrm>
              <a:off x="3261" y="2768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5606" name="文本框 72726"/>
            <p:cNvSpPr txBox="1">
              <a:spLocks noChangeArrowheads="1"/>
            </p:cNvSpPr>
            <p:nvPr/>
          </p:nvSpPr>
          <p:spPr bwMode="auto">
            <a:xfrm>
              <a:off x="1927" y="3732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607" name="文本框 72727"/>
            <p:cNvSpPr txBox="1">
              <a:spLocks noChangeArrowheads="1"/>
            </p:cNvSpPr>
            <p:nvPr/>
          </p:nvSpPr>
          <p:spPr bwMode="auto">
            <a:xfrm>
              <a:off x="3279" y="372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5608" name="直接连接符 72728"/>
            <p:cNvSpPr>
              <a:spLocks noChangeShapeType="1"/>
            </p:cNvSpPr>
            <p:nvPr/>
          </p:nvSpPr>
          <p:spPr bwMode="auto">
            <a:xfrm>
              <a:off x="2272" y="2949"/>
              <a:ext cx="953" cy="9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5609" name="直接连接符 72731"/>
            <p:cNvSpPr>
              <a:spLocks noChangeShapeType="1"/>
            </p:cNvSpPr>
            <p:nvPr/>
          </p:nvSpPr>
          <p:spPr bwMode="auto">
            <a:xfrm flipV="1">
              <a:off x="2269" y="2955"/>
              <a:ext cx="953" cy="9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5610" name="文本框 72732"/>
            <p:cNvSpPr txBox="1">
              <a:spLocks noChangeArrowheads="1"/>
            </p:cNvSpPr>
            <p:nvPr/>
          </p:nvSpPr>
          <p:spPr bwMode="auto">
            <a:xfrm>
              <a:off x="2614" y="3426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25611" name="组合 72759"/>
          <p:cNvGrpSpPr/>
          <p:nvPr/>
        </p:nvGrpSpPr>
        <p:grpSpPr bwMode="auto">
          <a:xfrm>
            <a:off x="4859338" y="1762126"/>
            <a:ext cx="2536825" cy="1609726"/>
            <a:chOff x="3397" y="2614"/>
            <a:chExt cx="1598" cy="1352"/>
          </a:xfrm>
        </p:grpSpPr>
        <p:sp>
          <p:nvSpPr>
            <p:cNvPr id="25612" name="矩形 72735"/>
            <p:cNvSpPr>
              <a:spLocks noChangeArrowheads="1"/>
            </p:cNvSpPr>
            <p:nvPr/>
          </p:nvSpPr>
          <p:spPr bwMode="auto">
            <a:xfrm>
              <a:off x="3742" y="2795"/>
              <a:ext cx="953" cy="95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5613" name="文本框 72736"/>
            <p:cNvSpPr txBox="1">
              <a:spLocks noChangeArrowheads="1"/>
            </p:cNvSpPr>
            <p:nvPr/>
          </p:nvSpPr>
          <p:spPr bwMode="auto">
            <a:xfrm>
              <a:off x="3406" y="2641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614" name="文本框 72737"/>
            <p:cNvSpPr txBox="1">
              <a:spLocks noChangeArrowheads="1"/>
            </p:cNvSpPr>
            <p:nvPr/>
          </p:nvSpPr>
          <p:spPr bwMode="auto">
            <a:xfrm>
              <a:off x="4731" y="2614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5615" name="文本框 72738"/>
            <p:cNvSpPr txBox="1">
              <a:spLocks noChangeArrowheads="1"/>
            </p:cNvSpPr>
            <p:nvPr/>
          </p:nvSpPr>
          <p:spPr bwMode="auto">
            <a:xfrm>
              <a:off x="3397" y="3578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616" name="文本框 72739"/>
            <p:cNvSpPr txBox="1">
              <a:spLocks noChangeArrowheads="1"/>
            </p:cNvSpPr>
            <p:nvPr/>
          </p:nvSpPr>
          <p:spPr bwMode="auto">
            <a:xfrm>
              <a:off x="4749" y="3566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5617" name="直接连接符 72740"/>
            <p:cNvSpPr>
              <a:spLocks noChangeShapeType="1"/>
            </p:cNvSpPr>
            <p:nvPr/>
          </p:nvSpPr>
          <p:spPr bwMode="auto">
            <a:xfrm>
              <a:off x="3742" y="2795"/>
              <a:ext cx="953" cy="9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5618" name="直接连接符 72741"/>
            <p:cNvSpPr>
              <a:spLocks noChangeShapeType="1"/>
            </p:cNvSpPr>
            <p:nvPr/>
          </p:nvSpPr>
          <p:spPr bwMode="auto">
            <a:xfrm flipV="1">
              <a:off x="3739" y="2801"/>
              <a:ext cx="953" cy="9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25619" name="文本框 72742"/>
            <p:cNvSpPr txBox="1">
              <a:spLocks noChangeArrowheads="1"/>
            </p:cNvSpPr>
            <p:nvPr/>
          </p:nvSpPr>
          <p:spPr bwMode="auto">
            <a:xfrm>
              <a:off x="4096" y="2952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5620" name="文本框 72743"/>
            <p:cNvSpPr txBox="1">
              <a:spLocks noChangeArrowheads="1"/>
            </p:cNvSpPr>
            <p:nvPr/>
          </p:nvSpPr>
          <p:spPr bwMode="auto">
            <a:xfrm>
              <a:off x="4359" y="3186"/>
              <a:ext cx="23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5621" name="直接连接符 72745"/>
            <p:cNvSpPr>
              <a:spLocks noChangeShapeType="1"/>
            </p:cNvSpPr>
            <p:nvPr/>
          </p:nvSpPr>
          <p:spPr bwMode="auto">
            <a:xfrm flipV="1">
              <a:off x="3736" y="3413"/>
              <a:ext cx="623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</p:grpSp>
      <p:sp>
        <p:nvSpPr>
          <p:cNvPr id="72747" name="文本框 72746"/>
          <p:cNvSpPr txBox="1">
            <a:spLocks noChangeArrowheads="1"/>
          </p:cNvSpPr>
          <p:nvPr/>
        </p:nvSpPr>
        <p:spPr bwMode="auto">
          <a:xfrm>
            <a:off x="4543426" y="673894"/>
            <a:ext cx="892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45°</a:t>
            </a:r>
          </a:p>
        </p:txBody>
      </p:sp>
      <p:sp>
        <p:nvSpPr>
          <p:cNvPr id="72750" name="文本框 72749"/>
          <p:cNvSpPr txBox="1">
            <a:spLocks noChangeArrowheads="1"/>
          </p:cNvSpPr>
          <p:nvPr/>
        </p:nvSpPr>
        <p:spPr bwMode="auto">
          <a:xfrm>
            <a:off x="2220914" y="1221581"/>
            <a:ext cx="911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90°</a:t>
            </a:r>
          </a:p>
        </p:txBody>
      </p:sp>
      <p:sp>
        <p:nvSpPr>
          <p:cNvPr id="72762" name="文本框 72761"/>
          <p:cNvSpPr txBox="1">
            <a:spLocks noChangeArrowheads="1"/>
          </p:cNvSpPr>
          <p:nvPr/>
        </p:nvSpPr>
        <p:spPr bwMode="auto">
          <a:xfrm>
            <a:off x="3187701" y="4226719"/>
            <a:ext cx="1096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22.5°</a:t>
            </a:r>
          </a:p>
        </p:txBody>
      </p:sp>
      <p:sp>
        <p:nvSpPr>
          <p:cNvPr id="25625" name="文本框 72762"/>
          <p:cNvSpPr txBox="1">
            <a:spLocks noChangeArrowheads="1"/>
          </p:cNvSpPr>
          <p:nvPr/>
        </p:nvSpPr>
        <p:spPr bwMode="auto">
          <a:xfrm>
            <a:off x="2168525" y="3265885"/>
            <a:ext cx="8258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</a:p>
        </p:txBody>
      </p:sp>
      <p:sp>
        <p:nvSpPr>
          <p:cNvPr id="25626" name="文本框 72763"/>
          <p:cNvSpPr txBox="1">
            <a:spLocks noChangeArrowheads="1"/>
          </p:cNvSpPr>
          <p:nvPr/>
        </p:nvSpPr>
        <p:spPr bwMode="auto">
          <a:xfrm>
            <a:off x="5797550" y="3255169"/>
            <a:ext cx="8258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</a:p>
        </p:txBody>
      </p:sp>
      <p:sp>
        <p:nvSpPr>
          <p:cNvPr id="72765" name="文本框 72764"/>
          <p:cNvSpPr txBox="1">
            <a:spLocks noChangeArrowheads="1"/>
          </p:cNvSpPr>
          <p:nvPr/>
        </p:nvSpPr>
        <p:spPr bwMode="auto">
          <a:xfrm>
            <a:off x="6934201" y="681038"/>
            <a:ext cx="950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45°</a:t>
            </a:r>
          </a:p>
        </p:txBody>
      </p:sp>
      <p:sp>
        <p:nvSpPr>
          <p:cNvPr id="25628" name="矩形 80"/>
          <p:cNvSpPr>
            <a:spLocks noChangeArrowheads="1"/>
          </p:cNvSpPr>
          <p:nvPr/>
        </p:nvSpPr>
        <p:spPr bwMode="auto">
          <a:xfrm>
            <a:off x="6350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1800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7" grpId="0"/>
      <p:bldP spid="72750" grpId="0"/>
      <p:bldP spid="72762" grpId="0"/>
      <p:bldP spid="727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73763"/>
          <p:cNvSpPr txBox="1">
            <a:spLocks noChangeArrowheads="1"/>
          </p:cNvSpPr>
          <p:nvPr/>
        </p:nvSpPr>
        <p:spPr bwMode="auto">
          <a:xfrm>
            <a:off x="250826" y="250031"/>
            <a:ext cx="83534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如图，已知正方形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以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为边向正方形外作等边△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ABE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连结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求∠</a:t>
            </a:r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26626" name="矩形 73783"/>
          <p:cNvSpPr>
            <a:spLocks noChangeArrowheads="1"/>
          </p:cNvSpPr>
          <p:nvPr/>
        </p:nvSpPr>
        <p:spPr bwMode="auto">
          <a:xfrm>
            <a:off x="5651500" y="1891904"/>
            <a:ext cx="1295400" cy="971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6627" name="等腰三角形 73784"/>
          <p:cNvSpPr>
            <a:spLocks noChangeArrowheads="1"/>
          </p:cNvSpPr>
          <p:nvPr/>
        </p:nvSpPr>
        <p:spPr bwMode="auto">
          <a:xfrm rot="5400000">
            <a:off x="7023299" y="1817093"/>
            <a:ext cx="972740" cy="1122362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6628" name="直接连接符 73785"/>
          <p:cNvSpPr>
            <a:spLocks noChangeShapeType="1"/>
          </p:cNvSpPr>
          <p:nvPr/>
        </p:nvSpPr>
        <p:spPr bwMode="auto">
          <a:xfrm>
            <a:off x="5641976" y="1899047"/>
            <a:ext cx="2449513" cy="485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6629" name="直接连接符 73786"/>
          <p:cNvSpPr>
            <a:spLocks noChangeShapeType="1"/>
          </p:cNvSpPr>
          <p:nvPr/>
        </p:nvSpPr>
        <p:spPr bwMode="auto">
          <a:xfrm flipV="1">
            <a:off x="5670550" y="2370535"/>
            <a:ext cx="2376488" cy="485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6630" name="文本框 73787"/>
          <p:cNvSpPr txBox="1">
            <a:spLocks noChangeArrowheads="1"/>
          </p:cNvSpPr>
          <p:nvPr/>
        </p:nvSpPr>
        <p:spPr bwMode="auto">
          <a:xfrm>
            <a:off x="5292726" y="1568054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6631" name="文本框 73788"/>
          <p:cNvSpPr txBox="1">
            <a:spLocks noChangeArrowheads="1"/>
          </p:cNvSpPr>
          <p:nvPr/>
        </p:nvSpPr>
        <p:spPr bwMode="auto">
          <a:xfrm>
            <a:off x="6732588" y="151328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6632" name="文本框 73789"/>
          <p:cNvSpPr txBox="1">
            <a:spLocks noChangeArrowheads="1"/>
          </p:cNvSpPr>
          <p:nvPr/>
        </p:nvSpPr>
        <p:spPr bwMode="auto">
          <a:xfrm>
            <a:off x="8101013" y="221575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6633" name="文本框 73790"/>
          <p:cNvSpPr txBox="1">
            <a:spLocks noChangeArrowheads="1"/>
          </p:cNvSpPr>
          <p:nvPr/>
        </p:nvSpPr>
        <p:spPr bwMode="auto">
          <a:xfrm>
            <a:off x="6804025" y="28098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6634" name="文本框 73791"/>
          <p:cNvSpPr txBox="1">
            <a:spLocks noChangeArrowheads="1"/>
          </p:cNvSpPr>
          <p:nvPr/>
        </p:nvSpPr>
        <p:spPr bwMode="auto">
          <a:xfrm>
            <a:off x="5392738" y="279082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84164" y="1073944"/>
            <a:ext cx="68802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是等边三角形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BEA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EAB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=60°.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DAB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DAE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=150°.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AED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EDA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=15°.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DEC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AEB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AED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4" name="AutoShape 156"/>
          <p:cNvSpPr/>
          <p:nvPr/>
        </p:nvSpPr>
        <p:spPr bwMode="auto">
          <a:xfrm>
            <a:off x="2011364" y="1869282"/>
            <a:ext cx="71437" cy="1403747"/>
          </a:xfrm>
          <a:prstGeom prst="leftBrace">
            <a:avLst>
              <a:gd name="adj1" fmla="val 218092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7466" name="Text Box 151"/>
          <p:cNvSpPr txBox="1">
            <a:spLocks noChangeArrowheads="1"/>
          </p:cNvSpPr>
          <p:nvPr/>
        </p:nvSpPr>
        <p:spPr bwMode="auto">
          <a:xfrm>
            <a:off x="3132139" y="2409826"/>
            <a:ext cx="2663825" cy="4321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/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四个角都是直角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67" name="Text Box 151"/>
          <p:cNvSpPr txBox="1">
            <a:spLocks noChangeArrowheads="1"/>
          </p:cNvSpPr>
          <p:nvPr/>
        </p:nvSpPr>
        <p:spPr bwMode="auto">
          <a:xfrm>
            <a:off x="3141663" y="2993232"/>
            <a:ext cx="2654300" cy="378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/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四条边都相等</a:t>
            </a:r>
          </a:p>
        </p:txBody>
      </p:sp>
      <p:sp>
        <p:nvSpPr>
          <p:cNvPr id="17468" name="Text Box 151"/>
          <p:cNvSpPr txBox="1">
            <a:spLocks noChangeArrowheads="1"/>
          </p:cNvSpPr>
          <p:nvPr/>
        </p:nvSpPr>
        <p:spPr bwMode="auto">
          <a:xfrm>
            <a:off x="3141663" y="3544491"/>
            <a:ext cx="4311650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对角线相等且互相垂直平分</a:t>
            </a:r>
          </a:p>
        </p:txBody>
      </p:sp>
      <p:sp>
        <p:nvSpPr>
          <p:cNvPr id="17469" name="Text Box 151"/>
          <p:cNvSpPr txBox="1">
            <a:spLocks noChangeArrowheads="1"/>
          </p:cNvSpPr>
          <p:nvPr/>
        </p:nvSpPr>
        <p:spPr bwMode="auto">
          <a:xfrm>
            <a:off x="395288" y="2301479"/>
            <a:ext cx="1511300" cy="378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17470" name="Text Box 151"/>
          <p:cNvSpPr txBox="1">
            <a:spLocks noChangeArrowheads="1"/>
          </p:cNvSpPr>
          <p:nvPr/>
        </p:nvSpPr>
        <p:spPr bwMode="auto">
          <a:xfrm>
            <a:off x="1857376" y="3057525"/>
            <a:ext cx="1222375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7471" name="AutoShape 156"/>
          <p:cNvSpPr/>
          <p:nvPr/>
        </p:nvSpPr>
        <p:spPr bwMode="auto">
          <a:xfrm>
            <a:off x="2824164" y="2605088"/>
            <a:ext cx="71437" cy="1296591"/>
          </a:xfrm>
          <a:prstGeom prst="leftBrace">
            <a:avLst>
              <a:gd name="adj1" fmla="val 201444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7477" name="Text Box 151"/>
          <p:cNvSpPr txBox="1">
            <a:spLocks noChangeArrowheads="1"/>
          </p:cNvSpPr>
          <p:nvPr/>
        </p:nvSpPr>
        <p:spPr bwMode="auto">
          <a:xfrm>
            <a:off x="1836739" y="1653779"/>
            <a:ext cx="1222375" cy="37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17478" name="Text Box 151"/>
          <p:cNvSpPr txBox="1">
            <a:spLocks noChangeArrowheads="1"/>
          </p:cNvSpPr>
          <p:nvPr/>
        </p:nvSpPr>
        <p:spPr bwMode="auto">
          <a:xfrm>
            <a:off x="3059114" y="1545431"/>
            <a:ext cx="5184775" cy="6488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有一组邻相等，并且有一个角是直角的平行四边形叫做正方形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79" name="右箭头 17478"/>
          <p:cNvSpPr>
            <a:spLocks noChangeArrowheads="1"/>
          </p:cNvSpPr>
          <p:nvPr/>
        </p:nvSpPr>
        <p:spPr bwMode="auto">
          <a:xfrm>
            <a:off x="2771775" y="1762125"/>
            <a:ext cx="215900" cy="1619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7659" name="矩形 80"/>
          <p:cNvSpPr>
            <a:spLocks noChangeArrowheads="1"/>
          </p:cNvSpPr>
          <p:nvPr/>
        </p:nvSpPr>
        <p:spPr bwMode="auto">
          <a:xfrm>
            <a:off x="88900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989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1800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684213" y="1247329"/>
            <a:ext cx="73453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eaLnBrk="0" hangingPunct="0"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1.了解正方形</a:t>
            </a:r>
            <a:r>
              <a:rPr lang="en-US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定义及其与平行四边形的关系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indent="200025" eaLnBrk="0" hangingPunct="0"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2.探索并证明正方形</a:t>
            </a:r>
            <a:r>
              <a:rPr lang="en-US" dirty="0" err="1">
                <a:latin typeface="黑体" panose="02010609060101010101" pitchFamily="49" charset="-122"/>
                <a:ea typeface="黑体" panose="02010609060101010101" pitchFamily="49" charset="-122"/>
              </a:rPr>
              <a:t>的性质定理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.（重点）</a:t>
            </a:r>
          </a:p>
          <a:p>
            <a:pPr indent="200025" eaLnBrk="0" hangingPunct="0"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3.应用正方形</a:t>
            </a:r>
            <a:r>
              <a:rPr lang="en-US" dirty="0" err="1">
                <a:latin typeface="黑体" panose="02010609060101010101" pitchFamily="49" charset="-122"/>
                <a:ea typeface="黑体" panose="02010609060101010101" pitchFamily="49" charset="-122"/>
              </a:rPr>
              <a:t>的性质定理解决相关问题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.（难点）</a:t>
            </a:r>
          </a:p>
        </p:txBody>
      </p:sp>
      <p:sp>
        <p:nvSpPr>
          <p:cNvPr id="12290" name="矩形 4119"/>
          <p:cNvSpPr>
            <a:spLocks noChangeArrowheads="1"/>
          </p:cNvSpPr>
          <p:nvPr/>
        </p:nvSpPr>
        <p:spPr bwMode="auto">
          <a:xfrm>
            <a:off x="3563938" y="785664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3"/>
          <p:cNvSpPr txBox="1">
            <a:spLocks noChangeArrowheads="1"/>
          </p:cNvSpPr>
          <p:nvPr/>
        </p:nvSpPr>
        <p:spPr bwMode="auto">
          <a:xfrm>
            <a:off x="250825" y="454819"/>
            <a:ext cx="87137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活动</a:t>
            </a:r>
            <a:r>
              <a:rPr lang="en-US" altLang="zh-CN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观察这些图片，你什么发现？正方形四条边有什么关系？四个角呢？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3314" name="图片 22585" descr="18b802f0eb835f7e-f90693c95e6a93be-2097499adf6bb3221b2c4992d7d138f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7263" y="1545431"/>
            <a:ext cx="1871662" cy="134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图片 22586" descr="e770645d57ec337e-bf98c60f45957149-73a9f685b09ac17e881706de4a3c7f2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1" y="1491853"/>
            <a:ext cx="1871663" cy="140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图片 22587" descr="1ce6c490d16ec7e9-7f2ba67a643b2611-08e56e04d468fe5deaf7b98345aa4e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7764" y="1276350"/>
            <a:ext cx="2232025" cy="167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图片 22588" descr="b8011ac8a6a53cb9-9b60ce170e255481-d2101e9eb51906ef2c957a07d4eca6a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7813" y="3543300"/>
            <a:ext cx="2881312" cy="113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图片 22589" descr="7685beee39f9252b-9d9fe3809fc1625f-4d179d36fe8bf5c58fa7f7f9846d088c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94339" y="3381375"/>
            <a:ext cx="1800225" cy="127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91" name="矩形 22590"/>
          <p:cNvSpPr>
            <a:spLocks noChangeArrowheads="1"/>
          </p:cNvSpPr>
          <p:nvPr/>
        </p:nvSpPr>
        <p:spPr bwMode="auto">
          <a:xfrm>
            <a:off x="971550" y="1545431"/>
            <a:ext cx="1873250" cy="140493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2592" name="矩形 22591"/>
          <p:cNvSpPr>
            <a:spLocks noChangeArrowheads="1"/>
          </p:cNvSpPr>
          <p:nvPr/>
        </p:nvSpPr>
        <p:spPr bwMode="auto">
          <a:xfrm>
            <a:off x="4225925" y="1858567"/>
            <a:ext cx="865188" cy="64889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2593" name="矩形 22592"/>
          <p:cNvSpPr>
            <a:spLocks noChangeArrowheads="1"/>
          </p:cNvSpPr>
          <p:nvPr/>
        </p:nvSpPr>
        <p:spPr bwMode="auto">
          <a:xfrm>
            <a:off x="6472238" y="1513285"/>
            <a:ext cx="1873250" cy="1404938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6600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2594" name="矩形 22593"/>
          <p:cNvSpPr>
            <a:spLocks noChangeArrowheads="1"/>
          </p:cNvSpPr>
          <p:nvPr/>
        </p:nvSpPr>
        <p:spPr bwMode="auto">
          <a:xfrm>
            <a:off x="2124076" y="3964782"/>
            <a:ext cx="360363" cy="27027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2595" name="矩形 22594"/>
          <p:cNvSpPr>
            <a:spLocks noChangeArrowheads="1"/>
          </p:cNvSpPr>
          <p:nvPr/>
        </p:nvSpPr>
        <p:spPr bwMode="auto">
          <a:xfrm>
            <a:off x="3535363" y="3964782"/>
            <a:ext cx="360362" cy="27027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22596" name="矩形 22595"/>
          <p:cNvSpPr>
            <a:spLocks noChangeArrowheads="1"/>
          </p:cNvSpPr>
          <p:nvPr/>
        </p:nvSpPr>
        <p:spPr bwMode="auto">
          <a:xfrm>
            <a:off x="5997576" y="3759994"/>
            <a:ext cx="676275" cy="507206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8000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3325" name="矩形 80"/>
          <p:cNvSpPr>
            <a:spLocks noChangeArrowheads="1"/>
          </p:cNvSpPr>
          <p:nvPr/>
        </p:nvSpPr>
        <p:spPr bwMode="auto">
          <a:xfrm>
            <a:off x="825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1800">
              <a:solidFill>
                <a:srgbClr val="228989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组合 6147"/>
          <p:cNvGrpSpPr/>
          <p:nvPr/>
        </p:nvGrpSpPr>
        <p:grpSpPr bwMode="auto">
          <a:xfrm>
            <a:off x="395288" y="465535"/>
            <a:ext cx="2896545" cy="739246"/>
            <a:chOff x="0" y="0"/>
            <a:chExt cx="4563" cy="1551"/>
          </a:xfrm>
        </p:grpSpPr>
        <p:sp>
          <p:nvSpPr>
            <p:cNvPr id="1433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3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341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685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正方形的定义</a:t>
              </a:r>
            </a:p>
          </p:txBody>
        </p:sp>
        <p:sp>
          <p:nvSpPr>
            <p:cNvPr id="14342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4343" name="文本框 6359"/>
          <p:cNvSpPr txBox="1">
            <a:spLocks noChangeArrowheads="1"/>
          </p:cNvSpPr>
          <p:nvPr/>
        </p:nvSpPr>
        <p:spPr bwMode="auto">
          <a:xfrm>
            <a:off x="323850" y="1307306"/>
            <a:ext cx="8496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准备一张矩形的纸片，按照下图折叠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然后展开，得到一个四边形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44" name="矩形 6362"/>
          <p:cNvSpPr>
            <a:spLocks noChangeArrowheads="1"/>
          </p:cNvSpPr>
          <p:nvPr/>
        </p:nvSpPr>
        <p:spPr bwMode="auto">
          <a:xfrm>
            <a:off x="1979614" y="2625329"/>
            <a:ext cx="1800225" cy="9310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4345" name="直接连接符 6363"/>
          <p:cNvSpPr>
            <a:spLocks noChangeShapeType="1"/>
          </p:cNvSpPr>
          <p:nvPr/>
        </p:nvSpPr>
        <p:spPr bwMode="auto">
          <a:xfrm>
            <a:off x="3057525" y="2622948"/>
            <a:ext cx="3175" cy="931069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4346" name="直接连接符 6364"/>
          <p:cNvSpPr>
            <a:spLocks noChangeShapeType="1"/>
          </p:cNvSpPr>
          <p:nvPr/>
        </p:nvSpPr>
        <p:spPr bwMode="auto">
          <a:xfrm>
            <a:off x="2006601" y="2622948"/>
            <a:ext cx="1052513" cy="92035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4347" name="右箭头 6365"/>
          <p:cNvSpPr>
            <a:spLocks noChangeArrowheads="1"/>
          </p:cNvSpPr>
          <p:nvPr/>
        </p:nvSpPr>
        <p:spPr bwMode="auto">
          <a:xfrm>
            <a:off x="4284663" y="2797969"/>
            <a:ext cx="792162" cy="485775"/>
          </a:xfrm>
          <a:prstGeom prst="rightArrow">
            <a:avLst>
              <a:gd name="adj1" fmla="val 37259"/>
              <a:gd name="adj2" fmla="val 39205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4348" name="矩形 6366"/>
          <p:cNvSpPr>
            <a:spLocks noChangeArrowheads="1"/>
          </p:cNvSpPr>
          <p:nvPr/>
        </p:nvSpPr>
        <p:spPr bwMode="auto">
          <a:xfrm>
            <a:off x="5508625" y="2625329"/>
            <a:ext cx="1241425" cy="9310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6370" name="文本框 6369"/>
          <p:cNvSpPr txBox="1">
            <a:spLocks noChangeArrowheads="1"/>
          </p:cNvSpPr>
          <p:nvPr/>
        </p:nvSpPr>
        <p:spPr bwMode="auto">
          <a:xfrm>
            <a:off x="250825" y="3921919"/>
            <a:ext cx="698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折叠后得到的特殊四边形是什么四边形？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71" name="文本框 6370"/>
          <p:cNvSpPr txBox="1">
            <a:spLocks noChangeArrowheads="1"/>
          </p:cNvSpPr>
          <p:nvPr/>
        </p:nvSpPr>
        <p:spPr bwMode="auto">
          <a:xfrm>
            <a:off x="5651500" y="2950369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14351" name="矩形 80"/>
          <p:cNvSpPr>
            <a:spLocks noChangeArrowheads="1"/>
          </p:cNvSpPr>
          <p:nvPr/>
        </p:nvSpPr>
        <p:spPr bwMode="auto">
          <a:xfrm>
            <a:off x="82550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1800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0" grpId="0"/>
      <p:bldP spid="63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11620"/>
          <p:cNvSpPr>
            <a:spLocks noChangeArrowheads="1"/>
          </p:cNvSpPr>
          <p:nvPr/>
        </p:nvSpPr>
        <p:spPr bwMode="auto">
          <a:xfrm>
            <a:off x="107951" y="497681"/>
            <a:ext cx="89646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把可以活动的菱形框架的一个角变为直角，观察这时菱形框架的形状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5362" name="组合 111621"/>
          <p:cNvGrpSpPr/>
          <p:nvPr/>
        </p:nvGrpSpPr>
        <p:grpSpPr bwMode="auto">
          <a:xfrm>
            <a:off x="900113" y="1685925"/>
            <a:ext cx="2735262" cy="1350169"/>
            <a:chOff x="1619" y="2069"/>
            <a:chExt cx="1723" cy="1134"/>
          </a:xfrm>
        </p:grpSpPr>
        <p:grpSp>
          <p:nvGrpSpPr>
            <p:cNvPr id="15363" name="组合 111622"/>
            <p:cNvGrpSpPr/>
            <p:nvPr/>
          </p:nvGrpSpPr>
          <p:grpSpPr bwMode="auto">
            <a:xfrm>
              <a:off x="1619" y="2069"/>
              <a:ext cx="1723" cy="1134"/>
              <a:chOff x="604" y="2069"/>
              <a:chExt cx="1723" cy="1134"/>
            </a:xfrm>
          </p:grpSpPr>
          <p:sp>
            <p:nvSpPr>
              <p:cNvPr id="15364" name="矩形 111623"/>
              <p:cNvSpPr>
                <a:spLocks noChangeArrowheads="1"/>
              </p:cNvSpPr>
              <p:nvPr/>
            </p:nvSpPr>
            <p:spPr bwMode="auto">
              <a:xfrm>
                <a:off x="694" y="2314"/>
                <a:ext cx="1633" cy="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 sz="1800"/>
              </a:p>
            </p:txBody>
          </p:sp>
          <p:sp>
            <p:nvSpPr>
              <p:cNvPr id="15365" name="矩形 111624"/>
              <p:cNvSpPr>
                <a:spLocks noChangeArrowheads="1"/>
              </p:cNvSpPr>
              <p:nvPr/>
            </p:nvSpPr>
            <p:spPr bwMode="auto">
              <a:xfrm>
                <a:off x="604" y="2903"/>
                <a:ext cx="1633" cy="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 sz="1800"/>
              </a:p>
            </p:txBody>
          </p:sp>
          <p:sp>
            <p:nvSpPr>
              <p:cNvPr id="15366" name="平行四边形 111625"/>
              <p:cNvSpPr>
                <a:spLocks noChangeArrowheads="1"/>
              </p:cNvSpPr>
              <p:nvPr/>
            </p:nvSpPr>
            <p:spPr bwMode="auto">
              <a:xfrm>
                <a:off x="1610" y="2069"/>
                <a:ext cx="589" cy="1134"/>
              </a:xfrm>
              <a:prstGeom prst="parallelogram">
                <a:avLst>
                  <a:gd name="adj" fmla="val 87292"/>
                </a:avLst>
              </a:prstGeom>
              <a:noFill/>
              <a:ln w="127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 sz="1800"/>
              </a:p>
            </p:txBody>
          </p:sp>
          <p:sp>
            <p:nvSpPr>
              <p:cNvPr id="15367" name="平行四边形 111626"/>
              <p:cNvSpPr>
                <a:spLocks noChangeArrowheads="1"/>
              </p:cNvSpPr>
              <p:nvPr/>
            </p:nvSpPr>
            <p:spPr bwMode="auto">
              <a:xfrm>
                <a:off x="794" y="2069"/>
                <a:ext cx="589" cy="1134"/>
              </a:xfrm>
              <a:prstGeom prst="parallelogram">
                <a:avLst>
                  <a:gd name="adj" fmla="val 87292"/>
                </a:avLst>
              </a:prstGeom>
              <a:noFill/>
              <a:ln w="127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 sz="1800"/>
              </a:p>
            </p:txBody>
          </p:sp>
          <p:sp>
            <p:nvSpPr>
              <p:cNvPr id="15368" name="椭圆 111627"/>
              <p:cNvSpPr>
                <a:spLocks noChangeArrowheads="1"/>
              </p:cNvSpPr>
              <p:nvPr/>
            </p:nvSpPr>
            <p:spPr bwMode="auto">
              <a:xfrm>
                <a:off x="1190" y="2334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 sz="1800"/>
              </a:p>
            </p:txBody>
          </p:sp>
          <p:sp>
            <p:nvSpPr>
              <p:cNvPr id="15369" name="椭圆 111628"/>
              <p:cNvSpPr>
                <a:spLocks noChangeArrowheads="1"/>
              </p:cNvSpPr>
              <p:nvPr/>
            </p:nvSpPr>
            <p:spPr bwMode="auto">
              <a:xfrm>
                <a:off x="2007" y="2334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 sz="1800"/>
              </a:p>
            </p:txBody>
          </p:sp>
          <p:sp>
            <p:nvSpPr>
              <p:cNvPr id="15370" name="椭圆 111629"/>
              <p:cNvSpPr>
                <a:spLocks noChangeArrowheads="1"/>
              </p:cNvSpPr>
              <p:nvPr/>
            </p:nvSpPr>
            <p:spPr bwMode="auto">
              <a:xfrm>
                <a:off x="1738" y="2927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 sz="1800"/>
              </a:p>
            </p:txBody>
          </p:sp>
          <p:sp>
            <p:nvSpPr>
              <p:cNvPr id="15371" name="椭圆 111630"/>
              <p:cNvSpPr>
                <a:spLocks noChangeArrowheads="1"/>
              </p:cNvSpPr>
              <p:nvPr/>
            </p:nvSpPr>
            <p:spPr bwMode="auto">
              <a:xfrm>
                <a:off x="921" y="2924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 sz="1800"/>
              </a:p>
            </p:txBody>
          </p:sp>
        </p:grpSp>
        <p:sp>
          <p:nvSpPr>
            <p:cNvPr id="15372" name="任意多边形 111631"/>
            <p:cNvSpPr>
              <a:spLocks noChangeArrowheads="1"/>
            </p:cNvSpPr>
            <p:nvPr/>
          </p:nvSpPr>
          <p:spPr bwMode="auto">
            <a:xfrm flipV="1">
              <a:off x="2209" y="2396"/>
              <a:ext cx="90" cy="90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21600 w 21600"/>
                <a:gd name="T5" fmla="*/ 21600 h 21600"/>
                <a:gd name="T6" fmla="*/ 32400 w 21600"/>
                <a:gd name="T7" fmla="*/ 0 h 21600"/>
                <a:gd name="T8" fmla="*/ 43200 w 21600"/>
                <a:gd name="T9" fmla="*/ 21600 h 21600"/>
                <a:gd name="T10" fmla="*/ 42648 w 21600"/>
                <a:gd name="T11" fmla="*/ 28436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21600" y="21600"/>
                  </a:moveTo>
                  <a:cubicBezTo>
                    <a:pt x="21600" y="9671"/>
                    <a:pt x="26435" y="0"/>
                    <a:pt x="32400" y="0"/>
                  </a:cubicBezTo>
                  <a:cubicBezTo>
                    <a:pt x="38365" y="0"/>
                    <a:pt x="43200" y="9671"/>
                    <a:pt x="43200" y="21600"/>
                  </a:cubicBezTo>
                  <a:cubicBezTo>
                    <a:pt x="43200" y="23991"/>
                    <a:pt x="43006" y="26290"/>
                    <a:pt x="42648" y="28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73" name="右箭头 111632"/>
          <p:cNvSpPr>
            <a:spLocks noChangeArrowheads="1"/>
          </p:cNvSpPr>
          <p:nvPr/>
        </p:nvSpPr>
        <p:spPr bwMode="auto">
          <a:xfrm>
            <a:off x="4211638" y="2118122"/>
            <a:ext cx="792162" cy="432197"/>
          </a:xfrm>
          <a:prstGeom prst="rightArrow">
            <a:avLst>
              <a:gd name="adj1" fmla="val 37259"/>
              <a:gd name="adj2" fmla="val 44065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grpSp>
        <p:nvGrpSpPr>
          <p:cNvPr id="15374" name="组合 111634"/>
          <p:cNvGrpSpPr/>
          <p:nvPr/>
        </p:nvGrpSpPr>
        <p:grpSpPr bwMode="auto">
          <a:xfrm>
            <a:off x="5580063" y="1632348"/>
            <a:ext cx="2608262" cy="1425178"/>
            <a:chOff x="1610" y="1961"/>
            <a:chExt cx="1643" cy="1197"/>
          </a:xfrm>
        </p:grpSpPr>
        <p:sp>
          <p:nvSpPr>
            <p:cNvPr id="15375" name="矩形 111635"/>
            <p:cNvSpPr>
              <a:spLocks noChangeArrowheads="1"/>
            </p:cNvSpPr>
            <p:nvPr/>
          </p:nvSpPr>
          <p:spPr bwMode="auto">
            <a:xfrm>
              <a:off x="1620" y="2903"/>
              <a:ext cx="163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15376" name="椭圆 111636"/>
            <p:cNvSpPr>
              <a:spLocks noChangeArrowheads="1"/>
            </p:cNvSpPr>
            <p:nvPr/>
          </p:nvSpPr>
          <p:spPr bwMode="auto">
            <a:xfrm>
              <a:off x="2754" y="2927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15377" name="椭圆 111637"/>
            <p:cNvSpPr>
              <a:spLocks noChangeArrowheads="1"/>
            </p:cNvSpPr>
            <p:nvPr/>
          </p:nvSpPr>
          <p:spPr bwMode="auto">
            <a:xfrm>
              <a:off x="1937" y="2924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15378" name="矩形 111638"/>
            <p:cNvSpPr>
              <a:spLocks noChangeArrowheads="1"/>
            </p:cNvSpPr>
            <p:nvPr/>
          </p:nvSpPr>
          <p:spPr bwMode="auto">
            <a:xfrm>
              <a:off x="1610" y="2160"/>
              <a:ext cx="1633" cy="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15379" name="椭圆 111639"/>
            <p:cNvSpPr>
              <a:spLocks noChangeArrowheads="1"/>
            </p:cNvSpPr>
            <p:nvPr/>
          </p:nvSpPr>
          <p:spPr bwMode="auto">
            <a:xfrm>
              <a:off x="2744" y="2183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15380" name="椭圆 111640"/>
            <p:cNvSpPr>
              <a:spLocks noChangeArrowheads="1"/>
            </p:cNvSpPr>
            <p:nvPr/>
          </p:nvSpPr>
          <p:spPr bwMode="auto">
            <a:xfrm>
              <a:off x="1927" y="2180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15381" name="矩形 111641"/>
            <p:cNvSpPr>
              <a:spLocks noChangeArrowheads="1"/>
            </p:cNvSpPr>
            <p:nvPr/>
          </p:nvSpPr>
          <p:spPr bwMode="auto">
            <a:xfrm>
              <a:off x="1909" y="1979"/>
              <a:ext cx="91" cy="117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  <p:sp>
          <p:nvSpPr>
            <p:cNvPr id="15382" name="矩形 111642"/>
            <p:cNvSpPr>
              <a:spLocks noChangeArrowheads="1"/>
            </p:cNvSpPr>
            <p:nvPr/>
          </p:nvSpPr>
          <p:spPr bwMode="auto">
            <a:xfrm>
              <a:off x="2726" y="1961"/>
              <a:ext cx="91" cy="117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 sz="1800"/>
            </a:p>
          </p:txBody>
        </p:sp>
      </p:grpSp>
      <p:sp>
        <p:nvSpPr>
          <p:cNvPr id="15383" name="矩形 111646"/>
          <p:cNvSpPr>
            <a:spLocks noChangeArrowheads="1"/>
          </p:cNvSpPr>
          <p:nvPr/>
        </p:nvSpPr>
        <p:spPr bwMode="auto">
          <a:xfrm>
            <a:off x="6199188" y="1977628"/>
            <a:ext cx="144462" cy="10834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11648" name="文本框 111647"/>
          <p:cNvSpPr txBox="1">
            <a:spLocks noChangeArrowheads="1"/>
          </p:cNvSpPr>
          <p:nvPr/>
        </p:nvSpPr>
        <p:spPr bwMode="auto">
          <a:xfrm>
            <a:off x="323850" y="3381376"/>
            <a:ext cx="8064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经过变化后得到特殊四边形是什么四边形？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1649" name="文本框 111648"/>
          <p:cNvSpPr txBox="1">
            <a:spLocks noChangeArrowheads="1"/>
          </p:cNvSpPr>
          <p:nvPr/>
        </p:nvSpPr>
        <p:spPr bwMode="auto">
          <a:xfrm>
            <a:off x="250825" y="4062413"/>
            <a:ext cx="88024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有一组邻边相等，并且有一个角是直角的平行四边形是正方形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zh-CN" altLang="en-US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1650" name="文本框 111649"/>
          <p:cNvSpPr txBox="1">
            <a:spLocks noChangeArrowheads="1"/>
          </p:cNvSpPr>
          <p:nvPr/>
        </p:nvSpPr>
        <p:spPr bwMode="auto">
          <a:xfrm>
            <a:off x="6300788" y="2247901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ea typeface="黑体" panose="02010609060101010101" pitchFamily="49" charset="-122"/>
              </a:rPr>
              <a:t>正方形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8" grpId="0"/>
      <p:bldP spid="111649" grpId="0"/>
      <p:bldP spid="1116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6147"/>
          <p:cNvGrpSpPr/>
          <p:nvPr/>
        </p:nvGrpSpPr>
        <p:grpSpPr bwMode="auto">
          <a:xfrm>
            <a:off x="390526" y="465535"/>
            <a:ext cx="4691690" cy="739246"/>
            <a:chOff x="0" y="0"/>
            <a:chExt cx="7390" cy="1551"/>
          </a:xfrm>
        </p:grpSpPr>
        <p:sp>
          <p:nvSpPr>
            <p:cNvPr id="1638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6389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651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正方形的性质探究和证明</a:t>
              </a:r>
            </a:p>
          </p:txBody>
        </p:sp>
        <p:sp>
          <p:nvSpPr>
            <p:cNvPr id="16390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6391" name="矩形 9275"/>
          <p:cNvSpPr>
            <a:spLocks noChangeArrowheads="1"/>
          </p:cNvSpPr>
          <p:nvPr/>
        </p:nvSpPr>
        <p:spPr bwMode="auto">
          <a:xfrm>
            <a:off x="725488" y="1925241"/>
            <a:ext cx="1655762" cy="124182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6392" name="文本框 9276"/>
          <p:cNvSpPr txBox="1">
            <a:spLocks noChangeArrowheads="1"/>
          </p:cNvSpPr>
          <p:nvPr/>
        </p:nvSpPr>
        <p:spPr bwMode="auto">
          <a:xfrm>
            <a:off x="265113" y="171926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393" name="文本框 9277"/>
          <p:cNvSpPr txBox="1">
            <a:spLocks noChangeArrowheads="1"/>
          </p:cNvSpPr>
          <p:nvPr/>
        </p:nvSpPr>
        <p:spPr bwMode="auto">
          <a:xfrm>
            <a:off x="280988" y="297299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394" name="文本框 9278"/>
          <p:cNvSpPr txBox="1">
            <a:spLocks noChangeArrowheads="1"/>
          </p:cNvSpPr>
          <p:nvPr/>
        </p:nvSpPr>
        <p:spPr bwMode="auto">
          <a:xfrm>
            <a:off x="2395538" y="296108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395" name="文本框 9279"/>
          <p:cNvSpPr txBox="1">
            <a:spLocks noChangeArrowheads="1"/>
          </p:cNvSpPr>
          <p:nvPr/>
        </p:nvSpPr>
        <p:spPr bwMode="auto">
          <a:xfrm>
            <a:off x="2424113" y="1729978"/>
            <a:ext cx="404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396" name="文本框 9282"/>
          <p:cNvSpPr txBox="1">
            <a:spLocks noChangeArrowheads="1"/>
          </p:cNvSpPr>
          <p:nvPr/>
        </p:nvSpPr>
        <p:spPr bwMode="auto">
          <a:xfrm>
            <a:off x="3348038" y="994172"/>
            <a:ext cx="57959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填一填：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角：</a:t>
            </a:r>
            <a:r>
              <a:rPr lang="zh-CN" altLang="en-US" u="sng">
                <a:latin typeface="Times New Roman" panose="02020603050405020304" pitchFamily="18" charset="0"/>
                <a:ea typeface="黑体" panose="02010609060101010101" pitchFamily="49" charset="-122"/>
              </a:rPr>
              <a:t>	     	    	</a:t>
            </a:r>
            <a:r>
              <a:rPr lang="zh-CN" altLang="en-US" u="sng"/>
              <a:t>	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边：</a:t>
            </a:r>
            <a:r>
              <a:rPr lang="zh-CN" altLang="en-US" u="sng">
                <a:latin typeface="Times New Roman" panose="02020603050405020304" pitchFamily="18" charset="0"/>
                <a:ea typeface="黑体" panose="02010609060101010101" pitchFamily="49" charset="-122"/>
              </a:rPr>
              <a:t>			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对角线：</a:t>
            </a:r>
            <a:r>
              <a:rPr lang="zh-CN" altLang="en-US" u="sng">
                <a:latin typeface="Times New Roman" panose="02020603050405020304" pitchFamily="18" charset="0"/>
                <a:ea typeface="黑体" panose="02010609060101010101" pitchFamily="49" charset="-122"/>
              </a:rPr>
              <a:t>	                                      	</a:t>
            </a:r>
          </a:p>
          <a:p>
            <a:pPr>
              <a:lnSpc>
                <a:spcPct val="18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对称性：</a:t>
            </a:r>
            <a:r>
              <a:rPr lang="zh-CN" altLang="en-US" u="sng">
                <a:latin typeface="Times New Roman" panose="02020603050405020304" pitchFamily="18" charset="0"/>
                <a:ea typeface="黑体" panose="02010609060101010101" pitchFamily="49" charset="-122"/>
              </a:rPr>
              <a:t>					    </a:t>
            </a:r>
          </a:p>
        </p:txBody>
      </p:sp>
      <p:sp>
        <p:nvSpPr>
          <p:cNvPr id="9284" name="文本框 9283"/>
          <p:cNvSpPr txBox="1">
            <a:spLocks noChangeArrowheads="1"/>
          </p:cNvSpPr>
          <p:nvPr/>
        </p:nvSpPr>
        <p:spPr bwMode="auto">
          <a:xfrm>
            <a:off x="4413250" y="1634729"/>
            <a:ext cx="2424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ea typeface="黑体" panose="02010609060101010101" pitchFamily="49" charset="-122"/>
              </a:rPr>
              <a:t>四个角都是直角</a:t>
            </a:r>
            <a:r>
              <a:rPr lang="en-US" altLang="zh-CN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285" name="文本框 9284"/>
          <p:cNvSpPr txBox="1">
            <a:spLocks noChangeArrowheads="1"/>
          </p:cNvSpPr>
          <p:nvPr/>
        </p:nvSpPr>
        <p:spPr bwMode="auto">
          <a:xfrm>
            <a:off x="4225925" y="2134791"/>
            <a:ext cx="1808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ea typeface="黑体" panose="02010609060101010101" pitchFamily="49" charset="-122"/>
              </a:rPr>
              <a:t>四条边相等</a:t>
            </a:r>
            <a:r>
              <a:rPr lang="en-US" altLang="zh-CN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286" name="文本框 9285"/>
          <p:cNvSpPr txBox="1">
            <a:spLocks noChangeArrowheads="1"/>
          </p:cNvSpPr>
          <p:nvPr/>
        </p:nvSpPr>
        <p:spPr bwMode="auto">
          <a:xfrm>
            <a:off x="4887914" y="2616994"/>
            <a:ext cx="3962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ea typeface="黑体" panose="02010609060101010101" pitchFamily="49" charset="-122"/>
              </a:rPr>
              <a:t>对角线相等且互相垂直平分</a:t>
            </a:r>
            <a:r>
              <a:rPr lang="en-US" altLang="zh-CN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287" name="矩形 9286"/>
          <p:cNvSpPr>
            <a:spLocks noChangeArrowheads="1"/>
          </p:cNvSpPr>
          <p:nvPr/>
        </p:nvSpPr>
        <p:spPr bwMode="auto">
          <a:xfrm>
            <a:off x="728664" y="3055144"/>
            <a:ext cx="142875" cy="1071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288" name="矩形 9287"/>
          <p:cNvSpPr>
            <a:spLocks noChangeArrowheads="1"/>
          </p:cNvSpPr>
          <p:nvPr/>
        </p:nvSpPr>
        <p:spPr bwMode="auto">
          <a:xfrm>
            <a:off x="2233614" y="3055144"/>
            <a:ext cx="142875" cy="1071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289" name="矩形 9288"/>
          <p:cNvSpPr>
            <a:spLocks noChangeArrowheads="1"/>
          </p:cNvSpPr>
          <p:nvPr/>
        </p:nvSpPr>
        <p:spPr bwMode="auto">
          <a:xfrm>
            <a:off x="727076" y="1928813"/>
            <a:ext cx="142875" cy="1071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290" name="矩形 9289"/>
          <p:cNvSpPr>
            <a:spLocks noChangeArrowheads="1"/>
          </p:cNvSpPr>
          <p:nvPr/>
        </p:nvSpPr>
        <p:spPr bwMode="auto">
          <a:xfrm>
            <a:off x="2239964" y="1927623"/>
            <a:ext cx="142875" cy="1071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291" name="文本框 9290"/>
          <p:cNvSpPr txBox="1">
            <a:spLocks noChangeArrowheads="1"/>
          </p:cNvSpPr>
          <p:nvPr/>
        </p:nvSpPr>
        <p:spPr bwMode="auto">
          <a:xfrm>
            <a:off x="1476375" y="154781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92" name="文本框 9291"/>
          <p:cNvSpPr txBox="1">
            <a:spLocks noChangeArrowheads="1"/>
          </p:cNvSpPr>
          <p:nvPr/>
        </p:nvSpPr>
        <p:spPr bwMode="auto">
          <a:xfrm>
            <a:off x="250825" y="241220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93" name="文本框 9292"/>
          <p:cNvSpPr txBox="1">
            <a:spLocks noChangeArrowheads="1"/>
          </p:cNvSpPr>
          <p:nvPr/>
        </p:nvSpPr>
        <p:spPr bwMode="auto">
          <a:xfrm>
            <a:off x="1547813" y="316468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94" name="文本框 9293"/>
          <p:cNvSpPr txBox="1">
            <a:spLocks noChangeArrowheads="1"/>
          </p:cNvSpPr>
          <p:nvPr/>
        </p:nvSpPr>
        <p:spPr bwMode="auto">
          <a:xfrm>
            <a:off x="2484438" y="230386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97" name="直接连接符 9296"/>
          <p:cNvSpPr>
            <a:spLocks noChangeShapeType="1"/>
          </p:cNvSpPr>
          <p:nvPr/>
        </p:nvSpPr>
        <p:spPr bwMode="auto">
          <a:xfrm>
            <a:off x="736601" y="1925241"/>
            <a:ext cx="1655763" cy="124301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298" name="直接连接符 9297"/>
          <p:cNvSpPr>
            <a:spLocks noChangeShapeType="1"/>
          </p:cNvSpPr>
          <p:nvPr/>
        </p:nvSpPr>
        <p:spPr bwMode="auto">
          <a:xfrm flipV="1">
            <a:off x="717550" y="1918098"/>
            <a:ext cx="1684338" cy="123586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299" name="矩形 9298"/>
          <p:cNvSpPr>
            <a:spLocks noChangeArrowheads="1"/>
          </p:cNvSpPr>
          <p:nvPr/>
        </p:nvSpPr>
        <p:spPr bwMode="auto">
          <a:xfrm rot="19088698">
            <a:off x="1524000" y="2472928"/>
            <a:ext cx="69850" cy="5238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9301" name="文本框 9300"/>
          <p:cNvSpPr txBox="1">
            <a:spLocks noChangeArrowheads="1"/>
          </p:cNvSpPr>
          <p:nvPr/>
        </p:nvSpPr>
        <p:spPr bwMode="auto">
          <a:xfrm>
            <a:off x="4932364" y="3105150"/>
            <a:ext cx="3809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ea typeface="黑体" panose="02010609060101010101" pitchFamily="49" charset="-122"/>
              </a:rPr>
              <a:t>轴对称图形（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>
                <a:solidFill>
                  <a:srgbClr val="FF0000"/>
                </a:solidFill>
                <a:ea typeface="黑体" panose="02010609060101010101" pitchFamily="49" charset="-122"/>
              </a:rPr>
              <a:t>条对称轴）</a:t>
            </a:r>
            <a:r>
              <a:rPr lang="en-US" altLang="zh-CN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302" name="直接连接符 9301"/>
          <p:cNvSpPr>
            <a:spLocks noChangeShapeType="1"/>
          </p:cNvSpPr>
          <p:nvPr/>
        </p:nvSpPr>
        <p:spPr bwMode="auto">
          <a:xfrm>
            <a:off x="309564" y="2538413"/>
            <a:ext cx="266382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304" name="直接连接符 9303"/>
          <p:cNvSpPr>
            <a:spLocks noChangeShapeType="1"/>
          </p:cNvSpPr>
          <p:nvPr/>
        </p:nvSpPr>
        <p:spPr bwMode="auto">
          <a:xfrm>
            <a:off x="1562100" y="1383506"/>
            <a:ext cx="0" cy="2268141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305" name="直接连接符 9304"/>
          <p:cNvSpPr>
            <a:spLocks noChangeShapeType="1"/>
          </p:cNvSpPr>
          <p:nvPr/>
        </p:nvSpPr>
        <p:spPr bwMode="auto">
          <a:xfrm>
            <a:off x="323851" y="1609726"/>
            <a:ext cx="2519363" cy="1889522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306" name="直接连接符 9305"/>
          <p:cNvSpPr>
            <a:spLocks noChangeShapeType="1"/>
          </p:cNvSpPr>
          <p:nvPr/>
        </p:nvSpPr>
        <p:spPr bwMode="auto">
          <a:xfrm flipV="1">
            <a:off x="496889" y="1718073"/>
            <a:ext cx="2160587" cy="162044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9307" name="矩形 58"/>
          <p:cNvSpPr>
            <a:spLocks noChangeArrowheads="1"/>
          </p:cNvSpPr>
          <p:nvPr/>
        </p:nvSpPr>
        <p:spPr bwMode="auto">
          <a:xfrm>
            <a:off x="395289" y="3792141"/>
            <a:ext cx="8137525" cy="864394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C0066"/>
            </a:solidFill>
            <a:prstDash val="sysDash"/>
            <a:bevel/>
          </a:ln>
        </p:spPr>
        <p:txBody>
          <a:bodyPr/>
          <a:lstStyle/>
          <a:p>
            <a:pPr>
              <a:lnSpc>
                <a:spcPct val="110000"/>
              </a:lnSpc>
              <a:spcAft>
                <a:spcPct val="50000"/>
              </a:spcAft>
            </a:pPr>
            <a:r>
              <a:rPr lang="en-US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1.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正方形的四个角都是直角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四条边相等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10000"/>
              </a:lnSpc>
              <a:spcAft>
                <a:spcPct val="50000"/>
              </a:spcAft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	2.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正方形的对角线相等且互相垂直平分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9308" name="组合 38"/>
          <p:cNvGrpSpPr/>
          <p:nvPr/>
        </p:nvGrpSpPr>
        <p:grpSpPr bwMode="auto">
          <a:xfrm>
            <a:off x="468313" y="3845719"/>
            <a:ext cx="697627" cy="485775"/>
            <a:chOff x="0" y="0"/>
            <a:chExt cx="698236" cy="648072"/>
          </a:xfrm>
        </p:grpSpPr>
        <p:grpSp>
          <p:nvGrpSpPr>
            <p:cNvPr id="16418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16419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1800"/>
              </a:p>
            </p:txBody>
          </p:sp>
          <p:sp>
            <p:nvSpPr>
              <p:cNvPr id="16420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2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1800"/>
              </a:p>
            </p:txBody>
          </p:sp>
        </p:grpSp>
        <p:sp>
          <p:nvSpPr>
            <p:cNvPr id="16421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236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4" grpId="0"/>
      <p:bldP spid="9285" grpId="0"/>
      <p:bldP spid="9286" grpId="0"/>
      <p:bldP spid="9291" grpId="0"/>
      <p:bldP spid="9292" grpId="0"/>
      <p:bldP spid="9293" grpId="0"/>
      <p:bldP spid="9294" grpId="0"/>
      <p:bldP spid="9299" grpId="0" animBg="1"/>
      <p:bldP spid="9301" grpId="0"/>
      <p:bldP spid="930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66" name="TextBox 20"/>
          <p:cNvSpPr txBox="1">
            <a:spLocks noChangeArrowheads="1"/>
          </p:cNvSpPr>
          <p:nvPr/>
        </p:nvSpPr>
        <p:spPr bwMode="auto">
          <a:xfrm>
            <a:off x="250825" y="844153"/>
            <a:ext cx="82819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已知：如右图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求证：正方形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四边相等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四个角都是直角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10" name="矩形 65966"/>
          <p:cNvSpPr>
            <a:spLocks noChangeArrowheads="1"/>
          </p:cNvSpPr>
          <p:nvPr/>
        </p:nvSpPr>
        <p:spPr bwMode="auto">
          <a:xfrm>
            <a:off x="6804025" y="2950369"/>
            <a:ext cx="1512888" cy="11346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7411" name="文本框 65967"/>
          <p:cNvSpPr txBox="1">
            <a:spLocks noChangeArrowheads="1"/>
          </p:cNvSpPr>
          <p:nvPr/>
        </p:nvSpPr>
        <p:spPr bwMode="auto">
          <a:xfrm>
            <a:off x="6372225" y="278844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412" name="文本框 65968"/>
          <p:cNvSpPr txBox="1">
            <a:spLocks noChangeArrowheads="1"/>
          </p:cNvSpPr>
          <p:nvPr/>
        </p:nvSpPr>
        <p:spPr bwMode="auto">
          <a:xfrm>
            <a:off x="6372225" y="392311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13" name="文本框 65969"/>
          <p:cNvSpPr txBox="1">
            <a:spLocks noChangeArrowheads="1"/>
          </p:cNvSpPr>
          <p:nvPr/>
        </p:nvSpPr>
        <p:spPr bwMode="auto">
          <a:xfrm>
            <a:off x="8316913" y="392311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414" name="文本框 65970"/>
          <p:cNvSpPr txBox="1">
            <a:spLocks noChangeArrowheads="1"/>
          </p:cNvSpPr>
          <p:nvPr/>
        </p:nvSpPr>
        <p:spPr bwMode="auto">
          <a:xfrm>
            <a:off x="8316913" y="2734866"/>
            <a:ext cx="404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5983" name="文本框 65982"/>
          <p:cNvSpPr txBox="1">
            <a:spLocks noChangeArrowheads="1"/>
          </p:cNvSpPr>
          <p:nvPr/>
        </p:nvSpPr>
        <p:spPr bwMode="auto">
          <a:xfrm>
            <a:off x="222250" y="1703785"/>
            <a:ext cx="71580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.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（正方形的定义）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又∵正方形是平行四边形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正方形是矩形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（矩形的定义）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  正方形是菱形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菱形的定义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 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6" name="文本框 65983"/>
          <p:cNvSpPr txBox="1">
            <a:spLocks noChangeArrowheads="1"/>
          </p:cNvSpPr>
          <p:nvPr/>
        </p:nvSpPr>
        <p:spPr bwMode="auto">
          <a:xfrm>
            <a:off x="241300" y="472679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定理证明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5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5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59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5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59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5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59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8" name="TextBox 20"/>
          <p:cNvSpPr txBox="1">
            <a:spLocks noChangeArrowheads="1"/>
          </p:cNvSpPr>
          <p:nvPr/>
        </p:nvSpPr>
        <p:spPr bwMode="auto">
          <a:xfrm>
            <a:off x="250825" y="573881"/>
            <a:ext cx="82819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已知：如右图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求证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AO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BO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CO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DO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4" name="矩形 64538"/>
          <p:cNvSpPr>
            <a:spLocks noChangeArrowheads="1"/>
          </p:cNvSpPr>
          <p:nvPr/>
        </p:nvSpPr>
        <p:spPr bwMode="auto">
          <a:xfrm>
            <a:off x="6472238" y="2207419"/>
            <a:ext cx="1655762" cy="124182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8435" name="文本框 64539"/>
          <p:cNvSpPr txBox="1">
            <a:spLocks noChangeArrowheads="1"/>
          </p:cNvSpPr>
          <p:nvPr/>
        </p:nvSpPr>
        <p:spPr bwMode="auto">
          <a:xfrm>
            <a:off x="6011863" y="200144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436" name="文本框 64540"/>
          <p:cNvSpPr txBox="1">
            <a:spLocks noChangeArrowheads="1"/>
          </p:cNvSpPr>
          <p:nvPr/>
        </p:nvSpPr>
        <p:spPr bwMode="auto">
          <a:xfrm>
            <a:off x="6027738" y="325516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437" name="文本框 64541"/>
          <p:cNvSpPr txBox="1">
            <a:spLocks noChangeArrowheads="1"/>
          </p:cNvSpPr>
          <p:nvPr/>
        </p:nvSpPr>
        <p:spPr bwMode="auto">
          <a:xfrm>
            <a:off x="8142288" y="324326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438" name="文本框 64542"/>
          <p:cNvSpPr txBox="1">
            <a:spLocks noChangeArrowheads="1"/>
          </p:cNvSpPr>
          <p:nvPr/>
        </p:nvSpPr>
        <p:spPr bwMode="auto">
          <a:xfrm>
            <a:off x="8170863" y="2012156"/>
            <a:ext cx="404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4552" name="直接连接符 64551"/>
          <p:cNvSpPr>
            <a:spLocks noChangeShapeType="1"/>
          </p:cNvSpPr>
          <p:nvPr/>
        </p:nvSpPr>
        <p:spPr bwMode="auto">
          <a:xfrm>
            <a:off x="6488113" y="2215753"/>
            <a:ext cx="1655762" cy="1243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64553" name="直接连接符 64552"/>
          <p:cNvSpPr>
            <a:spLocks noChangeShapeType="1"/>
          </p:cNvSpPr>
          <p:nvPr/>
        </p:nvSpPr>
        <p:spPr bwMode="auto">
          <a:xfrm flipV="1">
            <a:off x="6457950" y="2215754"/>
            <a:ext cx="1657350" cy="12156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sz="1800"/>
          </a:p>
        </p:txBody>
      </p:sp>
      <p:sp>
        <p:nvSpPr>
          <p:cNvPr id="18441" name="文本框 64558"/>
          <p:cNvSpPr txBox="1">
            <a:spLocks noChangeArrowheads="1"/>
          </p:cNvSpPr>
          <p:nvPr/>
        </p:nvSpPr>
        <p:spPr bwMode="auto">
          <a:xfrm>
            <a:off x="7092951" y="2842022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4560" name="云形标注 64559"/>
          <p:cNvSpPr>
            <a:spLocks noChangeArrowheads="1"/>
          </p:cNvSpPr>
          <p:nvPr/>
        </p:nvSpPr>
        <p:spPr bwMode="auto">
          <a:xfrm>
            <a:off x="1331914" y="1924050"/>
            <a:ext cx="3743325" cy="1512094"/>
          </a:xfrm>
          <a:prstGeom prst="cloudCallout">
            <a:avLst>
              <a:gd name="adj1" fmla="val 73579"/>
              <a:gd name="adj2" fmla="val 41731"/>
            </a:avLst>
          </a:prstGeom>
          <a:solidFill>
            <a:srgbClr val="008080"/>
          </a:solidFill>
          <a:ln w="19050">
            <a:solidFill>
              <a:schemeClr val="accent1"/>
            </a:solidFill>
            <a:rou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64561" name="文本框 64560"/>
          <p:cNvSpPr txBox="1">
            <a:spLocks noChangeArrowheads="1"/>
          </p:cNvSpPr>
          <p:nvPr/>
        </p:nvSpPr>
        <p:spPr bwMode="auto">
          <a:xfrm>
            <a:off x="1619250" y="2518173"/>
            <a:ext cx="35189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请同学们动手完成以上证明？</a:t>
            </a:r>
          </a:p>
        </p:txBody>
      </p:sp>
      <p:sp>
        <p:nvSpPr>
          <p:cNvPr id="64562" name="文本框 64561"/>
          <p:cNvSpPr txBox="1">
            <a:spLocks noChangeArrowheads="1"/>
          </p:cNvSpPr>
          <p:nvPr/>
        </p:nvSpPr>
        <p:spPr bwMode="auto">
          <a:xfrm>
            <a:off x="395288" y="3868342"/>
            <a:ext cx="8445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66"/>
                </a:solidFill>
                <a:ea typeface="黑体" panose="02010609060101010101" pitchFamily="49" charset="-122"/>
              </a:rPr>
              <a:t>提示：</a:t>
            </a:r>
            <a:r>
              <a:rPr lang="zh-CN" altLang="en-US" sz="2000">
                <a:ea typeface="黑体" panose="02010609060101010101" pitchFamily="49" charset="-122"/>
              </a:rPr>
              <a:t>可以先通过证明来得到正方形是矩形、菱形，然后利用矩形和菱形的定理来完成该题</a:t>
            </a:r>
            <a:r>
              <a:rPr lang="en-US" altLang="zh-CN" sz="2000"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8" grpId="0"/>
      <p:bldP spid="64560" grpId="0" animBg="1"/>
      <p:bldP spid="64561" grpId="0"/>
      <p:bldP spid="645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3"/>
          <p:cNvSpPr txBox="1">
            <a:spLocks noChangeArrowheads="1"/>
          </p:cNvSpPr>
          <p:nvPr/>
        </p:nvSpPr>
        <p:spPr bwMode="auto">
          <a:xfrm>
            <a:off x="323850" y="519113"/>
            <a:ext cx="8496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想一想：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正方形是矩形吗？是菱形吗？</a:t>
            </a:r>
            <a:r>
              <a:rPr lang="zh-CN" altLang="en-US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21" name="椭圆 8220"/>
          <p:cNvSpPr>
            <a:spLocks noChangeArrowheads="1"/>
          </p:cNvSpPr>
          <p:nvPr/>
        </p:nvSpPr>
        <p:spPr bwMode="auto">
          <a:xfrm>
            <a:off x="1116014" y="1168004"/>
            <a:ext cx="6473825" cy="2321719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8222" name="椭圆 8221"/>
          <p:cNvSpPr>
            <a:spLocks noChangeArrowheads="1"/>
          </p:cNvSpPr>
          <p:nvPr/>
        </p:nvSpPr>
        <p:spPr bwMode="auto">
          <a:xfrm>
            <a:off x="2124076" y="1447800"/>
            <a:ext cx="2663825" cy="1458516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chemeClr val="accent1"/>
                </a:solidFill>
                <a:ea typeface="黑体" panose="02010609060101010101" pitchFamily="49" charset="-122"/>
              </a:rPr>
              <a:t>矩形</a:t>
            </a:r>
          </a:p>
        </p:txBody>
      </p:sp>
      <p:sp>
        <p:nvSpPr>
          <p:cNvPr id="8223" name="椭圆 8222"/>
          <p:cNvSpPr>
            <a:spLocks noChangeArrowheads="1"/>
          </p:cNvSpPr>
          <p:nvPr/>
        </p:nvSpPr>
        <p:spPr bwMode="auto">
          <a:xfrm>
            <a:off x="3924300" y="1383507"/>
            <a:ext cx="2808288" cy="1512094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>
                <a:solidFill>
                  <a:schemeClr val="accent1"/>
                </a:solidFill>
                <a:ea typeface="黑体" panose="02010609060101010101" pitchFamily="49" charset="-122"/>
              </a:rPr>
              <a:t>菱形</a:t>
            </a:r>
          </a:p>
        </p:txBody>
      </p:sp>
      <p:sp>
        <p:nvSpPr>
          <p:cNvPr id="19461" name="文本框 8225"/>
          <p:cNvSpPr txBox="1">
            <a:spLocks noChangeArrowheads="1"/>
          </p:cNvSpPr>
          <p:nvPr/>
        </p:nvSpPr>
        <p:spPr bwMode="auto">
          <a:xfrm>
            <a:off x="3917950" y="1988344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chemeClr val="accent1"/>
                </a:solidFill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19462" name="文本框 8226"/>
          <p:cNvSpPr txBox="1">
            <a:spLocks noChangeArrowheads="1"/>
          </p:cNvSpPr>
          <p:nvPr/>
        </p:nvSpPr>
        <p:spPr bwMode="auto">
          <a:xfrm>
            <a:off x="3578225" y="3046810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accent1"/>
                </a:solidFill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8228" name="矩形 58"/>
          <p:cNvSpPr>
            <a:spLocks noChangeArrowheads="1"/>
          </p:cNvSpPr>
          <p:nvPr/>
        </p:nvSpPr>
        <p:spPr bwMode="auto">
          <a:xfrm>
            <a:off x="539750" y="3706416"/>
            <a:ext cx="8135938" cy="971550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80000"/>
              </a:lnSpc>
            </a:pP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正方形是特殊的平行四边形</a:t>
            </a:r>
            <a:r>
              <a:rPr lang="en-US" altLang="zh-CN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也是特殊的矩形</a:t>
            </a:r>
            <a:r>
              <a:rPr lang="en-US" altLang="zh-CN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也是特殊的菱形</a:t>
            </a:r>
            <a:r>
              <a:rPr lang="en-US" altLang="zh-CN" sz="200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所以平行四边形、矩形、菱形有的性质</a:t>
            </a:r>
            <a:r>
              <a:rPr lang="en-US" altLang="zh-CN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正方形都有</a:t>
            </a:r>
            <a:r>
              <a:rPr lang="en-US" altLang="zh-CN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8229" name="组合 38"/>
          <p:cNvGrpSpPr/>
          <p:nvPr/>
        </p:nvGrpSpPr>
        <p:grpSpPr bwMode="auto">
          <a:xfrm>
            <a:off x="611188" y="3813572"/>
            <a:ext cx="697627" cy="485775"/>
            <a:chOff x="0" y="0"/>
            <a:chExt cx="698236" cy="648072"/>
          </a:xfrm>
        </p:grpSpPr>
        <p:grpSp>
          <p:nvGrpSpPr>
            <p:cNvPr id="19465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19466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1800"/>
              </a:p>
            </p:txBody>
          </p:sp>
          <p:sp>
            <p:nvSpPr>
              <p:cNvPr id="19467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2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1800"/>
              </a:p>
            </p:txBody>
          </p:sp>
        </p:grpSp>
        <p:sp>
          <p:nvSpPr>
            <p:cNvPr id="19468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236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" grpId="0" bldLvl="0" animBg="1"/>
      <p:bldP spid="8223" grpId="0" bldLvl="0" animBg="1"/>
      <p:bldP spid="8228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全屏显示(16:9)</PresentationFormat>
  <Paragraphs>210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方正姚体</vt:lpstr>
      <vt:lpstr>黑体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2023-01-17T02:18:03Z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7F7F02DE890C4933987D0857816D331D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