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3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03" autoAdjust="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62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40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 dirty="0"/>
          </a:p>
        </p:txBody>
      </p:sp>
      <p:sp>
        <p:nvSpPr>
          <p:cNvPr id="4099" name="日期占位符 409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4100" name="幻灯片图像占位符 409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文本占位符 410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410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 dirty="0"/>
          </a:p>
        </p:txBody>
      </p:sp>
      <p:sp>
        <p:nvSpPr>
          <p:cNvPr id="4103" name="灯片编号占位符 410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6858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342900" lvl="1" indent="0" algn="l" defTabSz="6858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685800" lvl="2" indent="0" algn="l" defTabSz="6858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028700" lvl="3" indent="0" algn="l" defTabSz="6858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371600" lvl="4" indent="0" algn="l" defTabSz="6858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1714500" lvl="5" indent="0" algn="l" defTabSz="6858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057400" lvl="6" indent="0" algn="l" defTabSz="6858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2400300" lvl="7" indent="0" algn="l" defTabSz="6858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2743200" lvl="8" indent="0" algn="l" defTabSz="6858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512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  <a:t>3</a:t>
            </a:fld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  <a:t>12</a:t>
            </a:fld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560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  <a:t>13</a:t>
            </a:fld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765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  <a:t>14</a:t>
            </a:fld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717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  <a:t>4</a:t>
            </a:fld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922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  <a:t>5</a:t>
            </a:fld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126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  <a:t>6</a:t>
            </a:fld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331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  <a:t>7</a:t>
            </a:fld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36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  <a:t>8</a:t>
            </a:fld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741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  <a:t>9</a:t>
            </a:fld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946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  <a:t>10</a:t>
            </a:fld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150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  <a:t>11</a:t>
            </a:fld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992223"/>
            <a:ext cx="6858000" cy="1640251"/>
          </a:xfrm>
        </p:spPr>
        <p:txBody>
          <a:bodyPr anchor="b">
            <a:normAutofit/>
          </a:bodyPr>
          <a:lstStyle>
            <a:lvl1pPr algn="ctr">
              <a:defRPr sz="3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4317" y="9028"/>
            <a:ext cx="657958" cy="22506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4317" y="9028"/>
            <a:ext cx="657958" cy="22506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随</a:t>
            </a:r>
            <a:r>
              <a:rPr lang="zh-CN" altLang="en-US" sz="1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4873466"/>
            <a:ext cx="9144000" cy="2700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/>
          </a:p>
        </p:txBody>
      </p:sp>
      <p:grpSp>
        <p:nvGrpSpPr>
          <p:cNvPr id="12" name="组合 11"/>
          <p:cNvGrpSpPr/>
          <p:nvPr userDrawn="1"/>
        </p:nvGrpSpPr>
        <p:grpSpPr>
          <a:xfrm flipV="1">
            <a:off x="1888332" y="422452"/>
            <a:ext cx="1467803" cy="57150"/>
            <a:chOff x="11867" y="1528"/>
            <a:chExt cx="3966" cy="120"/>
          </a:xfrm>
        </p:grpSpPr>
        <p:cxnSp>
          <p:nvCxnSpPr>
            <p:cNvPr id="13" name="直接连接符 12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 flipV="1">
            <a:off x="5624477" y="422452"/>
            <a:ext cx="1467803" cy="57150"/>
            <a:chOff x="11867" y="1528"/>
            <a:chExt cx="3966" cy="120"/>
          </a:xfrm>
        </p:grpSpPr>
        <p:cxnSp>
          <p:nvCxnSpPr>
            <p:cNvPr id="23" name="直接连接符 22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25" name="矩形 24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27" name="矩形 26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30" name="矩形 29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 userDrawn="1"/>
        </p:nvSpPr>
        <p:spPr>
          <a:xfrm>
            <a:off x="959287" y="516346"/>
            <a:ext cx="1177398" cy="38087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新课导入</a:t>
            </a: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527351" y="462451"/>
            <a:ext cx="2316458" cy="647224"/>
            <a:chOff x="3327445" y="196489"/>
            <a:chExt cx="3088610" cy="1003300"/>
          </a:xfrm>
        </p:grpSpPr>
        <p:pic>
          <p:nvPicPr>
            <p:cNvPr id="9" name="图片 8" descr="标题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3491880" y="280035"/>
              <a:ext cx="2924175" cy="697230"/>
              <a:chOff x="1161" y="782"/>
              <a:chExt cx="4605" cy="1098"/>
            </a:xfrm>
          </p:grpSpPr>
          <p:sp>
            <p:nvSpPr>
              <p:cNvPr id="11" name="TextBox 2"/>
              <p:cNvSpPr txBox="1"/>
              <p:nvPr/>
            </p:nvSpPr>
            <p:spPr>
              <a:xfrm>
                <a:off x="1809" y="782"/>
                <a:ext cx="2542" cy="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新课导入</a:t>
                </a: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0569" y="114303"/>
            <a:ext cx="657958" cy="22506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63341" y="4906329"/>
            <a:ext cx="9273064" cy="2700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/>
          </a:p>
        </p:txBody>
      </p:sp>
      <p:pic>
        <p:nvPicPr>
          <p:cNvPr id="8" name="图片 7" descr="书本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242334" y="3945731"/>
            <a:ext cx="2075498" cy="128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81(算盘）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29064" y="2843690"/>
            <a:ext cx="2678906" cy="2678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/>
          </a:p>
        </p:txBody>
      </p:sp>
      <p:sp>
        <p:nvSpPr>
          <p:cNvPr id="14" name="矩形 13"/>
          <p:cNvSpPr/>
          <p:nvPr userDrawn="1"/>
        </p:nvSpPr>
        <p:spPr>
          <a:xfrm>
            <a:off x="-16191" y="-476"/>
            <a:ext cx="9157811" cy="516636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800"/>
          </a:p>
        </p:txBody>
      </p:sp>
      <p:pic>
        <p:nvPicPr>
          <p:cNvPr id="15" name="图片 14" descr="LOGO"/>
          <p:cNvPicPr>
            <a:picLocks noChangeAspect="1"/>
          </p:cNvPicPr>
          <p:nvPr userDrawn="1"/>
        </p:nvPicPr>
        <p:blipFill>
          <a:blip r:embed="rId15" cstate="email"/>
          <a:stretch>
            <a:fillRect/>
          </a:stretch>
        </p:blipFill>
        <p:spPr>
          <a:xfrm>
            <a:off x="7841456" y="92392"/>
            <a:ext cx="1134904" cy="343853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18574" y="5018723"/>
            <a:ext cx="9159716" cy="146685"/>
            <a:chOff x="-22" y="7904"/>
            <a:chExt cx="14533" cy="308"/>
          </a:xfrm>
        </p:grpSpPr>
        <p:sp>
          <p:nvSpPr>
            <p:cNvPr id="9" name="矩形 8"/>
            <p:cNvSpPr/>
            <p:nvPr userDrawn="1"/>
          </p:nvSpPr>
          <p:spPr>
            <a:xfrm>
              <a:off x="-22" y="7904"/>
              <a:ext cx="10915" cy="309"/>
            </a:xfrm>
            <a:prstGeom prst="rect">
              <a:avLst/>
            </a:prstGeom>
            <a:solidFill>
              <a:srgbClr val="00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9457" y="7904"/>
              <a:ext cx="5055" cy="309"/>
            </a:xfrm>
            <a:prstGeom prst="rect">
              <a:avLst/>
            </a:prstGeom>
            <a:solidFill>
              <a:srgbClr val="E756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905" algn="l" defTabSz="5143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/>
          <p:cNvSpPr txBox="1"/>
          <p:nvPr/>
        </p:nvSpPr>
        <p:spPr>
          <a:xfrm>
            <a:off x="3400002" y="357504"/>
            <a:ext cx="2158365" cy="346249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第二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章   二次函数</a:t>
            </a:r>
          </a:p>
        </p:txBody>
      </p:sp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0" y="1419622"/>
            <a:ext cx="9144000" cy="163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4800" b="1">
                <a:ln w="28575">
                  <a:noFill/>
                </a:ln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二次函数与一元二次方程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01191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/>
          </p:cNvSpPr>
          <p:nvPr/>
        </p:nvSpPr>
        <p:spPr>
          <a:xfrm>
            <a:off x="647701" y="789386"/>
            <a:ext cx="6019800" cy="540544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(1).</a:t>
            </a:r>
            <a:r>
              <a:rPr lang="zh-CN" altLang="en-US" sz="2400" b="1" dirty="0">
                <a:latin typeface="Times New Roman" panose="02020603050405020304" pitchFamily="18" charset="0"/>
              </a:rPr>
              <a:t>原方程可变形为</a:t>
            </a:r>
            <a:r>
              <a:rPr lang="en-US" altLang="zh-CN" sz="2400" b="1" dirty="0">
                <a:solidFill>
                  <a:schemeClr val="hlink"/>
                </a:solidFill>
                <a:latin typeface="隶书" panose="02010509060101010101" pitchFamily="49" charset="-122"/>
              </a:rPr>
              <a:t>x</a:t>
            </a:r>
            <a:r>
              <a:rPr lang="en-US" altLang="zh-CN" sz="2400" b="1" baseline="30000" dirty="0">
                <a:solidFill>
                  <a:schemeClr val="hlink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400" b="1" dirty="0">
                <a:solidFill>
                  <a:schemeClr val="hlink"/>
                </a:solidFill>
                <a:latin typeface="隶书" panose="02010509060101010101" pitchFamily="49" charset="-122"/>
              </a:rPr>
              <a:t>+2x-13=0</a:t>
            </a:r>
            <a:r>
              <a:rPr lang="zh-CN" altLang="en-US" sz="2400" b="1" dirty="0">
                <a:latin typeface="隶书" panose="02010509060101010101" pitchFamily="49" charset="-122"/>
              </a:rPr>
              <a:t>；</a:t>
            </a:r>
          </a:p>
        </p:txBody>
      </p:sp>
      <p:sp>
        <p:nvSpPr>
          <p:cNvPr id="147475" name="Rectangle 19"/>
          <p:cNvSpPr>
            <a:spLocks noGrp="1"/>
          </p:cNvSpPr>
          <p:nvPr/>
        </p:nvSpPr>
        <p:spPr>
          <a:xfrm>
            <a:off x="611189" y="2085975"/>
            <a:ext cx="5508625" cy="701279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None/>
            </a:pPr>
            <a:r>
              <a:rPr lang="en-US" altLang="zh-CN" sz="2100" b="1" dirty="0">
                <a:latin typeface="Times New Roman" panose="02020603050405020304" pitchFamily="18" charset="0"/>
              </a:rPr>
              <a:t>(3).</a:t>
            </a:r>
            <a:r>
              <a:rPr lang="zh-CN" altLang="en-US" sz="2100" b="1" dirty="0">
                <a:latin typeface="Times New Roman" panose="02020603050405020304" pitchFamily="18" charset="0"/>
              </a:rPr>
              <a:t>观察估计</a:t>
            </a:r>
            <a:r>
              <a:rPr lang="zh-CN" altLang="en-US" sz="2100" b="1" dirty="0">
                <a:latin typeface="隶书" panose="02010509060101010101" pitchFamily="49" charset="-122"/>
              </a:rPr>
              <a:t>抛物线</a:t>
            </a:r>
            <a:r>
              <a:rPr lang="en-US" altLang="zh-CN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y=x</a:t>
            </a:r>
            <a:r>
              <a:rPr lang="en-US" altLang="zh-CN" sz="2100" b="1" baseline="30000" dirty="0">
                <a:solidFill>
                  <a:schemeClr val="hlink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+2x-13</a:t>
            </a:r>
            <a:r>
              <a:rPr lang="zh-CN" altLang="en-US" sz="2100" b="1" dirty="0">
                <a:latin typeface="隶书" panose="02010509060101010101" pitchFamily="49" charset="-122"/>
              </a:rPr>
              <a:t>和</a:t>
            </a:r>
            <a:r>
              <a:rPr lang="en-US" altLang="zh-CN" sz="2100" b="1" dirty="0">
                <a:latin typeface="隶书" panose="02010509060101010101" pitchFamily="49" charset="-122"/>
              </a:rPr>
              <a:t>x</a:t>
            </a:r>
            <a:r>
              <a:rPr lang="zh-CN" altLang="en-US" sz="2100" b="1" dirty="0">
                <a:latin typeface="隶书" panose="02010509060101010101" pitchFamily="49" charset="-122"/>
              </a:rPr>
              <a:t>轴的交点的横坐标；</a:t>
            </a:r>
          </a:p>
        </p:txBody>
      </p:sp>
      <p:sp>
        <p:nvSpPr>
          <p:cNvPr id="147476" name="Rectangle 20"/>
          <p:cNvSpPr>
            <a:spLocks noGrp="1"/>
          </p:cNvSpPr>
          <p:nvPr/>
        </p:nvSpPr>
        <p:spPr>
          <a:xfrm>
            <a:off x="747713" y="2842022"/>
            <a:ext cx="5732462" cy="11430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w"/>
            </a:pPr>
            <a:r>
              <a:rPr lang="zh-CN" altLang="en-US" sz="21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由图象可知</a:t>
            </a:r>
            <a:r>
              <a:rPr lang="en-US" altLang="zh-CN" sz="21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它们有两个交点</a:t>
            </a:r>
            <a:r>
              <a:rPr lang="en-US" altLang="zh-CN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,</a:t>
            </a:r>
            <a:r>
              <a:rPr lang="zh-CN" altLang="en-US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其横坐标一个在</a:t>
            </a:r>
            <a:r>
              <a:rPr lang="en-US" altLang="zh-CN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-5</a:t>
            </a:r>
            <a:r>
              <a:rPr lang="zh-CN" altLang="en-US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与</a:t>
            </a:r>
            <a:r>
              <a:rPr lang="en-US" altLang="zh-CN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-4</a:t>
            </a:r>
            <a:r>
              <a:rPr lang="zh-CN" altLang="en-US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之间</a:t>
            </a:r>
            <a:r>
              <a:rPr lang="en-US" altLang="zh-CN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,</a:t>
            </a:r>
            <a:r>
              <a:rPr lang="zh-CN" altLang="en-US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另一个在</a:t>
            </a:r>
            <a:r>
              <a:rPr lang="en-US" altLang="zh-CN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2</a:t>
            </a:r>
            <a:r>
              <a:rPr lang="zh-CN" altLang="en-US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与</a:t>
            </a:r>
            <a:r>
              <a:rPr lang="en-US" altLang="zh-CN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3</a:t>
            </a:r>
            <a:r>
              <a:rPr lang="zh-CN" altLang="en-US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之间</a:t>
            </a:r>
            <a:r>
              <a:rPr lang="en-US" altLang="zh-CN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,</a:t>
            </a:r>
            <a:r>
              <a:rPr lang="zh-CN" altLang="en-US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分别约为</a:t>
            </a:r>
            <a:r>
              <a:rPr lang="en-US" altLang="zh-CN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-4.7</a:t>
            </a:r>
            <a:r>
              <a:rPr lang="zh-CN" altLang="en-US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和</a:t>
            </a:r>
            <a:r>
              <a:rPr lang="en-US" altLang="zh-CN" sz="2100" b="1" dirty="0">
                <a:solidFill>
                  <a:schemeClr val="hlink"/>
                </a:solidFill>
                <a:latin typeface="隶书" panose="02010509060101010101" pitchFamily="49" charset="-122"/>
              </a:rPr>
              <a:t>2.7</a:t>
            </a:r>
          </a:p>
        </p:txBody>
      </p:sp>
      <p:sp>
        <p:nvSpPr>
          <p:cNvPr id="147477" name="Rectangle 21"/>
          <p:cNvSpPr>
            <a:spLocks noGrp="1"/>
          </p:cNvSpPr>
          <p:nvPr/>
        </p:nvSpPr>
        <p:spPr>
          <a:xfrm>
            <a:off x="603251" y="3921919"/>
            <a:ext cx="6019800" cy="3429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(4).</a:t>
            </a:r>
            <a:r>
              <a:rPr lang="zh-CN" altLang="en-US" sz="2400" b="1" dirty="0">
                <a:latin typeface="Times New Roman" panose="02020603050405020304" pitchFamily="18" charset="0"/>
              </a:rPr>
              <a:t>确定方程</a:t>
            </a:r>
            <a:r>
              <a:rPr lang="en-US" altLang="zh-CN" sz="2400" b="1" dirty="0">
                <a:solidFill>
                  <a:schemeClr val="hlink"/>
                </a:solidFill>
                <a:latin typeface="隶书" panose="02010509060101010101" pitchFamily="49" charset="-122"/>
              </a:rPr>
              <a:t>x</a:t>
            </a:r>
            <a:r>
              <a:rPr lang="en-US" altLang="zh-CN" sz="2400" b="1" baseline="30000" dirty="0">
                <a:solidFill>
                  <a:schemeClr val="hlink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400" b="1" dirty="0">
                <a:solidFill>
                  <a:schemeClr val="hlink"/>
                </a:solidFill>
                <a:latin typeface="隶书" panose="02010509060101010101" pitchFamily="49" charset="-122"/>
              </a:rPr>
              <a:t>+2x-10=3</a:t>
            </a:r>
            <a:r>
              <a:rPr lang="zh-CN" altLang="en-US" sz="2400" b="1" dirty="0">
                <a:latin typeface="隶书" panose="02010509060101010101" pitchFamily="49" charset="-122"/>
              </a:rPr>
              <a:t>的解</a:t>
            </a:r>
            <a:r>
              <a:rPr lang="en-US" altLang="zh-CN" sz="2400" b="1" dirty="0">
                <a:latin typeface="隶书" panose="02010509060101010101" pitchFamily="49" charset="-122"/>
              </a:rPr>
              <a:t>;</a:t>
            </a:r>
          </a:p>
        </p:txBody>
      </p:sp>
      <p:sp>
        <p:nvSpPr>
          <p:cNvPr id="147478" name="Rectangle 22"/>
          <p:cNvSpPr>
            <a:spLocks noGrp="1"/>
          </p:cNvSpPr>
          <p:nvPr/>
        </p:nvSpPr>
        <p:spPr>
          <a:xfrm>
            <a:off x="755650" y="4407694"/>
            <a:ext cx="7632700" cy="4000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None/>
            </a:pPr>
            <a:r>
              <a:rPr lang="zh-CN" altLang="en-US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方程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x</a:t>
            </a:r>
            <a:r>
              <a:rPr lang="en-US" altLang="zh-CN" sz="2100" b="1" baseline="30000" dirty="0">
                <a:solidFill>
                  <a:srgbClr val="C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+2x-10=3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的近似根为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:x</a:t>
            </a:r>
            <a:r>
              <a:rPr lang="en-US" altLang="zh-CN" sz="2100" b="1" baseline="-25000" dirty="0">
                <a:solidFill>
                  <a:srgbClr val="C00000"/>
                </a:solidFill>
                <a:latin typeface="隶书" panose="02010509060101010101" pitchFamily="49" charset="-122"/>
              </a:rPr>
              <a:t>1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≈-4.7,x</a:t>
            </a:r>
            <a:r>
              <a:rPr lang="en-US" altLang="zh-CN" sz="2100" b="1" baseline="-25000" dirty="0">
                <a:solidFill>
                  <a:srgbClr val="C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≈2.7.</a:t>
            </a:r>
          </a:p>
        </p:txBody>
      </p:sp>
      <p:sp>
        <p:nvSpPr>
          <p:cNvPr id="147479" name="Rectangle 23"/>
          <p:cNvSpPr>
            <a:spLocks noGrp="1"/>
          </p:cNvSpPr>
          <p:nvPr/>
        </p:nvSpPr>
        <p:spPr>
          <a:xfrm>
            <a:off x="647700" y="1275160"/>
            <a:ext cx="5183188" cy="3429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(2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).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作</a:t>
            </a:r>
            <a:r>
              <a:rPr lang="zh-CN" altLang="en-US" sz="2400" b="1" dirty="0">
                <a:latin typeface="隶书" panose="02010509060101010101" pitchFamily="49" charset="-122"/>
              </a:rPr>
              <a:t>二次函数</a:t>
            </a:r>
            <a:r>
              <a:rPr lang="en-US" altLang="zh-CN" sz="2400" b="1" dirty="0">
                <a:solidFill>
                  <a:schemeClr val="hlink"/>
                </a:solidFill>
                <a:latin typeface="隶书" panose="02010509060101010101" pitchFamily="49" charset="-122"/>
              </a:rPr>
              <a:t>y=x</a:t>
            </a:r>
            <a:r>
              <a:rPr lang="en-US" altLang="zh-CN" sz="2400" b="1" baseline="30000" dirty="0">
                <a:solidFill>
                  <a:schemeClr val="hlink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400" b="1" dirty="0">
                <a:solidFill>
                  <a:schemeClr val="hlink"/>
                </a:solidFill>
                <a:latin typeface="隶书" panose="02010509060101010101" pitchFamily="49" charset="-122"/>
              </a:rPr>
              <a:t>+2x-13</a:t>
            </a:r>
            <a:r>
              <a:rPr lang="zh-CN" altLang="en-US" sz="2400" b="1" dirty="0">
                <a:latin typeface="隶书" panose="02010509060101010101" pitchFamily="49" charset="-122"/>
              </a:rPr>
              <a:t>的图象；</a:t>
            </a:r>
          </a:p>
        </p:txBody>
      </p:sp>
      <p:sp>
        <p:nvSpPr>
          <p:cNvPr id="18441" name="Text Box 30"/>
          <p:cNvSpPr txBox="1"/>
          <p:nvPr/>
        </p:nvSpPr>
        <p:spPr>
          <a:xfrm>
            <a:off x="731839" y="254794"/>
            <a:ext cx="1028300" cy="48474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zh-CN" altLang="en-US" sz="27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解法</a:t>
            </a:r>
            <a:r>
              <a:rPr lang="en-US" altLang="zh-CN" sz="27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2456" y="1059582"/>
            <a:ext cx="2311016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7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  <p:bldP spid="147475" grpId="0"/>
      <p:bldP spid="147476" grpId="0"/>
      <p:bldP spid="147477" grpId="0"/>
      <p:bldP spid="147478" grpId="0" bldLvl="0" animBg="1"/>
      <p:bldP spid="1474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/>
          <p:nvPr/>
        </p:nvSpPr>
        <p:spPr>
          <a:xfrm>
            <a:off x="2247901" y="789386"/>
            <a:ext cx="138566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endParaRPr lang="zh-CN" altLang="zh-CN" sz="1800" dirty="0"/>
          </a:p>
        </p:txBody>
      </p:sp>
      <p:sp>
        <p:nvSpPr>
          <p:cNvPr id="20483" name="Rectangle 5"/>
          <p:cNvSpPr/>
          <p:nvPr/>
        </p:nvSpPr>
        <p:spPr>
          <a:xfrm>
            <a:off x="755650" y="962025"/>
            <a:ext cx="7416800" cy="80791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      </a:t>
            </a:r>
            <a:r>
              <a:rPr lang="zh-CN" altLang="en-US" sz="2400" b="1" dirty="0">
                <a:solidFill>
                  <a:srgbClr val="000000"/>
                </a:solidFill>
              </a:rPr>
              <a:t>利用二次函数</a:t>
            </a:r>
            <a:r>
              <a:rPr lang="en-US" altLang="zh-CN" sz="2400" dirty="0">
                <a:solidFill>
                  <a:srgbClr val="000000"/>
                </a:solidFill>
              </a:rPr>
              <a:t>y=ax</a:t>
            </a:r>
            <a:r>
              <a:rPr lang="en-US" altLang="zh-CN" sz="2400" baseline="30000" dirty="0">
                <a:solidFill>
                  <a:srgbClr val="000000"/>
                </a:solidFill>
              </a:rPr>
              <a:t>2</a:t>
            </a:r>
            <a:r>
              <a:rPr lang="en-US" altLang="zh-CN" sz="2400" dirty="0">
                <a:solidFill>
                  <a:srgbClr val="000000"/>
                </a:solidFill>
              </a:rPr>
              <a:t>+bx+c</a:t>
            </a:r>
            <a:r>
              <a:rPr lang="zh-CN" altLang="en-US" sz="2400" b="1" dirty="0">
                <a:solidFill>
                  <a:srgbClr val="000000"/>
                </a:solidFill>
              </a:rPr>
              <a:t>的图象求一元二次方程</a:t>
            </a:r>
            <a:r>
              <a:rPr lang="en-US" altLang="zh-CN" sz="2400" dirty="0"/>
              <a:t>ax</a:t>
            </a:r>
            <a:r>
              <a:rPr lang="en-US" altLang="zh-CN" sz="2400" baseline="30000" dirty="0"/>
              <a:t>2</a:t>
            </a:r>
            <a:r>
              <a:rPr lang="en-US" altLang="zh-CN" sz="2400" dirty="0"/>
              <a:t>+bx+c=0</a:t>
            </a:r>
            <a:r>
              <a:rPr lang="zh-CN" altLang="en-US" sz="2400" b="1" dirty="0"/>
              <a:t>的近似根的一般步骤是怎样的？</a:t>
            </a:r>
          </a:p>
        </p:txBody>
      </p:sp>
      <p:sp>
        <p:nvSpPr>
          <p:cNvPr id="173064" name="Rectangle 8"/>
          <p:cNvSpPr/>
          <p:nvPr/>
        </p:nvSpPr>
        <p:spPr>
          <a:xfrm>
            <a:off x="641351" y="2356247"/>
            <a:ext cx="5337733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en-US" altLang="zh-CN" sz="2100" b="1" dirty="0">
                <a:solidFill>
                  <a:schemeClr val="hlink"/>
                </a:solidFill>
              </a:rPr>
              <a:t>①</a:t>
            </a:r>
            <a:r>
              <a:rPr lang="zh-CN" altLang="en-US" sz="2100" b="1" dirty="0">
                <a:solidFill>
                  <a:schemeClr val="hlink"/>
                </a:solidFill>
              </a:rPr>
              <a:t>用描点法作二次函数</a:t>
            </a:r>
            <a:r>
              <a:rPr lang="en-US" altLang="zh-CN" sz="2100" dirty="0">
                <a:solidFill>
                  <a:schemeClr val="hlink"/>
                </a:solidFill>
              </a:rPr>
              <a:t>y=ax</a:t>
            </a:r>
            <a:r>
              <a:rPr lang="en-US" altLang="zh-CN" sz="2100" baseline="30000" dirty="0">
                <a:solidFill>
                  <a:schemeClr val="hlink"/>
                </a:solidFill>
              </a:rPr>
              <a:t>2</a:t>
            </a:r>
            <a:r>
              <a:rPr lang="en-US" altLang="zh-CN" sz="2100" dirty="0">
                <a:solidFill>
                  <a:schemeClr val="hlink"/>
                </a:solidFill>
              </a:rPr>
              <a:t>+bx+c</a:t>
            </a:r>
            <a:r>
              <a:rPr lang="zh-CN" altLang="en-US" sz="2100" b="1" dirty="0">
                <a:solidFill>
                  <a:schemeClr val="hlink"/>
                </a:solidFill>
              </a:rPr>
              <a:t>的图象；</a:t>
            </a:r>
          </a:p>
        </p:txBody>
      </p:sp>
      <p:sp>
        <p:nvSpPr>
          <p:cNvPr id="173065" name="Rectangle 9"/>
          <p:cNvSpPr/>
          <p:nvPr/>
        </p:nvSpPr>
        <p:spPr>
          <a:xfrm>
            <a:off x="652464" y="2842022"/>
            <a:ext cx="6186634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None/>
            </a:pPr>
            <a:r>
              <a:rPr lang="en-US" altLang="zh-CN" sz="2100" b="1" dirty="0">
                <a:solidFill>
                  <a:schemeClr val="hlink"/>
                </a:solidFill>
              </a:rPr>
              <a:t>②</a:t>
            </a:r>
            <a:r>
              <a:rPr lang="zh-CN" altLang="en-US" sz="2100" b="1" dirty="0">
                <a:solidFill>
                  <a:schemeClr val="hlink"/>
                </a:solidFill>
              </a:rPr>
              <a:t>观察估计二次函数的图象与</a:t>
            </a:r>
            <a:r>
              <a:rPr lang="en-US" altLang="zh-CN" sz="2100" dirty="0">
                <a:solidFill>
                  <a:schemeClr val="hlink"/>
                </a:solidFill>
              </a:rPr>
              <a:t>x</a:t>
            </a:r>
            <a:r>
              <a:rPr lang="zh-CN" altLang="en-US" sz="2100" b="1" dirty="0">
                <a:solidFill>
                  <a:schemeClr val="hlink"/>
                </a:solidFill>
              </a:rPr>
              <a:t>轴的交点的横坐标</a:t>
            </a:r>
            <a:r>
              <a:rPr lang="zh-CN" altLang="en-US" sz="1800" b="1" dirty="0">
                <a:solidFill>
                  <a:schemeClr val="hlink"/>
                </a:solidFill>
              </a:rPr>
              <a:t>；</a:t>
            </a:r>
          </a:p>
        </p:txBody>
      </p:sp>
      <p:sp>
        <p:nvSpPr>
          <p:cNvPr id="173066" name="Rectangle 10"/>
          <p:cNvSpPr/>
          <p:nvPr/>
        </p:nvSpPr>
        <p:spPr>
          <a:xfrm>
            <a:off x="671514" y="3317081"/>
            <a:ext cx="4773804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None/>
            </a:pPr>
            <a:r>
              <a:rPr lang="zh-CN" altLang="zh-CN" sz="2100" b="1" dirty="0">
                <a:solidFill>
                  <a:schemeClr val="hlink"/>
                </a:solidFill>
              </a:rPr>
              <a:t>③</a:t>
            </a:r>
            <a:r>
              <a:rPr lang="zh-CN" altLang="en-US" sz="2100" b="1" dirty="0">
                <a:solidFill>
                  <a:schemeClr val="hlink"/>
                </a:solidFill>
              </a:rPr>
              <a:t>确定一元二次方程</a:t>
            </a:r>
            <a:r>
              <a:rPr lang="en-US" altLang="zh-CN" sz="2100" dirty="0">
                <a:solidFill>
                  <a:schemeClr val="hlink"/>
                </a:solidFill>
              </a:rPr>
              <a:t>ax</a:t>
            </a:r>
            <a:r>
              <a:rPr lang="en-US" altLang="zh-CN" sz="2100" baseline="30000" dirty="0">
                <a:solidFill>
                  <a:schemeClr val="hlink"/>
                </a:solidFill>
              </a:rPr>
              <a:t>2</a:t>
            </a:r>
            <a:r>
              <a:rPr lang="en-US" altLang="zh-CN" sz="2100" dirty="0">
                <a:solidFill>
                  <a:schemeClr val="hlink"/>
                </a:solidFill>
              </a:rPr>
              <a:t>+bx+c=0</a:t>
            </a:r>
            <a:r>
              <a:rPr lang="zh-CN" altLang="en-US" sz="2100" b="1" dirty="0">
                <a:solidFill>
                  <a:schemeClr val="hlink"/>
                </a:solidFill>
              </a:rPr>
              <a:t>的解</a:t>
            </a:r>
            <a:r>
              <a:rPr lang="zh-CN" altLang="en-US" sz="1800" b="1" dirty="0"/>
              <a:t>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27445" y="357504"/>
            <a:ext cx="1914027" cy="591749"/>
            <a:chOff x="3327445" y="-23283"/>
            <a:chExt cx="2552035" cy="1223072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327445" y="-23283"/>
              <a:ext cx="868531" cy="1223072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387600" cy="826770"/>
              <a:chOff x="1161" y="782"/>
              <a:chExt cx="3760" cy="1302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2542" cy="1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sz="2000" b="1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课堂小结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3760" cy="26"/>
              </a:xfrm>
              <a:prstGeom prst="line">
                <a:avLst/>
              </a:prstGeom>
              <a:noFill/>
              <a:ln w="6350" cap="flat" cmpd="sng" algn="ctr">
                <a:solidFill>
                  <a:srgbClr val="009FB9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3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3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3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3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3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3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3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3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3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58" name="Picture 22" descr="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01" r="37000" b="31332"/>
          <a:stretch>
            <a:fillRect/>
          </a:stretch>
        </p:blipFill>
        <p:spPr>
          <a:xfrm>
            <a:off x="5651500" y="2031207"/>
            <a:ext cx="2706688" cy="2322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Rectangle 4"/>
          <p:cNvSpPr>
            <a:spLocks noGrp="1"/>
          </p:cNvSpPr>
          <p:nvPr/>
        </p:nvSpPr>
        <p:spPr>
          <a:xfrm>
            <a:off x="863600" y="844154"/>
            <a:ext cx="5580063" cy="6858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0000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隶书" panose="02010509060101010101" pitchFamily="49" charset="-122"/>
              </a:rPr>
              <a:t>二次函数</a:t>
            </a:r>
            <a:r>
              <a:rPr lang="en-US" altLang="zh-CN" sz="2400" b="1" dirty="0">
                <a:solidFill>
                  <a:schemeClr val="hlink"/>
                </a:solidFill>
              </a:rPr>
              <a:t>y=-2x</a:t>
            </a:r>
            <a:r>
              <a:rPr lang="en-US" altLang="zh-CN" sz="2400" b="1" baseline="30000" dirty="0">
                <a:solidFill>
                  <a:schemeClr val="hlink"/>
                </a:solidFill>
              </a:rPr>
              <a:t>2</a:t>
            </a:r>
            <a:r>
              <a:rPr lang="en-US" altLang="zh-CN" sz="2400" b="1" dirty="0">
                <a:solidFill>
                  <a:schemeClr val="hlink"/>
                </a:solidFill>
              </a:rPr>
              <a:t>+4x+1</a:t>
            </a:r>
            <a:r>
              <a:rPr lang="zh-CN" altLang="en-US" sz="2400" b="1" dirty="0">
                <a:solidFill>
                  <a:srgbClr val="000000"/>
                </a:solidFill>
                <a:latin typeface="隶书" panose="02010509060101010101" pitchFamily="49" charset="-122"/>
              </a:rPr>
              <a:t>的图象如图所示，求一元二次方程</a:t>
            </a:r>
            <a:r>
              <a:rPr lang="en-US" altLang="zh-CN" sz="2400" b="1" dirty="0">
                <a:solidFill>
                  <a:schemeClr val="hlink"/>
                </a:solidFill>
                <a:latin typeface="隶书" panose="02010509060101010101" pitchFamily="49" charset="-122"/>
              </a:rPr>
              <a:t>-2x</a:t>
            </a:r>
            <a:r>
              <a:rPr lang="en-US" altLang="zh-CN" sz="2400" b="1" baseline="30000" dirty="0">
                <a:solidFill>
                  <a:schemeClr val="hlink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400" b="1" dirty="0">
                <a:solidFill>
                  <a:schemeClr val="hlink"/>
                </a:solidFill>
                <a:latin typeface="隶书" panose="02010509060101010101" pitchFamily="49" charset="-122"/>
              </a:rPr>
              <a:t>+4x+1=0</a:t>
            </a:r>
            <a:r>
              <a:rPr lang="zh-CN" altLang="en-US" sz="2400" b="1" dirty="0">
                <a:latin typeface="隶书" panose="02010509060101010101" pitchFamily="49" charset="-122"/>
              </a:rPr>
              <a:t>的近似根</a:t>
            </a:r>
            <a:r>
              <a:rPr lang="en-US" altLang="zh-CN" sz="2400" b="1" dirty="0">
                <a:latin typeface="隶书" panose="02010509060101010101" pitchFamily="49" charset="-122"/>
              </a:rPr>
              <a:t>.</a:t>
            </a:r>
          </a:p>
        </p:txBody>
      </p:sp>
      <p:sp>
        <p:nvSpPr>
          <p:cNvPr id="142363" name="Rectangle 27"/>
          <p:cNvSpPr>
            <a:spLocks noGrp="1"/>
          </p:cNvSpPr>
          <p:nvPr/>
        </p:nvSpPr>
        <p:spPr>
          <a:xfrm>
            <a:off x="1042988" y="2895600"/>
            <a:ext cx="4392612" cy="756047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None/>
            </a:pPr>
            <a:r>
              <a:rPr lang="zh-CN" altLang="en-US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方程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-2x</a:t>
            </a:r>
            <a:r>
              <a:rPr lang="en-US" altLang="zh-CN" sz="2100" b="1" baseline="30000" dirty="0">
                <a:solidFill>
                  <a:srgbClr val="C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+4x+1=0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的近似根为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:x</a:t>
            </a:r>
            <a:r>
              <a:rPr lang="en-US" altLang="zh-CN" sz="2100" b="1" baseline="-25000" dirty="0">
                <a:solidFill>
                  <a:srgbClr val="C00000"/>
                </a:solidFill>
                <a:latin typeface="隶书" panose="02010509060101010101" pitchFamily="49" charset="-122"/>
              </a:rPr>
              <a:t>1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≈-0.2,x</a:t>
            </a:r>
            <a:r>
              <a:rPr lang="en-US" altLang="zh-CN" sz="2100" b="1" baseline="-25000" dirty="0">
                <a:solidFill>
                  <a:srgbClr val="C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≈2.2.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4969" y="303498"/>
            <a:ext cx="1782582" cy="580885"/>
            <a:chOff x="3327445" y="-829"/>
            <a:chExt cx="2376775" cy="1200618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327445" y="-829"/>
              <a:ext cx="868531" cy="1200618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212340" cy="826770"/>
              <a:chOff x="1161" y="782"/>
              <a:chExt cx="3484" cy="1302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2542" cy="1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sz="2000" b="1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课堂练习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3484" cy="26"/>
              </a:xfrm>
              <a:prstGeom prst="line">
                <a:avLst/>
              </a:prstGeom>
              <a:noFill/>
              <a:ln w="6350" cap="flat" cmpd="sng" algn="ctr">
                <a:solidFill>
                  <a:srgbClr val="009FB9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/>
          <p:nvPr/>
        </p:nvSpPr>
        <p:spPr>
          <a:xfrm>
            <a:off x="468314" y="843558"/>
            <a:ext cx="4895850" cy="330090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zh-CN" altLang="en-US" sz="2100" b="1" dirty="0"/>
              <a:t>如图，一个圆形喷水池的中央竖直安装了一个柱形喷水装置</a:t>
            </a:r>
            <a:r>
              <a:rPr lang="en-US" altLang="zh-CN" sz="2100" b="1" dirty="0"/>
              <a:t>OA</a:t>
            </a:r>
            <a:r>
              <a:rPr lang="zh-CN" altLang="en-US" sz="2100" b="1" dirty="0"/>
              <a:t>，</a:t>
            </a:r>
            <a:r>
              <a:rPr lang="en-US" altLang="zh-CN" sz="2100" b="1" dirty="0"/>
              <a:t>A</a:t>
            </a:r>
            <a:r>
              <a:rPr lang="zh-CN" altLang="en-US" sz="2100" b="1" dirty="0"/>
              <a:t>处的喷头向外喷水，水流在各个方向上沿形状相同的抛物线路径落下，按如图所示的直角坐标系，水流喷出的高度</a:t>
            </a:r>
            <a:r>
              <a:rPr lang="en-US" altLang="zh-CN" sz="2100" b="1" dirty="0"/>
              <a:t>y(m)</a:t>
            </a:r>
            <a:r>
              <a:rPr lang="zh-CN" altLang="en-US" sz="2100" b="1" dirty="0"/>
              <a:t>与水平距离</a:t>
            </a:r>
            <a:r>
              <a:rPr lang="en-US" altLang="zh-CN" sz="2100" b="1" dirty="0"/>
              <a:t>x(m)</a:t>
            </a:r>
            <a:r>
              <a:rPr lang="zh-CN" altLang="en-US" sz="2100" b="1" dirty="0"/>
              <a:t>之间的关系式是</a:t>
            </a:r>
          </a:p>
          <a:p>
            <a:pPr marL="0" indent="0">
              <a:spcBef>
                <a:spcPct val="0"/>
              </a:spcBef>
              <a:buSzPct val="100000"/>
              <a:buNone/>
            </a:pPr>
            <a:r>
              <a:rPr lang="en-US" altLang="zh-CN" sz="2100" b="1" dirty="0"/>
              <a:t>y=-x</a:t>
            </a:r>
            <a:r>
              <a:rPr lang="en-US" altLang="zh-CN" sz="2100" b="1" baseline="30000" dirty="0"/>
              <a:t>2</a:t>
            </a:r>
            <a:r>
              <a:rPr lang="en-US" altLang="zh-CN" sz="2100" b="1" dirty="0"/>
              <a:t>+2x+3(x</a:t>
            </a:r>
            <a:r>
              <a:rPr lang="zh-CN" altLang="en-US" sz="1800" b="1" dirty="0"/>
              <a:t>﹥</a:t>
            </a:r>
            <a:r>
              <a:rPr lang="en-US" altLang="zh-CN" sz="1800" b="1" dirty="0"/>
              <a:t>0)</a:t>
            </a:r>
            <a:r>
              <a:rPr lang="zh-CN" altLang="en-US" sz="2100" b="1" dirty="0"/>
              <a:t>。柱子</a:t>
            </a:r>
            <a:r>
              <a:rPr lang="en-US" altLang="zh-CN" sz="2100" b="1" dirty="0"/>
              <a:t>OA</a:t>
            </a:r>
            <a:r>
              <a:rPr lang="zh-CN" altLang="en-US" sz="2100" b="1" dirty="0"/>
              <a:t>的高度是多少米？若不计其它因素，水池的半径至少为多少米，才能使喷出的水流不至于落在池外？</a:t>
            </a:r>
          </a:p>
        </p:txBody>
      </p:sp>
      <p:pic>
        <p:nvPicPr>
          <p:cNvPr id="24580" name="Pictur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164" y="1275160"/>
            <a:ext cx="3240087" cy="2252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575035" y="489547"/>
            <a:ext cx="106196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>
              <a:buSzPct val="100000"/>
            </a:pPr>
            <a:r>
              <a:rPr lang="zh-CN" altLang="zh-CN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拓展应用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/>
          <p:nvPr/>
        </p:nvSpPr>
        <p:spPr>
          <a:xfrm>
            <a:off x="899592" y="843558"/>
            <a:ext cx="5430013" cy="2232471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SzPct val="100000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解</a:t>
            </a:r>
            <a:r>
              <a:rPr lang="en-US" altLang="zh-CN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 </a:t>
            </a:r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在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y=-x</a:t>
            </a:r>
            <a:r>
              <a:rPr lang="en-US" altLang="zh-CN" sz="2400" b="1" baseline="30000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+2x+3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中，当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x=0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时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y=3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SzPct val="100000"/>
              <a:buNone/>
            </a:pP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∴ OA=3m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SzPct val="100000"/>
              <a:buNone/>
            </a:pP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而当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y=0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时，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x</a:t>
            </a:r>
            <a:r>
              <a:rPr lang="en-US" altLang="zh-CN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=-1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（舍去），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x</a:t>
            </a:r>
            <a:r>
              <a:rPr lang="en-US" altLang="zh-CN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=3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SzPct val="100000"/>
              <a:buNone/>
            </a:pP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∴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水池的半径至少为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3m.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742996" y="1113588"/>
            <a:ext cx="2046425" cy="573078"/>
            <a:chOff x="3327445" y="15306"/>
            <a:chExt cx="2728565" cy="1184483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327445" y="15306"/>
              <a:ext cx="868531" cy="1184483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564130" cy="826770"/>
              <a:chOff x="1161" y="782"/>
              <a:chExt cx="4038" cy="1302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027" cy="1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学 习 目 标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80"/>
                <a:ext cx="4038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9FB9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sp>
        <p:nvSpPr>
          <p:cNvPr id="3073" name="文本框 68609"/>
          <p:cNvSpPr txBox="1"/>
          <p:nvPr/>
        </p:nvSpPr>
        <p:spPr>
          <a:xfrm>
            <a:off x="648971" y="1834516"/>
            <a:ext cx="7660005" cy="164282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200000"/>
              </a:lnSpc>
            </a:pPr>
            <a:r>
              <a:rPr b="1" dirty="0">
                <a:solidFill>
                  <a:srgbClr val="2501D9"/>
                </a:solidFill>
              </a:rPr>
              <a:t>1、利用二次函数的图象求一元二次方程近似解.</a:t>
            </a:r>
            <a:r>
              <a:rPr lang="zh-CN" altLang="en-US" b="1" dirty="0">
                <a:solidFill>
                  <a:srgbClr val="C00000"/>
                </a:solidFill>
              </a:rPr>
              <a:t>（重点）</a:t>
            </a:r>
            <a:endParaRPr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b="1" dirty="0">
                <a:solidFill>
                  <a:srgbClr val="2501D9"/>
                </a:solidFill>
              </a:rPr>
              <a:t>2、经历探索用二次函数图象求解一元二次方程近似解的过程，体会用二次函数函数图象求一元二次方程解的方法.</a:t>
            </a:r>
            <a:r>
              <a:rPr lang="zh-CN" altLang="en-US" b="1" dirty="0">
                <a:solidFill>
                  <a:srgbClr val="C00000"/>
                </a:solidFill>
              </a:rPr>
              <a:t>（难点）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/>
        </p:nvSpPr>
        <p:spPr>
          <a:xfrm>
            <a:off x="682626" y="681038"/>
            <a:ext cx="7561263" cy="74295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w"/>
            </a:pPr>
            <a:r>
              <a:rPr lang="zh-CN" altLang="en-US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二次函数</a:t>
            </a:r>
            <a:r>
              <a:rPr lang="en-US" altLang="zh-CN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y=ax</a:t>
            </a:r>
            <a:r>
              <a:rPr lang="en-US" altLang="zh-CN" sz="2100" b="1" baseline="30000" dirty="0">
                <a:solidFill>
                  <a:srgbClr val="0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+bx+c</a:t>
            </a:r>
            <a:r>
              <a:rPr lang="zh-CN" altLang="en-US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的图象和</a:t>
            </a:r>
            <a:r>
              <a:rPr lang="en-US" altLang="zh-CN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x</a:t>
            </a:r>
            <a:r>
              <a:rPr lang="zh-CN" altLang="en-US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轴交点的坐标与一元二次方程</a:t>
            </a:r>
            <a:r>
              <a:rPr lang="en-US" altLang="zh-CN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ax</a:t>
            </a:r>
            <a:r>
              <a:rPr lang="en-US" altLang="zh-CN" sz="2100" b="1" baseline="30000" dirty="0">
                <a:solidFill>
                  <a:srgbClr val="0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+bx+c=0</a:t>
            </a:r>
            <a:r>
              <a:rPr lang="zh-CN" altLang="en-US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的根有什么关系</a:t>
            </a:r>
            <a:r>
              <a:rPr lang="en-US" altLang="zh-CN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?</a:t>
            </a:r>
          </a:p>
        </p:txBody>
      </p:sp>
      <p:graphicFrame>
        <p:nvGraphicFramePr>
          <p:cNvPr id="3075" name="表格 3074"/>
          <p:cNvGraphicFramePr/>
          <p:nvPr/>
        </p:nvGraphicFramePr>
        <p:xfrm>
          <a:off x="539751" y="1762126"/>
          <a:ext cx="8208963" cy="2555081"/>
        </p:xfrm>
        <a:graphic>
          <a:graphicData uri="http://schemas.openxmlformats.org/drawingml/2006/table">
            <a:tbl>
              <a:tblPr/>
              <a:tblGrid>
                <a:gridCol w="2801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8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4856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1500" b="1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二次函数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y=ax</a:t>
                      </a:r>
                      <a:r>
                        <a:rPr lang="en-US" altLang="zh-CN" sz="1500" b="1" baseline="30000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2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+bx+c</a:t>
                      </a:r>
                      <a:r>
                        <a:rPr lang="zh-CN" altLang="en-US" sz="1500" b="1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的图象和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x</a:t>
                      </a:r>
                      <a:r>
                        <a:rPr lang="zh-CN" altLang="en-US" sz="1500" b="1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轴交点</a:t>
                      </a:r>
                    </a:p>
                  </a:txBody>
                  <a:tcPr marL="91441" marR="91441" marT="34297" marB="34297" anchor="ctr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1500" b="1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一元二次方程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ax</a:t>
                      </a:r>
                      <a:r>
                        <a:rPr lang="en-US" altLang="zh-CN" sz="1500" b="1" baseline="30000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2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+bx+c=0</a:t>
                      </a:r>
                      <a:r>
                        <a:rPr lang="zh-CN" altLang="en-US" sz="1500" b="1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的根</a:t>
                      </a:r>
                    </a:p>
                  </a:txBody>
                  <a:tcPr marL="91441" marR="91441" marT="34297" marB="34297" anchor="ctr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1500" b="1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一元二次方程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ax</a:t>
                      </a:r>
                      <a:r>
                        <a:rPr lang="en-US" altLang="zh-CN" sz="1500" b="1" baseline="30000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2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+bx+c=0</a:t>
                      </a:r>
                      <a:r>
                        <a:rPr lang="zh-CN" altLang="en-US" sz="1500" b="1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根的判别式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Δ=b</a:t>
                      </a:r>
                      <a:r>
                        <a:rPr lang="en-US" altLang="zh-CN" sz="1500" b="1" baseline="30000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2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隶书" panose="02010509060101010101" pitchFamily="49" charset="-122"/>
                        </a:rPr>
                        <a:t>-4ac</a:t>
                      </a:r>
                      <a:endParaRPr lang="zh-CN" alt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 marT="34297" marB="34297" anchor="ctr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zh-CN" sz="1000" dirty="0"/>
                    </a:p>
                  </a:txBody>
                  <a:tcPr marL="91441" marR="91441" marT="34297" marB="34297" anchor="ctr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zh-CN" sz="1000" dirty="0"/>
                    </a:p>
                  </a:txBody>
                  <a:tcPr marL="91441" marR="91441" marT="34297" marB="34297" anchor="ctr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zh-CN" sz="1000" dirty="0"/>
                    </a:p>
                  </a:txBody>
                  <a:tcPr marL="91441" marR="91441" marT="34297" marB="34297" anchor="ctr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zh-CN" sz="1000" dirty="0"/>
                    </a:p>
                  </a:txBody>
                  <a:tcPr marL="91441" marR="91441" marT="34297" marB="34297" anchor="ctr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zh-CN" sz="1000" dirty="0"/>
                    </a:p>
                  </a:txBody>
                  <a:tcPr marL="91441" marR="91441" marT="34297" marB="34297" anchor="ctr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zh-CN" sz="1000" dirty="0"/>
                    </a:p>
                  </a:txBody>
                  <a:tcPr marL="91441" marR="91441" marT="34297" marB="34297" anchor="ctr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zh-CN" sz="1000" dirty="0"/>
                    </a:p>
                  </a:txBody>
                  <a:tcPr marL="91441" marR="91441" marT="34297" marB="34297" anchor="ctr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zh-CN" sz="1000" dirty="0"/>
                    </a:p>
                  </a:txBody>
                  <a:tcPr marL="91441" marR="91441" marT="34297" marB="34297" anchor="ctr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zh-CN" sz="1000" dirty="0"/>
                    </a:p>
                  </a:txBody>
                  <a:tcPr marL="91441" marR="91441" marT="34297" marB="34297" anchor="ctr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1831" name="Rectangle 39"/>
          <p:cNvSpPr>
            <a:spLocks noGrp="1"/>
          </p:cNvSpPr>
          <p:nvPr/>
        </p:nvSpPr>
        <p:spPr>
          <a:xfrm>
            <a:off x="793750" y="2661047"/>
            <a:ext cx="2049463" cy="3429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隶书" panose="02010509060101010101" pitchFamily="49" charset="-122"/>
              </a:rPr>
              <a:t>有两个交点</a:t>
            </a:r>
          </a:p>
        </p:txBody>
      </p:sp>
      <p:sp>
        <p:nvSpPr>
          <p:cNvPr id="161832" name="Rectangle 40"/>
          <p:cNvSpPr>
            <a:spLocks noGrp="1"/>
          </p:cNvSpPr>
          <p:nvPr/>
        </p:nvSpPr>
        <p:spPr>
          <a:xfrm>
            <a:off x="3349625" y="2661047"/>
            <a:ext cx="2590800" cy="3429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隶书" panose="02010509060101010101" pitchFamily="49" charset="-122"/>
              </a:rPr>
              <a:t>两个相异的实根</a:t>
            </a:r>
          </a:p>
        </p:txBody>
      </p:sp>
      <p:sp>
        <p:nvSpPr>
          <p:cNvPr id="161833" name="Rectangle 41"/>
          <p:cNvSpPr>
            <a:spLocks noGrp="1"/>
          </p:cNvSpPr>
          <p:nvPr/>
        </p:nvSpPr>
        <p:spPr>
          <a:xfrm>
            <a:off x="6661150" y="2661047"/>
            <a:ext cx="1676400" cy="3429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None/>
            </a:pPr>
            <a:r>
              <a:rPr lang="en-US" altLang="zh-CN" sz="1800" b="1" dirty="0">
                <a:solidFill>
                  <a:srgbClr val="C00000"/>
                </a:solidFill>
                <a:latin typeface="隶书" panose="02010509060101010101" pitchFamily="49" charset="-122"/>
              </a:rPr>
              <a:t>b</a:t>
            </a:r>
            <a:r>
              <a:rPr lang="en-US" altLang="zh-CN" sz="1800" b="1" baseline="30000" dirty="0">
                <a:solidFill>
                  <a:srgbClr val="C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1800" b="1" dirty="0">
                <a:solidFill>
                  <a:srgbClr val="C00000"/>
                </a:solidFill>
                <a:latin typeface="隶书" panose="02010509060101010101" pitchFamily="49" charset="-122"/>
              </a:rPr>
              <a:t>-4ac &gt; 0</a:t>
            </a:r>
          </a:p>
        </p:txBody>
      </p:sp>
      <p:sp>
        <p:nvSpPr>
          <p:cNvPr id="161834" name="Rectangle 42"/>
          <p:cNvSpPr>
            <a:spLocks noGrp="1"/>
          </p:cNvSpPr>
          <p:nvPr/>
        </p:nvSpPr>
        <p:spPr>
          <a:xfrm>
            <a:off x="793750" y="3200400"/>
            <a:ext cx="1906588" cy="3429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隶书" panose="02010509060101010101" pitchFamily="49" charset="-122"/>
              </a:rPr>
              <a:t>有一个交点</a:t>
            </a:r>
          </a:p>
        </p:txBody>
      </p:sp>
      <p:sp>
        <p:nvSpPr>
          <p:cNvPr id="161835" name="Rectangle 43"/>
          <p:cNvSpPr>
            <a:spLocks noGrp="1"/>
          </p:cNvSpPr>
          <p:nvPr/>
        </p:nvSpPr>
        <p:spPr>
          <a:xfrm>
            <a:off x="3313113" y="3255169"/>
            <a:ext cx="2482850" cy="3429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隶书" panose="02010509060101010101" pitchFamily="49" charset="-122"/>
              </a:rPr>
              <a:t>两个相等的实根</a:t>
            </a:r>
          </a:p>
        </p:txBody>
      </p:sp>
      <p:sp>
        <p:nvSpPr>
          <p:cNvPr id="161836" name="Rectangle 44"/>
          <p:cNvSpPr>
            <a:spLocks noGrp="1"/>
          </p:cNvSpPr>
          <p:nvPr/>
        </p:nvSpPr>
        <p:spPr>
          <a:xfrm>
            <a:off x="6661150" y="3200400"/>
            <a:ext cx="1676400" cy="3429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en-US" altLang="zh-CN" sz="1800" b="1" dirty="0">
                <a:solidFill>
                  <a:srgbClr val="C00000"/>
                </a:solidFill>
                <a:latin typeface="隶书" panose="02010509060101010101" pitchFamily="49" charset="-122"/>
              </a:rPr>
              <a:t>b</a:t>
            </a:r>
            <a:r>
              <a:rPr lang="en-US" altLang="zh-CN" sz="1800" b="1" baseline="30000" dirty="0">
                <a:solidFill>
                  <a:srgbClr val="C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1800" b="1" dirty="0">
                <a:solidFill>
                  <a:srgbClr val="C00000"/>
                </a:solidFill>
                <a:latin typeface="隶书" panose="02010509060101010101" pitchFamily="49" charset="-122"/>
              </a:rPr>
              <a:t>-4ac = 0</a:t>
            </a:r>
          </a:p>
        </p:txBody>
      </p:sp>
      <p:sp>
        <p:nvSpPr>
          <p:cNvPr id="161837" name="Rectangle 45"/>
          <p:cNvSpPr>
            <a:spLocks noGrp="1"/>
          </p:cNvSpPr>
          <p:nvPr/>
        </p:nvSpPr>
        <p:spPr>
          <a:xfrm>
            <a:off x="869950" y="3794522"/>
            <a:ext cx="1830388" cy="3429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隶书" panose="02010509060101010101" pitchFamily="49" charset="-122"/>
              </a:rPr>
              <a:t>没有交点</a:t>
            </a:r>
          </a:p>
        </p:txBody>
      </p:sp>
      <p:sp>
        <p:nvSpPr>
          <p:cNvPr id="161838" name="Rectangle 46"/>
          <p:cNvSpPr>
            <a:spLocks noGrp="1"/>
          </p:cNvSpPr>
          <p:nvPr/>
        </p:nvSpPr>
        <p:spPr>
          <a:xfrm>
            <a:off x="3635375" y="3849291"/>
            <a:ext cx="2106613" cy="3429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隶书" panose="02010509060101010101" pitchFamily="49" charset="-122"/>
              </a:rPr>
              <a:t>没有实数根</a:t>
            </a:r>
          </a:p>
        </p:txBody>
      </p:sp>
      <p:sp>
        <p:nvSpPr>
          <p:cNvPr id="161839" name="Rectangle 47"/>
          <p:cNvSpPr>
            <a:spLocks noGrp="1"/>
          </p:cNvSpPr>
          <p:nvPr/>
        </p:nvSpPr>
        <p:spPr>
          <a:xfrm>
            <a:off x="6661150" y="3794522"/>
            <a:ext cx="1676400" cy="3429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en-US" altLang="zh-CN" sz="1800" b="1" dirty="0">
                <a:solidFill>
                  <a:srgbClr val="C00000"/>
                </a:solidFill>
                <a:latin typeface="隶书" panose="02010509060101010101" pitchFamily="49" charset="-122"/>
              </a:rPr>
              <a:t>b</a:t>
            </a:r>
            <a:r>
              <a:rPr lang="en-US" altLang="zh-CN" sz="1800" b="1" baseline="30000" dirty="0">
                <a:solidFill>
                  <a:srgbClr val="C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1800" b="1" dirty="0">
                <a:solidFill>
                  <a:srgbClr val="C00000"/>
                </a:solidFill>
                <a:latin typeface="隶书" panose="02010509060101010101" pitchFamily="49" charset="-122"/>
              </a:rPr>
              <a:t>-4ac &lt; 0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49906" y="228458"/>
            <a:ext cx="1829254" cy="485418"/>
            <a:chOff x="3327445" y="196489"/>
            <a:chExt cx="2439005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274570" cy="826770"/>
              <a:chOff x="1161" y="782"/>
              <a:chExt cx="3582" cy="1302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2542" cy="1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sz="2000" b="1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知识回顾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80"/>
                <a:ext cx="358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9FB9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1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1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1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1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1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1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1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18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31" grpId="0"/>
      <p:bldP spid="161832" grpId="0"/>
      <p:bldP spid="161833" grpId="0"/>
      <p:bldP spid="161834" grpId="0"/>
      <p:bldP spid="161835" grpId="0"/>
      <p:bldP spid="161836" grpId="0"/>
      <p:bldP spid="161837" grpId="0"/>
      <p:bldP spid="161838" grpId="0"/>
      <p:bldP spid="1618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/>
          <p:nvPr/>
        </p:nvSpPr>
        <p:spPr>
          <a:xfrm>
            <a:off x="576263" y="465535"/>
            <a:ext cx="7812087" cy="103874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SzPct val="100000"/>
              <a:buNone/>
            </a:pPr>
            <a:r>
              <a:rPr lang="en-US" altLang="zh-CN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 </a:t>
            </a:r>
            <a:r>
              <a:rPr lang="zh-CN" altLang="en-US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、若方程</a:t>
            </a:r>
            <a:r>
              <a:rPr lang="en-US" altLang="zh-CN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ax</a:t>
            </a:r>
            <a:r>
              <a:rPr lang="en-US" altLang="zh-CN" sz="2100" b="1" baseline="300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en-US" altLang="zh-CN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+bx+c=0</a:t>
            </a:r>
            <a:r>
              <a:rPr lang="zh-CN" altLang="en-US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的根为</a:t>
            </a:r>
            <a:r>
              <a:rPr lang="en-US" altLang="zh-CN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x</a:t>
            </a:r>
            <a:r>
              <a:rPr lang="en-US" altLang="zh-CN" sz="2100" b="1" baseline="-250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en-US" altLang="zh-CN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=-2</a:t>
            </a:r>
            <a:r>
              <a:rPr lang="zh-CN" altLang="en-US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和</a:t>
            </a:r>
            <a:r>
              <a:rPr lang="en-US" altLang="zh-CN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x</a:t>
            </a:r>
            <a:r>
              <a:rPr lang="en-US" altLang="zh-CN" sz="2100" b="1" baseline="-250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en-US" altLang="zh-CN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=3</a:t>
            </a:r>
            <a:r>
              <a:rPr lang="zh-CN" altLang="en-US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，则二次函数</a:t>
            </a:r>
            <a:r>
              <a:rPr lang="en-US" altLang="zh-CN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y=ax</a:t>
            </a:r>
            <a:r>
              <a:rPr lang="en-US" altLang="zh-CN" sz="2100" b="1" baseline="300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en-US" altLang="zh-CN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+bx+c</a:t>
            </a:r>
            <a:r>
              <a:rPr lang="zh-CN" altLang="en-US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的图象与</a:t>
            </a:r>
            <a:r>
              <a:rPr lang="en-US" altLang="zh-CN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x</a:t>
            </a:r>
            <a:r>
              <a:rPr lang="zh-CN" altLang="en-US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轴交点坐标是</a:t>
            </a:r>
            <a:r>
              <a:rPr lang="zh-CN" altLang="en-US" sz="2100" b="1" u="sng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             </a:t>
            </a:r>
            <a:r>
              <a:rPr lang="zh-CN" altLang="en-US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</a:p>
        </p:txBody>
      </p:sp>
      <p:sp>
        <p:nvSpPr>
          <p:cNvPr id="165894" name="Text Box 6"/>
          <p:cNvSpPr txBox="1"/>
          <p:nvPr/>
        </p:nvSpPr>
        <p:spPr>
          <a:xfrm>
            <a:off x="827089" y="1524001"/>
            <a:ext cx="3240087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（</a:t>
            </a:r>
            <a:r>
              <a:rPr lang="en-US" altLang="zh-CN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-2</a:t>
            </a:r>
            <a:r>
              <a:rPr lang="zh-CN" altLang="en-US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，</a:t>
            </a:r>
            <a:r>
              <a:rPr lang="en-US" altLang="zh-CN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0</a:t>
            </a:r>
            <a:r>
              <a:rPr lang="zh-CN" altLang="en-US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）和（</a:t>
            </a:r>
            <a:r>
              <a:rPr lang="en-US" altLang="zh-CN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3</a:t>
            </a:r>
            <a:r>
              <a:rPr lang="zh-CN" altLang="en-US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，</a:t>
            </a:r>
            <a:r>
              <a:rPr lang="en-US" altLang="zh-CN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0</a:t>
            </a:r>
            <a:r>
              <a:rPr lang="zh-CN" altLang="en-US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6148" name="Text Box 7"/>
          <p:cNvSpPr txBox="1"/>
          <p:nvPr/>
        </p:nvSpPr>
        <p:spPr>
          <a:xfrm>
            <a:off x="419100" y="1977629"/>
            <a:ext cx="8545513" cy="141025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buClrTx/>
              <a:buSzPct val="100000"/>
              <a:defRPr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</a:lstStyle>
          <a:p>
            <a:r>
              <a:rPr lang="en-US" altLang="zh-CN" sz="2000" dirty="0"/>
              <a:t>2 </a:t>
            </a:r>
            <a:r>
              <a:rPr lang="zh-CN" altLang="en-US" sz="2000" dirty="0"/>
              <a:t>、抛物线</a:t>
            </a:r>
            <a:r>
              <a:rPr lang="en-US" altLang="zh-CN" sz="2000" dirty="0"/>
              <a:t>y=0.5x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-x+3</a:t>
            </a:r>
            <a:r>
              <a:rPr lang="zh-CN" altLang="en-US" sz="2000" dirty="0"/>
              <a:t>与</a:t>
            </a:r>
            <a:r>
              <a:rPr lang="en-US" altLang="zh-CN" sz="2000" dirty="0"/>
              <a:t>x</a:t>
            </a:r>
            <a:r>
              <a:rPr lang="zh-CN" altLang="en-US" sz="2000" dirty="0"/>
              <a:t>轴的交点情况是（    ）</a:t>
            </a:r>
          </a:p>
          <a:p>
            <a:r>
              <a:rPr lang="zh-CN" altLang="en-US" sz="2000" dirty="0"/>
              <a:t>    </a:t>
            </a:r>
            <a:r>
              <a:rPr lang="en-US" altLang="zh-CN" sz="2000" dirty="0"/>
              <a:t>A </a:t>
            </a:r>
            <a:r>
              <a:rPr lang="zh-CN" altLang="en-US" sz="2000" dirty="0"/>
              <a:t>两个交点      </a:t>
            </a:r>
            <a:r>
              <a:rPr lang="en-US" altLang="zh-CN" sz="2000" dirty="0"/>
              <a:t>B </a:t>
            </a:r>
            <a:r>
              <a:rPr lang="zh-CN" altLang="en-US" sz="2000" dirty="0"/>
              <a:t>一个交点   </a:t>
            </a:r>
          </a:p>
          <a:p>
            <a:r>
              <a:rPr lang="zh-CN" altLang="en-US" sz="2000" dirty="0"/>
              <a:t>    </a:t>
            </a:r>
            <a:r>
              <a:rPr lang="en-US" altLang="zh-CN" sz="2000" dirty="0"/>
              <a:t>C </a:t>
            </a:r>
            <a:r>
              <a:rPr lang="zh-CN" altLang="en-US" sz="2000" dirty="0"/>
              <a:t>没有交点      </a:t>
            </a:r>
            <a:r>
              <a:rPr lang="en-US" altLang="zh-CN" sz="2000" dirty="0"/>
              <a:t>D </a:t>
            </a:r>
            <a:r>
              <a:rPr lang="zh-CN" altLang="en-US" sz="2000" dirty="0"/>
              <a:t>画出图象后才能说明</a:t>
            </a:r>
          </a:p>
        </p:txBody>
      </p:sp>
      <p:sp>
        <p:nvSpPr>
          <p:cNvPr id="165896" name="Text Box 8"/>
          <p:cNvSpPr txBox="1"/>
          <p:nvPr/>
        </p:nvSpPr>
        <p:spPr>
          <a:xfrm>
            <a:off x="5814300" y="2031207"/>
            <a:ext cx="298438" cy="48474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en-US" altLang="zh-CN" sz="2700" dirty="0">
                <a:solidFill>
                  <a:srgbClr val="FF0000"/>
                </a:solidFill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6150" name="Text Box 9"/>
          <p:cNvSpPr txBox="1"/>
          <p:nvPr/>
        </p:nvSpPr>
        <p:spPr>
          <a:xfrm>
            <a:off x="395288" y="3489722"/>
            <a:ext cx="6070000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en-US" altLang="zh-CN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、不画图象，求抛物线</a:t>
            </a:r>
            <a:r>
              <a:rPr lang="en-US" altLang="zh-CN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y=x</a:t>
            </a:r>
            <a:r>
              <a:rPr lang="en-US" altLang="zh-CN" sz="2100" b="1" baseline="300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en-US" altLang="zh-CN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-x-6</a:t>
            </a:r>
            <a:r>
              <a:rPr lang="zh-CN" altLang="en-US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与</a:t>
            </a:r>
            <a:r>
              <a:rPr lang="en-US" altLang="zh-CN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x</a:t>
            </a:r>
            <a:r>
              <a:rPr lang="zh-CN" altLang="en-US" sz="21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轴交点坐标。</a:t>
            </a:r>
          </a:p>
        </p:txBody>
      </p:sp>
      <p:sp>
        <p:nvSpPr>
          <p:cNvPr id="30727" name="Rectangle 11"/>
          <p:cNvSpPr/>
          <p:nvPr/>
        </p:nvSpPr>
        <p:spPr>
          <a:xfrm>
            <a:off x="971551" y="3921920"/>
            <a:ext cx="4771399" cy="71558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zh-CN" altLang="en-US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抛物线</a:t>
            </a:r>
            <a:r>
              <a:rPr lang="en-US" altLang="zh-CN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y=x</a:t>
            </a:r>
            <a:r>
              <a:rPr lang="en-US" altLang="zh-CN" sz="2100" b="1" baseline="30000" dirty="0">
                <a:solidFill>
                  <a:srgbClr val="C00000"/>
                </a:solidFill>
                <a:latin typeface="Tahoma" panose="020B0604030504040204" pitchFamily="34" charset="0"/>
              </a:rPr>
              <a:t>2</a:t>
            </a:r>
            <a:r>
              <a:rPr lang="en-US" altLang="zh-CN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-6x+4</a:t>
            </a:r>
            <a:r>
              <a:rPr lang="zh-CN" altLang="en-US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与</a:t>
            </a:r>
            <a:r>
              <a:rPr lang="en-US" altLang="zh-CN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x</a:t>
            </a:r>
            <a:r>
              <a:rPr lang="zh-CN" altLang="en-US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轴交点坐标为：</a:t>
            </a:r>
          </a:p>
          <a:p>
            <a:pPr marL="0" indent="0">
              <a:spcBef>
                <a:spcPct val="0"/>
              </a:spcBef>
              <a:buSzPct val="100000"/>
              <a:buNone/>
            </a:pPr>
            <a:r>
              <a:rPr lang="zh-CN" altLang="en-US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   （</a:t>
            </a:r>
            <a:r>
              <a:rPr lang="en-US" altLang="zh-CN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-2</a:t>
            </a:r>
            <a:r>
              <a:rPr lang="zh-CN" altLang="en-US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，</a:t>
            </a:r>
            <a:r>
              <a:rPr lang="en-US" altLang="zh-CN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0</a:t>
            </a:r>
            <a:r>
              <a:rPr lang="zh-CN" altLang="en-US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）和（</a:t>
            </a:r>
            <a:r>
              <a:rPr lang="en-US" altLang="zh-CN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3</a:t>
            </a:r>
            <a:r>
              <a:rPr lang="zh-CN" altLang="en-US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，</a:t>
            </a:r>
            <a:r>
              <a:rPr lang="en-US" altLang="zh-CN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0</a:t>
            </a:r>
            <a:r>
              <a:rPr lang="zh-CN" altLang="en-US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）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09682" y="36645"/>
            <a:ext cx="1944983" cy="578829"/>
            <a:chOff x="3327445" y="3420"/>
            <a:chExt cx="2593310" cy="1196369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327445" y="3420"/>
              <a:ext cx="868531" cy="1196369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428875" cy="826770"/>
              <a:chOff x="1161" y="782"/>
              <a:chExt cx="3825" cy="1302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2542" cy="1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sz="2000" b="1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课前训练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3825" cy="26"/>
              </a:xfrm>
              <a:prstGeom prst="line">
                <a:avLst/>
              </a:prstGeom>
              <a:noFill/>
              <a:ln w="6350" cap="flat" cmpd="sng" algn="ctr">
                <a:solidFill>
                  <a:srgbClr val="009FB9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/>
      <p:bldP spid="165896" grpId="0"/>
      <p:bldP spid="307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/>
          </p:cNvSpPr>
          <p:nvPr/>
        </p:nvSpPr>
        <p:spPr>
          <a:xfrm>
            <a:off x="900114" y="789385"/>
            <a:ext cx="6911975" cy="62865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0000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隶书" panose="02010509060101010101" pitchFamily="49" charset="-122"/>
              </a:rPr>
              <a:t>你能利用二次函数的图象估计一元二次方程</a:t>
            </a:r>
            <a:r>
              <a:rPr lang="en-US" altLang="zh-CN" sz="2400" b="1" dirty="0">
                <a:solidFill>
                  <a:srgbClr val="000000"/>
                </a:solidFill>
                <a:latin typeface="隶书" panose="02010509060101010101" pitchFamily="49" charset="-122"/>
              </a:rPr>
              <a:t>x</a:t>
            </a:r>
            <a:r>
              <a:rPr lang="en-US" altLang="zh-CN" sz="2400" b="1" baseline="30000" dirty="0">
                <a:solidFill>
                  <a:srgbClr val="0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隶书" panose="02010509060101010101" pitchFamily="49" charset="-122"/>
              </a:rPr>
              <a:t>+2x-10=0</a:t>
            </a:r>
            <a:r>
              <a:rPr lang="zh-CN" altLang="en-US" sz="2400" b="1" dirty="0">
                <a:solidFill>
                  <a:srgbClr val="000000"/>
                </a:solidFill>
                <a:latin typeface="隶书" panose="02010509060101010101" pitchFamily="49" charset="-122"/>
              </a:rPr>
              <a:t>的根吗？</a:t>
            </a:r>
          </a:p>
        </p:txBody>
      </p:sp>
      <p:sp>
        <p:nvSpPr>
          <p:cNvPr id="53253" name="TextBox 15"/>
          <p:cNvSpPr txBox="1"/>
          <p:nvPr/>
        </p:nvSpPr>
        <p:spPr>
          <a:xfrm>
            <a:off x="1026336" y="2468881"/>
            <a:ext cx="3887787" cy="105413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zh-CN" altLang="en-US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如图是函数</a:t>
            </a:r>
          </a:p>
          <a:p>
            <a:pPr marL="0" indent="0">
              <a:spcBef>
                <a:spcPct val="0"/>
              </a:spcBef>
              <a:buSzPct val="100000"/>
              <a:buNone/>
            </a:pPr>
            <a:r>
              <a:rPr lang="en-US" altLang="zh-CN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y=x</a:t>
            </a:r>
            <a:r>
              <a:rPr lang="en-US" altLang="zh-CN" b="1" baseline="300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en-US" altLang="zh-CN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+2x</a:t>
            </a:r>
            <a:r>
              <a:rPr lang="zh-CN" altLang="en-US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－</a:t>
            </a:r>
            <a:r>
              <a:rPr lang="en-US" altLang="zh-CN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</a:t>
            </a:r>
            <a:r>
              <a:rPr lang="zh-CN" altLang="en-US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的图象</a:t>
            </a:r>
            <a:r>
              <a:rPr lang="zh-CN" altLang="en-US" b="1" baseline="300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65464" y="249492"/>
            <a:ext cx="1922123" cy="572046"/>
            <a:chOff x="3327445" y="17439"/>
            <a:chExt cx="2562830" cy="118235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327445" y="17439"/>
              <a:ext cx="868531" cy="118235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398395" cy="826770"/>
              <a:chOff x="1161" y="782"/>
              <a:chExt cx="3777" cy="1302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2542" cy="1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sz="2000" b="1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合作探究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3777" cy="26"/>
              </a:xfrm>
              <a:prstGeom prst="line">
                <a:avLst/>
              </a:prstGeom>
              <a:noFill/>
              <a:ln w="6350" cap="flat" cmpd="sng" algn="ctr">
                <a:solidFill>
                  <a:srgbClr val="009FB9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2065" y="1761660"/>
            <a:ext cx="2070115" cy="257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  <p:bldP spid="53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7"/>
          <p:cNvSpPr>
            <a:spLocks noGrp="1" noChangeArrowheads="1"/>
          </p:cNvSpPr>
          <p:nvPr/>
        </p:nvSpPr>
        <p:spPr bwMode="auto">
          <a:xfrm>
            <a:off x="755517" y="665561"/>
            <a:ext cx="7056438" cy="571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68580" tIns="34290" rIns="68580" bIns="34290"/>
          <a:lstStyle/>
          <a:p>
            <a:pPr>
              <a:lnSpc>
                <a:spcPct val="150000"/>
              </a:lnSpc>
              <a:buClr>
                <a:schemeClr val="tx2"/>
              </a:buClr>
              <a:defRPr/>
            </a:pPr>
            <a:r>
              <a:rPr lang="en-US" altLang="zh-CN" sz="2100" b="1" dirty="0">
                <a:solidFill>
                  <a:srgbClr val="000000"/>
                </a:solidFill>
                <a:latin typeface="+mn-ea"/>
                <a:ea typeface="+mn-ea"/>
              </a:rPr>
              <a:t>(1).</a:t>
            </a:r>
            <a:r>
              <a:rPr lang="zh-CN" altLang="en-US" sz="2100" b="1" dirty="0">
                <a:solidFill>
                  <a:srgbClr val="000000"/>
                </a:solidFill>
                <a:latin typeface="+mn-ea"/>
                <a:ea typeface="+mn-ea"/>
              </a:rPr>
              <a:t>观察估计二次函数</a:t>
            </a:r>
            <a:r>
              <a:rPr lang="en-US" altLang="zh-CN" sz="2100" b="1" dirty="0">
                <a:solidFill>
                  <a:srgbClr val="000000"/>
                </a:solidFill>
                <a:latin typeface="+mn-ea"/>
                <a:ea typeface="+mn-ea"/>
              </a:rPr>
              <a:t>y=x</a:t>
            </a:r>
            <a:r>
              <a:rPr lang="en-US" altLang="zh-CN" sz="2100" b="1" baseline="30000" dirty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r>
              <a:rPr lang="en-US" altLang="zh-CN" sz="2100" b="1" dirty="0">
                <a:solidFill>
                  <a:srgbClr val="000000"/>
                </a:solidFill>
                <a:latin typeface="+mn-ea"/>
                <a:ea typeface="+mn-ea"/>
              </a:rPr>
              <a:t>+2x-10</a:t>
            </a:r>
            <a:r>
              <a:rPr lang="zh-CN" altLang="en-US" sz="2100" b="1" dirty="0">
                <a:solidFill>
                  <a:srgbClr val="000000"/>
                </a:solidFill>
                <a:latin typeface="+mn-ea"/>
                <a:ea typeface="+mn-ea"/>
              </a:rPr>
              <a:t>的图象与</a:t>
            </a:r>
            <a:r>
              <a:rPr lang="en-US" altLang="zh-CN" sz="2100" b="1" dirty="0">
                <a:solidFill>
                  <a:srgbClr val="000000"/>
                </a:solidFill>
                <a:latin typeface="+mn-ea"/>
                <a:ea typeface="+mn-ea"/>
              </a:rPr>
              <a:t>x</a:t>
            </a:r>
            <a:r>
              <a:rPr lang="zh-CN" altLang="en-US" sz="2100" b="1" dirty="0">
                <a:solidFill>
                  <a:srgbClr val="000000"/>
                </a:solidFill>
                <a:latin typeface="+mn-ea"/>
                <a:ea typeface="+mn-ea"/>
              </a:rPr>
              <a:t>轴的交点的横坐标；</a:t>
            </a:r>
          </a:p>
        </p:txBody>
      </p:sp>
      <p:sp>
        <p:nvSpPr>
          <p:cNvPr id="7" name="Rectangle 78"/>
          <p:cNvSpPr>
            <a:spLocks noGrp="1"/>
          </p:cNvSpPr>
          <p:nvPr/>
        </p:nvSpPr>
        <p:spPr>
          <a:xfrm>
            <a:off x="828676" y="1586800"/>
            <a:ext cx="5256212" cy="64889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w"/>
            </a:pPr>
            <a:r>
              <a:rPr lang="zh-CN" altLang="en-US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由图象可知</a:t>
            </a:r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图象与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x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轴有两个交点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,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其横坐标一个在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-5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与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-4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之间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,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另一个在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2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与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3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之间</a:t>
            </a:r>
          </a:p>
        </p:txBody>
      </p:sp>
      <p:sp>
        <p:nvSpPr>
          <p:cNvPr id="8" name="Rectangle 79"/>
          <p:cNvSpPr>
            <a:spLocks noGrp="1"/>
          </p:cNvSpPr>
          <p:nvPr/>
        </p:nvSpPr>
        <p:spPr>
          <a:xfrm>
            <a:off x="855664" y="3003947"/>
            <a:ext cx="6019800" cy="3429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None/>
            </a:pP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(2).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确定方程</a:t>
            </a:r>
            <a:r>
              <a:rPr lang="en-US" altLang="zh-CN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x</a:t>
            </a:r>
            <a:r>
              <a:rPr lang="en-US" altLang="zh-CN" sz="2100" b="1" baseline="30000" dirty="0">
                <a:solidFill>
                  <a:srgbClr val="0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+2x-10=0</a:t>
            </a:r>
            <a:r>
              <a:rPr lang="zh-CN" altLang="en-US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的解</a:t>
            </a:r>
            <a:r>
              <a:rPr lang="en-US" altLang="zh-CN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;</a:t>
            </a:r>
          </a:p>
        </p:txBody>
      </p:sp>
      <p:sp>
        <p:nvSpPr>
          <p:cNvPr id="9" name="Rectangle 80"/>
          <p:cNvSpPr>
            <a:spLocks noGrp="1"/>
          </p:cNvSpPr>
          <p:nvPr/>
        </p:nvSpPr>
        <p:spPr>
          <a:xfrm>
            <a:off x="1258889" y="3598069"/>
            <a:ext cx="4968875" cy="40005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w"/>
            </a:pP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由此可知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,</a:t>
            </a:r>
            <a:r>
              <a:rPr lang="zh-CN" altLang="en-US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方程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x</a:t>
            </a:r>
            <a:r>
              <a:rPr lang="en-US" altLang="zh-CN" sz="2100" b="1" baseline="30000" dirty="0">
                <a:solidFill>
                  <a:srgbClr val="C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+2x-10=0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的近似根为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:x</a:t>
            </a:r>
            <a:r>
              <a:rPr lang="en-US" altLang="zh-CN" sz="2100" b="1" baseline="-25000" dirty="0">
                <a:solidFill>
                  <a:srgbClr val="C00000"/>
                </a:solidFill>
                <a:latin typeface="隶书" panose="02010509060101010101" pitchFamily="49" charset="-122"/>
              </a:rPr>
              <a:t>1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≈-4.3,x</a:t>
            </a:r>
            <a:r>
              <a:rPr lang="en-US" altLang="zh-CN" sz="2100" b="1" baseline="-25000" dirty="0">
                <a:solidFill>
                  <a:srgbClr val="C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≈2.3.</a:t>
            </a:r>
          </a:p>
        </p:txBody>
      </p:sp>
      <p:sp>
        <p:nvSpPr>
          <p:cNvPr id="10" name="Rectangle 83"/>
          <p:cNvSpPr/>
          <p:nvPr/>
        </p:nvSpPr>
        <p:spPr>
          <a:xfrm>
            <a:off x="971550" y="2395537"/>
            <a:ext cx="3529013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zh-CN" altLang="en-US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分别约为</a:t>
            </a:r>
            <a:r>
              <a:rPr lang="en-US" altLang="zh-CN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-4.3</a:t>
            </a:r>
            <a:r>
              <a:rPr lang="zh-CN" altLang="en-US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和</a:t>
            </a:r>
            <a:r>
              <a:rPr lang="en-US" altLang="zh-CN" sz="2100" b="1" dirty="0">
                <a:solidFill>
                  <a:srgbClr val="C00000"/>
                </a:solidFill>
                <a:latin typeface="Tahoma" panose="020B0604030504040204" pitchFamily="34" charset="0"/>
              </a:rPr>
              <a:t>2.3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23558" y="141480"/>
            <a:ext cx="1855925" cy="565064"/>
            <a:chOff x="3327445" y="31871"/>
            <a:chExt cx="2474565" cy="1167918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327445" y="31871"/>
              <a:ext cx="868531" cy="1167918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310130" cy="826770"/>
              <a:chOff x="1161" y="782"/>
              <a:chExt cx="3638" cy="1302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2542" cy="1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sz="2000" b="1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合作探究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3638" cy="26"/>
              </a:xfrm>
              <a:prstGeom prst="line">
                <a:avLst/>
              </a:prstGeom>
              <a:noFill/>
              <a:ln w="6350" cap="flat" cmpd="sng" algn="ctr">
                <a:solidFill>
                  <a:srgbClr val="009FB9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8378" y="1599642"/>
            <a:ext cx="2391629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31093" y="1815794"/>
            <a:ext cx="7129463" cy="377026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kumimoji="1" lang="zh-CN" altLang="en-US" sz="2000" b="1" dirty="0">
                <a:solidFill>
                  <a:srgbClr val="000000"/>
                </a:solidFill>
                <a:latin typeface="+mn-ea"/>
                <a:ea typeface="+mn-ea"/>
              </a:rPr>
              <a:t>用一元二次方程的求根公式验证一下，看是否有相同的结果</a:t>
            </a:r>
          </a:p>
        </p:txBody>
      </p:sp>
      <p:sp>
        <p:nvSpPr>
          <p:cNvPr id="8" name="矩形 7"/>
          <p:cNvSpPr/>
          <p:nvPr/>
        </p:nvSpPr>
        <p:spPr>
          <a:xfrm>
            <a:off x="539480" y="2824358"/>
            <a:ext cx="7488238" cy="68480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kumimoji="1" lang="zh-CN" altLang="en-US" sz="2000" b="1" dirty="0">
                <a:solidFill>
                  <a:srgbClr val="000000"/>
                </a:solidFill>
                <a:latin typeface="+mn-ea"/>
                <a:ea typeface="+mn-ea"/>
              </a:rPr>
              <a:t>你认为利用二次函数的图象求一元二次方程的近似根的时候，应该注意什么？</a:t>
            </a:r>
          </a:p>
        </p:txBody>
      </p:sp>
      <p:sp>
        <p:nvSpPr>
          <p:cNvPr id="2" name="矩形 1"/>
          <p:cNvSpPr/>
          <p:nvPr/>
        </p:nvSpPr>
        <p:spPr>
          <a:xfrm>
            <a:off x="539480" y="681541"/>
            <a:ext cx="1177398" cy="38087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zh-CN" sz="20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小组交流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/>
          </p:cNvSpPr>
          <p:nvPr/>
        </p:nvSpPr>
        <p:spPr>
          <a:xfrm>
            <a:off x="1042988" y="2031206"/>
            <a:ext cx="4176712" cy="3429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w"/>
            </a:pPr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(1).</a:t>
            </a:r>
            <a:r>
              <a:rPr lang="zh-CN" altLang="en-US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用描点法作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二次函数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y=x</a:t>
            </a:r>
            <a:r>
              <a:rPr lang="en-US" altLang="zh-CN" sz="2100" b="1" baseline="30000" dirty="0">
                <a:solidFill>
                  <a:srgbClr val="C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+2x-10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的图象；</a:t>
            </a:r>
          </a:p>
        </p:txBody>
      </p:sp>
      <p:sp>
        <p:nvSpPr>
          <p:cNvPr id="144389" name="Rectangle 5"/>
          <p:cNvSpPr>
            <a:spLocks noGrp="1"/>
          </p:cNvSpPr>
          <p:nvPr/>
        </p:nvSpPr>
        <p:spPr>
          <a:xfrm>
            <a:off x="971550" y="735806"/>
            <a:ext cx="6840538" cy="62865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0000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隶书" panose="02010509060101010101" pitchFamily="49" charset="-122"/>
              </a:rPr>
              <a:t>利用二次函数的图象求一元二次方程</a:t>
            </a:r>
            <a:r>
              <a:rPr lang="en-US" altLang="zh-CN" sz="2400" b="1" dirty="0">
                <a:solidFill>
                  <a:srgbClr val="000000"/>
                </a:solidFill>
                <a:latin typeface="隶书" panose="02010509060101010101" pitchFamily="49" charset="-122"/>
              </a:rPr>
              <a:t>x</a:t>
            </a:r>
            <a:r>
              <a:rPr lang="en-US" altLang="zh-CN" sz="2400" b="1" baseline="30000" dirty="0">
                <a:solidFill>
                  <a:srgbClr val="0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隶书" panose="02010509060101010101" pitchFamily="49" charset="-122"/>
              </a:rPr>
              <a:t>+2x-10=3</a:t>
            </a:r>
            <a:r>
              <a:rPr lang="zh-CN" altLang="en-US" sz="2400" b="1" dirty="0">
                <a:solidFill>
                  <a:srgbClr val="000000"/>
                </a:solidFill>
                <a:latin typeface="隶书" panose="02010509060101010101" pitchFamily="49" charset="-122"/>
              </a:rPr>
              <a:t>的近似根</a:t>
            </a:r>
            <a:r>
              <a:rPr lang="en-US" altLang="zh-CN" sz="2400" b="1" dirty="0">
                <a:solidFill>
                  <a:srgbClr val="000000"/>
                </a:solidFill>
                <a:latin typeface="隶书" panose="02010509060101010101" pitchFamily="49" charset="-122"/>
              </a:rPr>
              <a:t>.</a:t>
            </a:r>
          </a:p>
        </p:txBody>
      </p:sp>
      <p:sp>
        <p:nvSpPr>
          <p:cNvPr id="144409" name="Rectangle 25"/>
          <p:cNvSpPr>
            <a:spLocks noGrp="1"/>
          </p:cNvSpPr>
          <p:nvPr/>
        </p:nvSpPr>
        <p:spPr>
          <a:xfrm>
            <a:off x="1116014" y="3057525"/>
            <a:ext cx="3095625" cy="3429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w"/>
            </a:pPr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(2). </a:t>
            </a:r>
            <a:r>
              <a:rPr lang="zh-CN" altLang="en-US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作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直线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y=3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；</a:t>
            </a:r>
          </a:p>
        </p:txBody>
      </p:sp>
      <p:sp>
        <p:nvSpPr>
          <p:cNvPr id="2" name="矩形 1"/>
          <p:cNvSpPr/>
          <p:nvPr/>
        </p:nvSpPr>
        <p:spPr>
          <a:xfrm>
            <a:off x="737075" y="487030"/>
            <a:ext cx="917678" cy="38087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zh-CN" sz="20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做一做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2195" y="1599642"/>
            <a:ext cx="2646639" cy="318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/>
      <p:bldP spid="144389" grpId="0"/>
      <p:bldP spid="1444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Grp="1"/>
          </p:cNvSpPr>
          <p:nvPr/>
        </p:nvSpPr>
        <p:spPr>
          <a:xfrm>
            <a:off x="855664" y="303610"/>
            <a:ext cx="6019800" cy="5715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0000"/>
              <a:buNone/>
            </a:pP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(3).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观察估计</a:t>
            </a:r>
            <a:r>
              <a:rPr lang="zh-CN" altLang="en-US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抛物线</a:t>
            </a:r>
            <a:r>
              <a:rPr lang="en-US" altLang="zh-CN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y=x</a:t>
            </a:r>
            <a:r>
              <a:rPr lang="en-US" altLang="zh-CN" sz="2100" b="1" baseline="30000" dirty="0">
                <a:solidFill>
                  <a:srgbClr val="0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+2x-10</a:t>
            </a:r>
            <a:r>
              <a:rPr lang="zh-CN" altLang="en-US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和直线</a:t>
            </a:r>
            <a:r>
              <a:rPr lang="en-US" altLang="zh-CN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y=3</a:t>
            </a:r>
            <a:r>
              <a:rPr lang="zh-CN" altLang="en-US" sz="2100" b="1" dirty="0">
                <a:solidFill>
                  <a:srgbClr val="000000"/>
                </a:solidFill>
                <a:latin typeface="隶书" panose="02010509060101010101" pitchFamily="49" charset="-122"/>
              </a:rPr>
              <a:t>的交点的横坐标；</a:t>
            </a:r>
          </a:p>
        </p:txBody>
      </p:sp>
      <p:sp>
        <p:nvSpPr>
          <p:cNvPr id="6" name="Rectangle 20"/>
          <p:cNvSpPr>
            <a:spLocks noGrp="1"/>
          </p:cNvSpPr>
          <p:nvPr/>
        </p:nvSpPr>
        <p:spPr>
          <a:xfrm>
            <a:off x="953127" y="1437624"/>
            <a:ext cx="6769100" cy="11430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w"/>
            </a:pPr>
            <a:r>
              <a:rPr lang="zh-CN" altLang="en-US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由图象可知</a:t>
            </a:r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它们有两个交点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,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其横坐标一个在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-5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与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-4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之间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,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另一个在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2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与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3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之间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,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分别约为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-4.7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和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2.7(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可将单位长再十等分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,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借助计算器确定其近似值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).</a:t>
            </a:r>
          </a:p>
        </p:txBody>
      </p:sp>
      <p:sp>
        <p:nvSpPr>
          <p:cNvPr id="7" name="Rectangle 21"/>
          <p:cNvSpPr>
            <a:spLocks noGrp="1"/>
          </p:cNvSpPr>
          <p:nvPr/>
        </p:nvSpPr>
        <p:spPr>
          <a:xfrm>
            <a:off x="784225" y="2787254"/>
            <a:ext cx="6019800" cy="34290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(4).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确定方程</a:t>
            </a:r>
            <a:r>
              <a:rPr lang="en-US" altLang="zh-CN" sz="2400" b="1" dirty="0">
                <a:solidFill>
                  <a:srgbClr val="000000"/>
                </a:solidFill>
                <a:latin typeface="隶书" panose="02010509060101010101" pitchFamily="49" charset="-122"/>
              </a:rPr>
              <a:t>x</a:t>
            </a:r>
            <a:r>
              <a:rPr lang="en-US" altLang="zh-CN" sz="2400" b="1" baseline="30000" dirty="0">
                <a:solidFill>
                  <a:srgbClr val="0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隶书" panose="02010509060101010101" pitchFamily="49" charset="-122"/>
              </a:rPr>
              <a:t>+2x-10=3</a:t>
            </a:r>
            <a:r>
              <a:rPr lang="zh-CN" altLang="en-US" sz="2400" b="1" dirty="0">
                <a:solidFill>
                  <a:srgbClr val="000000"/>
                </a:solidFill>
                <a:latin typeface="隶书" panose="02010509060101010101" pitchFamily="49" charset="-122"/>
              </a:rPr>
              <a:t>的解</a:t>
            </a:r>
            <a:r>
              <a:rPr lang="en-US" altLang="zh-CN" sz="2400" b="1" dirty="0">
                <a:solidFill>
                  <a:srgbClr val="000000"/>
                </a:solidFill>
                <a:latin typeface="隶书" panose="02010509060101010101" pitchFamily="49" charset="-122"/>
              </a:rPr>
              <a:t>;</a:t>
            </a:r>
          </a:p>
        </p:txBody>
      </p:sp>
      <p:sp>
        <p:nvSpPr>
          <p:cNvPr id="8" name="Rectangle 22"/>
          <p:cNvSpPr>
            <a:spLocks noGrp="1"/>
          </p:cNvSpPr>
          <p:nvPr/>
        </p:nvSpPr>
        <p:spPr>
          <a:xfrm>
            <a:off x="1079500" y="3489722"/>
            <a:ext cx="5005388" cy="400050"/>
          </a:xfrm>
          <a:prstGeom prst="rect">
            <a:avLst/>
          </a:prstGeom>
          <a:noFill/>
          <a:ln w="12700">
            <a:noFill/>
          </a:ln>
        </p:spPr>
        <p:txBody>
          <a:bodyPr lIns="68580" tIns="34290" rIns="68580" bIns="3429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indent="0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w"/>
            </a:pP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由此可知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,</a:t>
            </a:r>
            <a:r>
              <a:rPr lang="zh-CN" altLang="en-US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方程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x</a:t>
            </a:r>
            <a:r>
              <a:rPr lang="en-US" altLang="zh-CN" sz="2100" b="1" baseline="30000" dirty="0">
                <a:solidFill>
                  <a:srgbClr val="C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+2x-10=3</a:t>
            </a:r>
            <a:r>
              <a:rPr lang="zh-CN" altLang="en-US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的近似根为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:x</a:t>
            </a:r>
            <a:r>
              <a:rPr lang="en-US" altLang="zh-CN" sz="2100" b="1" baseline="-25000" dirty="0">
                <a:solidFill>
                  <a:srgbClr val="C00000"/>
                </a:solidFill>
                <a:latin typeface="隶书" panose="02010509060101010101" pitchFamily="49" charset="-122"/>
              </a:rPr>
              <a:t>1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≈-4.7,x</a:t>
            </a:r>
            <a:r>
              <a:rPr lang="en-US" altLang="zh-CN" sz="2100" b="1" baseline="-25000" dirty="0">
                <a:solidFill>
                  <a:srgbClr val="C00000"/>
                </a:solidFill>
                <a:latin typeface="隶书" panose="02010509060101010101" pitchFamily="49" charset="-122"/>
              </a:rPr>
              <a:t>2</a:t>
            </a:r>
            <a:r>
              <a:rPr lang="en-US" altLang="zh-CN" sz="2100" b="1" dirty="0">
                <a:solidFill>
                  <a:srgbClr val="C00000"/>
                </a:solidFill>
                <a:latin typeface="隶书" panose="02010509060101010101" pitchFamily="49" charset="-122"/>
              </a:rPr>
              <a:t>≈2.7.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heme/theme1.xml><?xml version="1.0" encoding="utf-8"?>
<a:theme xmlns:a="http://schemas.openxmlformats.org/drawingml/2006/main" name="WWW.2PPT.COM&#10;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全屏显示(16:9)</PresentationFormat>
  <Paragraphs>98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华文新魏</vt:lpstr>
      <vt:lpstr>隶书</vt:lpstr>
      <vt:lpstr>宋体</vt:lpstr>
      <vt:lpstr>微软雅黑</vt:lpstr>
      <vt:lpstr>Arial</vt:lpstr>
      <vt:lpstr>Tahoma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2018-03-19T06:51:00Z</dcterms:created>
  <dcterms:modified xsi:type="dcterms:W3CDTF">2023-01-17T02:18:07Z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1114428156C34D1F9773009FE870291E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