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6" r:id="rId2"/>
    <p:sldId id="303" r:id="rId3"/>
    <p:sldId id="302" r:id="rId4"/>
    <p:sldId id="307" r:id="rId5"/>
    <p:sldId id="305" r:id="rId6"/>
    <p:sldId id="265" r:id="rId7"/>
    <p:sldId id="308" r:id="rId8"/>
    <p:sldId id="304" r:id="rId9"/>
    <p:sldId id="297" r:id="rId10"/>
    <p:sldId id="298" r:id="rId11"/>
    <p:sldId id="267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CCCCFF"/>
    <a:srgbClr val="008000"/>
    <a:srgbClr val="D4FB57"/>
    <a:srgbClr val="FF0000"/>
    <a:srgbClr val="33CC33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9" autoAdjust="0"/>
    <p:restoredTop sz="94634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Relationship Id="rId9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22.emf"/><Relationship Id="rId7" Type="http://schemas.openxmlformats.org/officeDocument/2006/relationships/image" Target="../media/image26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Relationship Id="rId9" Type="http://schemas.openxmlformats.org/officeDocument/2006/relationships/image" Target="../media/image2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image" Target="../media/image39.emf"/><Relationship Id="rId4" Type="http://schemas.openxmlformats.org/officeDocument/2006/relationships/image" Target="../media/image4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fld id="{F8DE4BF6-CFB6-482D-95C9-63DF5C4D147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1C33-8A0C-4A69-9A58-B06E7F6AE8D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EFD7F-74CD-46FA-80EC-B352A827A1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EFD7F-74CD-46FA-80EC-B352A827A18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08419-20A7-43CD-885B-829E2871F50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DEA0A-F308-4465-9ACC-319B22E0031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23250-6F20-4D13-AEFA-820191A20CC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11009-3459-48F7-96D5-E50B7B1AAFE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CB364-6A2D-492F-B0A0-6FE01BFB1F8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63D86-31FF-43D4-88B7-D8B4F1F19AC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2ED78-2D6A-470E-A2B8-AAD1EBD5167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8217B-6985-4068-A042-972955BA3B4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80471-C1D8-44DE-AB8E-7A3469AC3A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8CAD0-CA25-4948-AA29-167D7F8DB1F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4F152A6-165D-41AD-8E2A-DDBB71D91F0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42.emf"/><Relationship Id="rId3" Type="http://schemas.openxmlformats.org/officeDocument/2006/relationships/audio" Target="../media/audio1.wav"/><Relationship Id="rId7" Type="http://schemas.openxmlformats.org/officeDocument/2006/relationships/image" Target="../media/image39.e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41.emf"/><Relationship Id="rId5" Type="http://schemas.openxmlformats.org/officeDocument/2006/relationships/image" Target="../media/image37.GIF"/><Relationship Id="rId10" Type="http://schemas.openxmlformats.org/officeDocument/2006/relationships/oleObject" Target="../embeddings/oleObject25.bin"/><Relationship Id="rId4" Type="http://schemas.openxmlformats.org/officeDocument/2006/relationships/audio" Target="../media/audio2.wav"/><Relationship Id="rId9" Type="http://schemas.openxmlformats.org/officeDocument/2006/relationships/image" Target="../media/image4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4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GIF"/><Relationship Id="rId5" Type="http://schemas.openxmlformats.org/officeDocument/2006/relationships/image" Target="../media/image44.GIF"/><Relationship Id="rId4" Type="http://schemas.openxmlformats.org/officeDocument/2006/relationships/image" Target="../media/image4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10.emf"/><Relationship Id="rId18" Type="http://schemas.openxmlformats.org/officeDocument/2006/relationships/oleObject" Target="../embeddings/oleObject7.bin"/><Relationship Id="rId26" Type="http://schemas.openxmlformats.org/officeDocument/2006/relationships/image" Target="../media/image17.GIF"/><Relationship Id="rId3" Type="http://schemas.openxmlformats.org/officeDocument/2006/relationships/audio" Target="../media/audio1.wav"/><Relationship Id="rId21" Type="http://schemas.openxmlformats.org/officeDocument/2006/relationships/image" Target="../media/image14.emf"/><Relationship Id="rId7" Type="http://schemas.openxmlformats.org/officeDocument/2006/relationships/image" Target="../media/image7.e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12.emf"/><Relationship Id="rId25" Type="http://schemas.openxmlformats.org/officeDocument/2006/relationships/image" Target="../media/image4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9.emf"/><Relationship Id="rId24" Type="http://schemas.openxmlformats.org/officeDocument/2006/relationships/image" Target="../media/image16.wmf"/><Relationship Id="rId5" Type="http://schemas.openxmlformats.org/officeDocument/2006/relationships/image" Target="../media/image3.GIF"/><Relationship Id="rId15" Type="http://schemas.openxmlformats.org/officeDocument/2006/relationships/image" Target="../media/image11.emf"/><Relationship Id="rId23" Type="http://schemas.openxmlformats.org/officeDocument/2006/relationships/image" Target="../media/image15.emf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13.emf"/><Relationship Id="rId4" Type="http://schemas.openxmlformats.org/officeDocument/2006/relationships/audio" Target="../media/audio2.wav"/><Relationship Id="rId9" Type="http://schemas.openxmlformats.org/officeDocument/2006/relationships/image" Target="../media/image8.emf"/><Relationship Id="rId14" Type="http://schemas.openxmlformats.org/officeDocument/2006/relationships/oleObject" Target="../embeddings/oleObject5.bin"/><Relationship Id="rId22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24.emf"/><Relationship Id="rId26" Type="http://schemas.openxmlformats.org/officeDocument/2006/relationships/image" Target="../media/image28.e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18.bin"/><Relationship Id="rId7" Type="http://schemas.openxmlformats.org/officeDocument/2006/relationships/image" Target="../media/image29.GIF"/><Relationship Id="rId12" Type="http://schemas.openxmlformats.org/officeDocument/2006/relationships/image" Target="../media/image21.emf"/><Relationship Id="rId17" Type="http://schemas.openxmlformats.org/officeDocument/2006/relationships/oleObject" Target="../embeddings/oleObject16.bin"/><Relationship Id="rId25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3.emf"/><Relationship Id="rId20" Type="http://schemas.openxmlformats.org/officeDocument/2006/relationships/image" Target="../media/image25.e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GIF"/><Relationship Id="rId11" Type="http://schemas.openxmlformats.org/officeDocument/2006/relationships/oleObject" Target="../embeddings/oleObject13.bin"/><Relationship Id="rId24" Type="http://schemas.openxmlformats.org/officeDocument/2006/relationships/image" Target="../media/image27.emf"/><Relationship Id="rId5" Type="http://schemas.openxmlformats.org/officeDocument/2006/relationships/audio" Target="../media/audio2.wav"/><Relationship Id="rId15" Type="http://schemas.openxmlformats.org/officeDocument/2006/relationships/oleObject" Target="../embeddings/oleObject15.bin"/><Relationship Id="rId23" Type="http://schemas.openxmlformats.org/officeDocument/2006/relationships/oleObject" Target="../embeddings/oleObject19.bin"/><Relationship Id="rId28" Type="http://schemas.openxmlformats.org/officeDocument/2006/relationships/image" Target="../media/image31.jpeg"/><Relationship Id="rId10" Type="http://schemas.openxmlformats.org/officeDocument/2006/relationships/image" Target="../media/image20.emf"/><Relationship Id="rId19" Type="http://schemas.openxmlformats.org/officeDocument/2006/relationships/oleObject" Target="../embeddings/oleObject17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22.emf"/><Relationship Id="rId22" Type="http://schemas.openxmlformats.org/officeDocument/2006/relationships/image" Target="../media/image26.emf"/><Relationship Id="rId27" Type="http://schemas.openxmlformats.org/officeDocument/2006/relationships/image" Target="../media/image3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33.GIF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5.GIF"/><Relationship Id="rId4" Type="http://schemas.openxmlformats.org/officeDocument/2006/relationships/image" Target="../media/image34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audio" Target="../media/audio1.wav"/><Relationship Id="rId7" Type="http://schemas.openxmlformats.org/officeDocument/2006/relationships/image" Target="../media/image36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37.GIF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WordArt 3"/>
          <p:cNvSpPr>
            <a:spLocks noChangeArrowheads="1" noChangeShapeType="1" noTextEdit="1"/>
          </p:cNvSpPr>
          <p:nvPr/>
        </p:nvSpPr>
        <p:spPr bwMode="auto">
          <a:xfrm>
            <a:off x="899592" y="1844824"/>
            <a:ext cx="7488832" cy="9354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000080"/>
                  </a:solidFill>
                  <a:round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倩简体" pitchFamily="65" charset="-122"/>
                <a:ea typeface="方正粗倩简体" pitchFamily="65" charset="-122"/>
              </a:rPr>
              <a:t>配方法解一元二次方</a:t>
            </a:r>
            <a:r>
              <a:rPr lang="zh-CN" altLang="en-US" sz="3600" kern="10" dirty="0" smtClean="0">
                <a:ln w="12700">
                  <a:solidFill>
                    <a:srgbClr val="000080"/>
                  </a:solidFill>
                  <a:round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倩简体" pitchFamily="65" charset="-122"/>
                <a:ea typeface="方正粗倩简体" pitchFamily="65" charset="-122"/>
              </a:rPr>
              <a:t>程</a:t>
            </a:r>
            <a:endParaRPr lang="zh-CN" altLang="en-US" sz="3600" kern="10" dirty="0">
              <a:ln w="12700">
                <a:solidFill>
                  <a:srgbClr val="000080"/>
                </a:solidFill>
                <a:round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倩简体" pitchFamily="65" charset="-122"/>
              <a:ea typeface="方正粗倩简体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7878" y="517858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95800" y="304800"/>
            <a:ext cx="4419600" cy="1143000"/>
          </a:xfrm>
        </p:spPr>
        <p:txBody>
          <a:bodyPr/>
          <a:lstStyle/>
          <a:p>
            <a:r>
              <a:rPr lang="zh-CN" altLang="en-US" b="1" i="1">
                <a:solidFill>
                  <a:srgbClr val="FF0000"/>
                </a:solidFill>
                <a:ea typeface="隶书" panose="02010509060101010101" pitchFamily="49" charset="-122"/>
              </a:rPr>
              <a:t>知识的升华</a:t>
            </a:r>
          </a:p>
        </p:txBody>
      </p:sp>
      <p:grpSp>
        <p:nvGrpSpPr>
          <p:cNvPr id="53251" name="Group 3"/>
          <p:cNvGrpSpPr/>
          <p:nvPr/>
        </p:nvGrpSpPr>
        <p:grpSpPr bwMode="auto">
          <a:xfrm>
            <a:off x="1295400" y="0"/>
            <a:ext cx="3009900" cy="1524000"/>
            <a:chOff x="816" y="2880"/>
            <a:chExt cx="1896" cy="960"/>
          </a:xfrm>
        </p:grpSpPr>
        <p:pic>
          <p:nvPicPr>
            <p:cNvPr id="53252" name="Picture 4" descr="AG00029_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32" y="2935"/>
              <a:ext cx="1080" cy="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3253" name="Group 5"/>
            <p:cNvGrpSpPr/>
            <p:nvPr/>
          </p:nvGrpSpPr>
          <p:grpSpPr bwMode="auto">
            <a:xfrm>
              <a:off x="816" y="2880"/>
              <a:ext cx="816" cy="960"/>
              <a:chOff x="672" y="3504"/>
              <a:chExt cx="4176" cy="528"/>
            </a:xfrm>
          </p:grpSpPr>
          <p:sp>
            <p:nvSpPr>
              <p:cNvPr id="53254" name="AutoShape 6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3255" name="Text Box 7"/>
              <p:cNvSpPr txBox="1">
                <a:spLocks noChangeArrowheads="1"/>
              </p:cNvSpPr>
              <p:nvPr/>
            </p:nvSpPr>
            <p:spPr bwMode="auto">
              <a:xfrm>
                <a:off x="718" y="3524"/>
                <a:ext cx="4130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53256" name="Text Box 8"/>
            <p:cNvSpPr txBox="1">
              <a:spLocks noChangeArrowheads="1"/>
            </p:cNvSpPr>
            <p:nvPr/>
          </p:nvSpPr>
          <p:spPr bwMode="auto">
            <a:xfrm>
              <a:off x="912" y="2995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2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独立</a:t>
              </a:r>
            </a:p>
            <a:p>
              <a:pPr eaLnBrk="0" hangingPunct="0"/>
              <a:r>
                <a:rPr lang="zh-CN" altLang="en-US" sz="32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作业</a:t>
              </a:r>
            </a:p>
          </p:txBody>
        </p:sp>
      </p:grpSp>
      <p:sp>
        <p:nvSpPr>
          <p:cNvPr id="53267" name="Rectangle 19"/>
          <p:cNvSpPr>
            <a:spLocks noGrp="1" noChangeArrowheads="1"/>
          </p:cNvSpPr>
          <p:nvPr/>
        </p:nvSpPr>
        <p:spPr bwMode="auto">
          <a:xfrm>
            <a:off x="419100" y="1916832"/>
            <a:ext cx="3886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0" hangingPunct="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2.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解下列方程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:</a:t>
            </a:r>
          </a:p>
          <a:p>
            <a:pPr marL="457200" indent="-457200" eaLnBrk="0" hangingPunct="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(1).6x</a:t>
            </a:r>
            <a:r>
              <a:rPr kumimoji="1" lang="en-US" altLang="zh-CN" sz="3200" b="1" baseline="30000" dirty="0">
                <a:latin typeface="Times New Roman" panose="02020603050405020304" pitchFamily="18" charset="0"/>
              </a:rPr>
              <a:t>2 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-7x+ 1 = 0;   </a:t>
            </a:r>
          </a:p>
          <a:p>
            <a:pPr marL="457200" indent="-457200" eaLnBrk="0" hangingPunct="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(2).5x</a:t>
            </a:r>
            <a:r>
              <a:rPr kumimoji="1" lang="en-US" altLang="zh-CN" sz="3200" b="1" baseline="30000" dirty="0">
                <a:latin typeface="Times New Roman" panose="02020603050405020304" pitchFamily="18" charset="0"/>
              </a:rPr>
              <a:t>2 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-9x –18=0;</a:t>
            </a:r>
          </a:p>
          <a:p>
            <a:pPr marL="457200" indent="-457200" eaLnBrk="0" hangingPunct="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(3).4x </a:t>
            </a:r>
            <a:r>
              <a:rPr kumimoji="1" lang="en-US" altLang="zh-CN" sz="3200" b="1" baseline="30000" dirty="0">
                <a:latin typeface="Times New Roman" panose="02020603050405020304" pitchFamily="18" charset="0"/>
              </a:rPr>
              <a:t>2 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–3x =52;</a:t>
            </a:r>
          </a:p>
          <a:p>
            <a:pPr marL="457200" indent="-457200" eaLnBrk="0" hangingPunct="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(4). 5x</a:t>
            </a:r>
            <a:r>
              <a:rPr kumimoji="1" lang="en-US" altLang="zh-CN" sz="3200" b="1" baseline="30000" dirty="0">
                <a:latin typeface="Times New Roman" panose="02020603050405020304" pitchFamily="18" charset="0"/>
              </a:rPr>
              <a:t>2 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=4-2x.</a:t>
            </a:r>
          </a:p>
        </p:txBody>
      </p:sp>
      <p:sp>
        <p:nvSpPr>
          <p:cNvPr id="53268" name="Rectangle 20"/>
          <p:cNvSpPr>
            <a:spLocks noGrp="1" noChangeArrowheads="1"/>
          </p:cNvSpPr>
          <p:nvPr/>
        </p:nvSpPr>
        <p:spPr bwMode="auto">
          <a:xfrm>
            <a:off x="4419600" y="20574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800" b="1">
                <a:latin typeface="Times New Roman" panose="02020603050405020304" pitchFamily="18" charset="0"/>
              </a:rPr>
              <a:t>2.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参考答案</a:t>
            </a:r>
            <a:r>
              <a:rPr kumimoji="1" lang="en-US" altLang="zh-CN" sz="2800" b="1">
                <a:latin typeface="Times New Roman" panose="02020603050405020304" pitchFamily="18" charset="0"/>
              </a:rPr>
              <a:t>:</a:t>
            </a:r>
            <a:endParaRPr kumimoji="1" lang="en-US" altLang="zh-CN" sz="3200" b="1">
              <a:latin typeface="Times New Roman" panose="02020603050405020304" pitchFamily="18" charset="0"/>
            </a:endParaRPr>
          </a:p>
        </p:txBody>
      </p:sp>
      <p:graphicFrame>
        <p:nvGraphicFramePr>
          <p:cNvPr id="53269" name="Object 21"/>
          <p:cNvGraphicFramePr>
            <a:graphicFrameLocks noChangeAspect="1"/>
          </p:cNvGraphicFramePr>
          <p:nvPr/>
        </p:nvGraphicFramePr>
        <p:xfrm>
          <a:off x="5018088" y="2478088"/>
          <a:ext cx="205105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7" name="Equation" r:id="rId6" imgW="1358900" imgH="520700" progId="Equation.3">
                  <p:embed/>
                </p:oleObj>
              </mc:Choice>
              <mc:Fallback>
                <p:oleObj name="Equation" r:id="rId6" imgW="1358900" imgH="5207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8088" y="2478088"/>
                        <a:ext cx="2051050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70" name="Object 22"/>
          <p:cNvGraphicFramePr>
            <a:graphicFrameLocks noChangeAspect="1"/>
          </p:cNvGraphicFramePr>
          <p:nvPr/>
        </p:nvGraphicFramePr>
        <p:xfrm>
          <a:off x="4956175" y="3201988"/>
          <a:ext cx="235902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8" name="Equation" r:id="rId8" imgW="1562100" imgH="520700" progId="Equation.3">
                  <p:embed/>
                </p:oleObj>
              </mc:Choice>
              <mc:Fallback>
                <p:oleObj name="Equation" r:id="rId8" imgW="1562100" imgH="5207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6175" y="3201988"/>
                        <a:ext cx="2359025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71" name="Object 23"/>
          <p:cNvGraphicFramePr>
            <a:graphicFrameLocks noChangeAspect="1"/>
          </p:cNvGraphicFramePr>
          <p:nvPr/>
        </p:nvGraphicFramePr>
        <p:xfrm>
          <a:off x="4930775" y="3963988"/>
          <a:ext cx="246062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9" name="Equation" r:id="rId10" imgW="1625600" imgH="520700" progId="Equation.3">
                  <p:embed/>
                </p:oleObj>
              </mc:Choice>
              <mc:Fallback>
                <p:oleObj name="Equation" r:id="rId10" imgW="1625600" imgH="5207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0775" y="3963988"/>
                        <a:ext cx="2460625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72" name="Object 24"/>
          <p:cNvGraphicFramePr>
            <a:graphicFrameLocks noChangeAspect="1"/>
          </p:cNvGraphicFramePr>
          <p:nvPr/>
        </p:nvGraphicFramePr>
        <p:xfrm>
          <a:off x="4119563" y="4686300"/>
          <a:ext cx="415448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0" name="Equation" r:id="rId12" imgW="2743200" imgH="571500" progId="Equation.3">
                  <p:embed/>
                </p:oleObj>
              </mc:Choice>
              <mc:Fallback>
                <p:oleObj name="Equation" r:id="rId12" imgW="2743200" imgH="5715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563" y="4686300"/>
                        <a:ext cx="4154487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7" grpId="0" autoUpdateAnimBg="0"/>
      <p:bldP spid="5326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40163" y="350838"/>
            <a:ext cx="4846637" cy="685800"/>
          </a:xfrm>
        </p:spPr>
        <p:txBody>
          <a:bodyPr/>
          <a:lstStyle/>
          <a:p>
            <a:r>
              <a:rPr lang="zh-CN" altLang="en-US" sz="5100" dirty="0">
                <a:solidFill>
                  <a:srgbClr val="002060"/>
                </a:solidFill>
                <a:ea typeface="隶书" panose="02010509060101010101" pitchFamily="49" charset="-122"/>
              </a:rPr>
              <a:t>结束寄语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620000" cy="3200400"/>
          </a:xfrm>
        </p:spPr>
        <p:txBody>
          <a:bodyPr/>
          <a:lstStyle/>
          <a:p>
            <a:pPr eaLnBrk="0" hangingPunct="0">
              <a:lnSpc>
                <a:spcPct val="90000"/>
              </a:lnSpc>
            </a:pPr>
            <a:r>
              <a:rPr lang="zh-CN" altLang="en-US" sz="4000" dirty="0">
                <a:solidFill>
                  <a:srgbClr val="00206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配方法是一种重要的数学方法</a:t>
            </a:r>
            <a:r>
              <a:rPr lang="en-US" altLang="zh-CN" sz="4000" dirty="0">
                <a:solidFill>
                  <a:srgbClr val="002060"/>
                </a:solidFill>
                <a:latin typeface="Arial" panose="020B0604020202020204"/>
                <a:ea typeface="隶书" panose="02010509060101010101" pitchFamily="49" charset="-122"/>
              </a:rPr>
              <a:t>——</a:t>
            </a:r>
            <a:r>
              <a:rPr lang="zh-CN" altLang="en-US" sz="4000" dirty="0">
                <a:solidFill>
                  <a:srgbClr val="00206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配方法</a:t>
            </a:r>
            <a:r>
              <a:rPr lang="en-US" altLang="zh-CN" sz="4000" dirty="0">
                <a:solidFill>
                  <a:srgbClr val="00206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4000" dirty="0">
                <a:solidFill>
                  <a:srgbClr val="00206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它可以助你到达希望的顶点</a:t>
            </a:r>
            <a:r>
              <a:rPr lang="en-US" altLang="zh-CN" sz="4000" dirty="0">
                <a:solidFill>
                  <a:srgbClr val="00206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  <a:p>
            <a:pPr eaLnBrk="0" hangingPunct="0">
              <a:lnSpc>
                <a:spcPct val="90000"/>
              </a:lnSpc>
            </a:pPr>
            <a:r>
              <a:rPr lang="zh-CN" altLang="en-US" sz="4000" dirty="0">
                <a:solidFill>
                  <a:srgbClr val="00206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一元二次方程也是刻画现实世界的有效数学模型</a:t>
            </a:r>
            <a:r>
              <a:rPr lang="en-US" altLang="zh-CN" sz="4000" dirty="0">
                <a:solidFill>
                  <a:srgbClr val="00206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grpSp>
        <p:nvGrpSpPr>
          <p:cNvPr id="14340" name="Group 4"/>
          <p:cNvGrpSpPr/>
          <p:nvPr/>
        </p:nvGrpSpPr>
        <p:grpSpPr bwMode="auto">
          <a:xfrm>
            <a:off x="1239838" y="0"/>
            <a:ext cx="2646362" cy="1547813"/>
            <a:chOff x="288" y="1872"/>
            <a:chExt cx="1667" cy="975"/>
          </a:xfrm>
        </p:grpSpPr>
        <p:pic>
          <p:nvPicPr>
            <p:cNvPr id="14341" name="Picture 5" descr="gif1450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00" y="1872"/>
              <a:ext cx="755" cy="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4342" name="Group 6"/>
            <p:cNvGrpSpPr/>
            <p:nvPr/>
          </p:nvGrpSpPr>
          <p:grpSpPr bwMode="auto">
            <a:xfrm>
              <a:off x="288" y="1899"/>
              <a:ext cx="1056" cy="751"/>
              <a:chOff x="672" y="3493"/>
              <a:chExt cx="4176" cy="539"/>
            </a:xfrm>
          </p:grpSpPr>
          <p:sp>
            <p:nvSpPr>
              <p:cNvPr id="14343" name="AutoShape 7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44" name="Text Box 8"/>
              <p:cNvSpPr txBox="1">
                <a:spLocks noChangeArrowheads="1"/>
              </p:cNvSpPr>
              <p:nvPr/>
            </p:nvSpPr>
            <p:spPr bwMode="auto">
              <a:xfrm>
                <a:off x="719" y="3493"/>
                <a:ext cx="4129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384" y="2112"/>
              <a:ext cx="9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800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下课了</a:t>
              </a:r>
              <a:r>
                <a:rPr lang="en-US" altLang="zh-CN" sz="2800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!</a:t>
              </a:r>
            </a:p>
          </p:txBody>
        </p:sp>
      </p:grpSp>
      <p:grpSp>
        <p:nvGrpSpPr>
          <p:cNvPr id="14346" name="Group 10"/>
          <p:cNvGrpSpPr/>
          <p:nvPr/>
        </p:nvGrpSpPr>
        <p:grpSpPr bwMode="auto">
          <a:xfrm>
            <a:off x="2362200" y="4343400"/>
            <a:ext cx="5334000" cy="2133600"/>
            <a:chOff x="1488" y="1920"/>
            <a:chExt cx="3360" cy="1344"/>
          </a:xfrm>
        </p:grpSpPr>
        <p:grpSp>
          <p:nvGrpSpPr>
            <p:cNvPr id="14347" name="Group 11"/>
            <p:cNvGrpSpPr/>
            <p:nvPr/>
          </p:nvGrpSpPr>
          <p:grpSpPr bwMode="auto">
            <a:xfrm>
              <a:off x="1488" y="1920"/>
              <a:ext cx="3360" cy="1344"/>
              <a:chOff x="1872" y="48"/>
              <a:chExt cx="2160" cy="864"/>
            </a:xfrm>
          </p:grpSpPr>
          <p:sp>
            <p:nvSpPr>
              <p:cNvPr id="14348" name="AutoShape 12"/>
              <p:cNvSpPr>
                <a:spLocks noChangeArrowheads="1"/>
              </p:cNvSpPr>
              <p:nvPr/>
            </p:nvSpPr>
            <p:spPr bwMode="auto">
              <a:xfrm>
                <a:off x="1872" y="48"/>
                <a:ext cx="2160" cy="864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zh-CN" sz="60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华文行楷" panose="02010800040101010101" pitchFamily="2" charset="-122"/>
                  </a:rPr>
                  <a:t>  </a:t>
                </a:r>
              </a:p>
            </p:txBody>
          </p:sp>
          <p:pic>
            <p:nvPicPr>
              <p:cNvPr id="14349" name="Picture 13" descr="GTH_001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3264" y="262"/>
                <a:ext cx="356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4350" name="Group 14"/>
            <p:cNvGrpSpPr/>
            <p:nvPr/>
          </p:nvGrpSpPr>
          <p:grpSpPr bwMode="auto">
            <a:xfrm>
              <a:off x="1920" y="2112"/>
              <a:ext cx="1872" cy="960"/>
              <a:chOff x="1920" y="2112"/>
              <a:chExt cx="1872" cy="960"/>
            </a:xfrm>
          </p:grpSpPr>
          <p:sp>
            <p:nvSpPr>
              <p:cNvPr id="14351" name="WordArt 15"/>
              <p:cNvSpPr>
                <a:spLocks noChangeArrowheads="1" noChangeShapeType="1"/>
              </p:cNvSpPr>
              <p:nvPr/>
            </p:nvSpPr>
            <p:spPr bwMode="auto">
              <a:xfrm>
                <a:off x="1920" y="2112"/>
                <a:ext cx="1872" cy="960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FadeRight">
                  <a:avLst>
                    <a:gd name="adj" fmla="val 33333"/>
                  </a:avLst>
                </a:prstTxWarp>
              </a:bodyPr>
              <a:lstStyle/>
              <a:p>
                <a:pPr algn="ctr"/>
                <a:r>
                  <a:rPr lang="zh-CN" altLang="en-US" sz="3600" kern="10" dirty="0">
                    <a:ln w="9525">
                      <a:solidFill>
                        <a:srgbClr val="0000FF"/>
                      </a:solidFill>
                      <a:round/>
                    </a:ln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再    见</a:t>
                </a:r>
              </a:p>
            </p:txBody>
          </p:sp>
          <p:pic>
            <p:nvPicPr>
              <p:cNvPr id="14352" name="Picture 16" descr="051（致敬）"/>
              <p:cNvPicPr>
                <a:picLocks noChangeAspect="1" noChangeArrowheads="1" noCrop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406" y="2160"/>
                <a:ext cx="426" cy="8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353" name="Picture 17" descr="052（致敬）"/>
              <p:cNvPicPr>
                <a:picLocks noChangeAspect="1" noChangeArrowheads="1" noCrop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2928" y="2208"/>
                <a:ext cx="411" cy="7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2400" y="228600"/>
            <a:ext cx="5181600" cy="914400"/>
          </a:xfrm>
        </p:spPr>
        <p:txBody>
          <a:bodyPr/>
          <a:lstStyle/>
          <a:p>
            <a:r>
              <a:rPr lang="zh-CN" altLang="en-US" sz="3600" b="1">
                <a:solidFill>
                  <a:schemeClr val="tx1"/>
                </a:solidFill>
                <a:ea typeface="隶书" panose="02010509060101010101" pitchFamily="49" charset="-122"/>
              </a:rPr>
              <a:t>配方法</a:t>
            </a:r>
            <a:endParaRPr lang="zh-CN" altLang="en-US" sz="3600" b="1">
              <a:solidFill>
                <a:srgbClr val="FF0000"/>
              </a:solidFill>
              <a:ea typeface="隶书" panose="02010509060101010101" pitchFamily="49" charset="-122"/>
            </a:endParaRPr>
          </a:p>
        </p:txBody>
      </p:sp>
      <p:pic>
        <p:nvPicPr>
          <p:cNvPr id="60423" name="Picture 7" descr="Q_011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15200" y="457200"/>
            <a:ext cx="52228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0424" name="Group 8"/>
          <p:cNvGrpSpPr/>
          <p:nvPr/>
        </p:nvGrpSpPr>
        <p:grpSpPr bwMode="auto">
          <a:xfrm>
            <a:off x="533400" y="531813"/>
            <a:ext cx="3581400" cy="687387"/>
            <a:chOff x="768" y="335"/>
            <a:chExt cx="2256" cy="433"/>
          </a:xfrm>
        </p:grpSpPr>
        <p:grpSp>
          <p:nvGrpSpPr>
            <p:cNvPr id="60425" name="Group 9"/>
            <p:cNvGrpSpPr/>
            <p:nvPr/>
          </p:nvGrpSpPr>
          <p:grpSpPr bwMode="auto">
            <a:xfrm>
              <a:off x="768" y="335"/>
              <a:ext cx="1488" cy="343"/>
              <a:chOff x="1920" y="36"/>
              <a:chExt cx="2112" cy="245"/>
            </a:xfrm>
          </p:grpSpPr>
          <p:sp>
            <p:nvSpPr>
              <p:cNvPr id="60426" name="Rectangle 10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223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回顾与复习</a:t>
                </a:r>
                <a:endParaRPr lang="zh-CN" altLang="en-US" sz="24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60427" name="Rectangle 11" descr="PE03255_"/>
              <p:cNvSpPr>
                <a:spLocks noChangeArrowheads="1"/>
              </p:cNvSpPr>
              <p:nvPr/>
            </p:nvSpPr>
            <p:spPr bwMode="auto">
              <a:xfrm>
                <a:off x="3601" y="36"/>
                <a:ext cx="164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4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zh-CN" altLang="zh-CN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60428" name="Picture 12" descr="678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56" y="336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429" name="Picture 13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768" y="432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0431" name="Rectangle 15"/>
          <p:cNvSpPr>
            <a:spLocks noGrp="1" noChangeArrowheads="1"/>
          </p:cNvSpPr>
          <p:nvPr/>
        </p:nvSpPr>
        <p:spPr bwMode="auto">
          <a:xfrm>
            <a:off x="468313" y="1196975"/>
            <a:ext cx="830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SzPts val="2800"/>
              <a:buFont typeface="Wingdings" panose="05000000000000000000" pitchFamily="2" charset="2"/>
              <a:buNone/>
            </a:pP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用配方法解一元二次方程的</a:t>
            </a:r>
            <a:r>
              <a:rPr lang="zh-CN" altLang="en-US" sz="4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步骤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</a:p>
        </p:txBody>
      </p:sp>
      <p:sp>
        <p:nvSpPr>
          <p:cNvPr id="60432" name="Rectangle 16"/>
          <p:cNvSpPr>
            <a:spLocks noGrp="1" noChangeArrowheads="1"/>
          </p:cNvSpPr>
          <p:nvPr/>
        </p:nvSpPr>
        <p:spPr bwMode="auto">
          <a:xfrm>
            <a:off x="0" y="2276475"/>
            <a:ext cx="932497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1.</a:t>
            </a:r>
            <a:r>
              <a:rPr kumimoji="1" lang="zh-CN" altLang="en-US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移项</a:t>
            </a:r>
            <a:r>
              <a:rPr kumimoji="1"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1"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把常数项移到方程的右边</a:t>
            </a:r>
            <a:r>
              <a:rPr kumimoji="1"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2.</a:t>
            </a:r>
            <a:r>
              <a:rPr kumimoji="1" lang="zh-CN" altLang="en-US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配方</a:t>
            </a:r>
            <a:r>
              <a:rPr kumimoji="1" lang="en-US" altLang="zh-CN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1"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方程两边都加上一次项系数一半的平方</a:t>
            </a:r>
            <a:r>
              <a:rPr kumimoji="1"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3.</a:t>
            </a:r>
            <a:r>
              <a:rPr kumimoji="1" lang="zh-CN" altLang="en-US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开方</a:t>
            </a:r>
            <a:r>
              <a:rPr kumimoji="1"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1"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根据平方根意义</a:t>
            </a:r>
            <a:r>
              <a:rPr kumimoji="1"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1"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方程两边开平方</a:t>
            </a:r>
            <a:r>
              <a:rPr kumimoji="1"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4.</a:t>
            </a:r>
            <a:r>
              <a:rPr kumimoji="1" lang="zh-CN" altLang="en-US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求解</a:t>
            </a:r>
            <a:r>
              <a:rPr kumimoji="1"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1"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解一元一次方程</a:t>
            </a:r>
            <a:r>
              <a:rPr kumimoji="1"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5.</a:t>
            </a:r>
            <a:r>
              <a:rPr kumimoji="1" lang="zh-CN" altLang="en-US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定解</a:t>
            </a:r>
            <a:r>
              <a:rPr kumimoji="1"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1"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写出原方程的解</a:t>
            </a:r>
            <a:r>
              <a:rPr kumimoji="1"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1" grpId="0" autoUpdateAnimBg="0"/>
      <p:bldP spid="6043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62400" y="228600"/>
            <a:ext cx="5181600" cy="533400"/>
          </a:xfrm>
        </p:spPr>
        <p:txBody>
          <a:bodyPr/>
          <a:lstStyle/>
          <a:p>
            <a:r>
              <a:rPr lang="zh-CN" altLang="en-US" sz="3600" b="1">
                <a:solidFill>
                  <a:schemeClr val="tx1"/>
                </a:solidFill>
                <a:ea typeface="隶书" panose="02010509060101010101" pitchFamily="49" charset="-122"/>
              </a:rPr>
              <a:t>配方法</a:t>
            </a:r>
            <a:endParaRPr lang="zh-CN" altLang="en-US" sz="3600" b="1">
              <a:solidFill>
                <a:srgbClr val="FF0000"/>
              </a:solidFill>
              <a:ea typeface="隶书" panose="02010509060101010101" pitchFamily="49" charset="-122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/>
        </p:nvSpPr>
        <p:spPr bwMode="auto">
          <a:xfrm>
            <a:off x="3657600" y="762000"/>
            <a:ext cx="525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1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例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2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解方程 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3x</a:t>
            </a:r>
            <a:r>
              <a:rPr kumimoji="1" lang="en-US" altLang="zh-CN" sz="2800" b="1" baseline="30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+8x-3=0. </a:t>
            </a:r>
          </a:p>
        </p:txBody>
      </p:sp>
      <p:pic>
        <p:nvPicPr>
          <p:cNvPr id="57351" name="Picture 7" descr="Q_011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229475" y="219075"/>
            <a:ext cx="52228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52" name="Rectangle 8"/>
          <p:cNvSpPr>
            <a:spLocks noGrp="1" noChangeArrowheads="1"/>
          </p:cNvSpPr>
          <p:nvPr/>
        </p:nvSpPr>
        <p:spPr bwMode="auto">
          <a:xfrm>
            <a:off x="3635375" y="1484313"/>
            <a:ext cx="4800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1.</a:t>
            </a:r>
            <a:r>
              <a:rPr kumimoji="1"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化</a:t>
            </a:r>
            <a:r>
              <a:rPr kumimoji="1"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把二次项系数化为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1;</a:t>
            </a:r>
            <a:endParaRPr kumimoji="1" lang="en-US" altLang="zh-CN" sz="28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57450" name="Object 106"/>
          <p:cNvGraphicFramePr>
            <a:graphicFrameLocks noChangeAspect="1"/>
          </p:cNvGraphicFramePr>
          <p:nvPr/>
        </p:nvGraphicFramePr>
        <p:xfrm>
          <a:off x="395288" y="1008063"/>
          <a:ext cx="270351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13" name="公式" r:id="rId6" imgW="1638300" imgH="292100" progId="Equation.3">
                  <p:embed/>
                </p:oleObj>
              </mc:Choice>
              <mc:Fallback>
                <p:oleObj name="公式" r:id="rId6" imgW="1638300" imgH="292100" progId="Equation.3">
                  <p:embed/>
                  <p:pic>
                    <p:nvPicPr>
                      <p:cNvPr id="0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008063"/>
                        <a:ext cx="2703512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51" name="Object 107"/>
          <p:cNvGraphicFramePr>
            <a:graphicFrameLocks noChangeAspect="1"/>
          </p:cNvGraphicFramePr>
          <p:nvPr/>
        </p:nvGraphicFramePr>
        <p:xfrm>
          <a:off x="827088" y="4365625"/>
          <a:ext cx="177165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14" name="Equation" r:id="rId8" imgW="1016000" imgH="520700" progId="Equation.3">
                  <p:embed/>
                </p:oleObj>
              </mc:Choice>
              <mc:Fallback>
                <p:oleObj name="Equation" r:id="rId8" imgW="1016000" imgH="520700" progId="Equation.3">
                  <p:embed/>
                  <p:pic>
                    <p:nvPicPr>
                      <p:cNvPr id="0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365625"/>
                        <a:ext cx="1771650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52" name="Object 108"/>
          <p:cNvGraphicFramePr>
            <a:graphicFrameLocks noChangeAspect="1"/>
          </p:cNvGraphicFramePr>
          <p:nvPr/>
        </p:nvGraphicFramePr>
        <p:xfrm>
          <a:off x="179388" y="5805488"/>
          <a:ext cx="1439862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15" name="Equation" r:id="rId10" imgW="774700" imgH="520700" progId="Equation.3">
                  <p:embed/>
                </p:oleObj>
              </mc:Choice>
              <mc:Fallback>
                <p:oleObj name="Equation" r:id="rId10" imgW="774700" imgH="520700" progId="Equation.3">
                  <p:embed/>
                  <p:pic>
                    <p:nvPicPr>
                      <p:cNvPr id="0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5805488"/>
                        <a:ext cx="1439862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53" name="Object 109"/>
          <p:cNvGraphicFramePr>
            <a:graphicFrameLocks noChangeAspect="1"/>
          </p:cNvGraphicFramePr>
          <p:nvPr/>
        </p:nvGraphicFramePr>
        <p:xfrm>
          <a:off x="1692275" y="6021388"/>
          <a:ext cx="12604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16" name="公式" r:id="rId12" imgW="711200" imgH="292100" progId="Equation.3">
                  <p:embed/>
                </p:oleObj>
              </mc:Choice>
              <mc:Fallback>
                <p:oleObj name="公式" r:id="rId12" imgW="711200" imgH="292100" progId="Equation.3">
                  <p:embed/>
                  <p:pic>
                    <p:nvPicPr>
                      <p:cNvPr id="0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6021388"/>
                        <a:ext cx="126047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54" name="Object 110"/>
          <p:cNvGraphicFramePr>
            <a:graphicFrameLocks noChangeAspect="1"/>
          </p:cNvGraphicFramePr>
          <p:nvPr/>
        </p:nvGraphicFramePr>
        <p:xfrm>
          <a:off x="684213" y="1436688"/>
          <a:ext cx="20510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17" name="Equation" r:id="rId14" imgW="1270000" imgH="520700" progId="Equation.3">
                  <p:embed/>
                </p:oleObj>
              </mc:Choice>
              <mc:Fallback>
                <p:oleObj name="Equation" r:id="rId14" imgW="1270000" imgH="520700" progId="Equation.3">
                  <p:embed/>
                  <p:pic>
                    <p:nvPicPr>
                      <p:cNvPr id="0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436688"/>
                        <a:ext cx="205105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55" name="Object 111"/>
          <p:cNvGraphicFramePr>
            <a:graphicFrameLocks noChangeAspect="1"/>
          </p:cNvGraphicFramePr>
          <p:nvPr/>
        </p:nvGraphicFramePr>
        <p:xfrm>
          <a:off x="611188" y="2636838"/>
          <a:ext cx="330835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18" name="Equation" r:id="rId16" imgW="2184400" imgH="622300" progId="Equation.3">
                  <p:embed/>
                </p:oleObj>
              </mc:Choice>
              <mc:Fallback>
                <p:oleObj name="Equation" r:id="rId16" imgW="2184400" imgH="622300" progId="Equation.3">
                  <p:embed/>
                  <p:pic>
                    <p:nvPicPr>
                      <p:cNvPr id="0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636838"/>
                        <a:ext cx="330835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56" name="Object 112"/>
          <p:cNvGraphicFramePr>
            <a:graphicFrameLocks noChangeAspect="1"/>
          </p:cNvGraphicFramePr>
          <p:nvPr/>
        </p:nvGraphicFramePr>
        <p:xfrm>
          <a:off x="755650" y="3500438"/>
          <a:ext cx="221932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19" name="公式" r:id="rId18" imgW="1409700" imgH="622300" progId="Equation.3">
                  <p:embed/>
                </p:oleObj>
              </mc:Choice>
              <mc:Fallback>
                <p:oleObj name="公式" r:id="rId18" imgW="1409700" imgH="622300" progId="Equation.3">
                  <p:embed/>
                  <p:pic>
                    <p:nvPicPr>
                      <p:cNvPr id="0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500438"/>
                        <a:ext cx="221932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57" name="Object 113"/>
          <p:cNvGraphicFramePr>
            <a:graphicFrameLocks noChangeAspect="1"/>
          </p:cNvGraphicFramePr>
          <p:nvPr/>
        </p:nvGraphicFramePr>
        <p:xfrm>
          <a:off x="684213" y="5157788"/>
          <a:ext cx="1871662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20" name="Equation" r:id="rId20" imgW="1168400" imgH="520700" progId="Equation.3">
                  <p:embed/>
                </p:oleObj>
              </mc:Choice>
              <mc:Fallback>
                <p:oleObj name="Equation" r:id="rId20" imgW="1168400" imgH="520700" progId="Equation.3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157788"/>
                        <a:ext cx="1871662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458" name="Rectangle 114"/>
          <p:cNvSpPr>
            <a:spLocks noGrp="1" noChangeArrowheads="1"/>
          </p:cNvSpPr>
          <p:nvPr/>
        </p:nvSpPr>
        <p:spPr bwMode="auto">
          <a:xfrm>
            <a:off x="3962400" y="2743200"/>
            <a:ext cx="457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3.</a:t>
            </a:r>
            <a:r>
              <a:rPr kumimoji="1"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配方</a:t>
            </a:r>
            <a:r>
              <a:rPr kumimoji="1"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方程两边都加上一次项系数一半的平方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  <a:endParaRPr kumimoji="1"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57459" name="Rectangle 115"/>
          <p:cNvSpPr>
            <a:spLocks noGrp="1" noChangeArrowheads="1"/>
          </p:cNvSpPr>
          <p:nvPr/>
        </p:nvSpPr>
        <p:spPr bwMode="auto">
          <a:xfrm>
            <a:off x="3563938" y="3644900"/>
            <a:ext cx="55800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4.</a:t>
            </a:r>
            <a:r>
              <a:rPr kumimoji="1"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变形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方程左边分解因式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右边合并同类项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  <a:endParaRPr kumimoji="1"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57460" name="Rectangle 116"/>
          <p:cNvSpPr>
            <a:spLocks noGrp="1" noChangeArrowheads="1"/>
          </p:cNvSpPr>
          <p:nvPr/>
        </p:nvSpPr>
        <p:spPr bwMode="auto">
          <a:xfrm>
            <a:off x="3563938" y="4419600"/>
            <a:ext cx="5503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5.</a:t>
            </a:r>
            <a:r>
              <a:rPr kumimoji="1"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开方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根据平方根意义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方程两边开平方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</a:p>
        </p:txBody>
      </p:sp>
      <p:sp>
        <p:nvSpPr>
          <p:cNvPr id="57461" name="Rectangle 117"/>
          <p:cNvSpPr>
            <a:spLocks noGrp="1" noChangeArrowheads="1"/>
          </p:cNvSpPr>
          <p:nvPr/>
        </p:nvSpPr>
        <p:spPr bwMode="auto">
          <a:xfrm>
            <a:off x="3492500" y="5516563"/>
            <a:ext cx="535463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6.</a:t>
            </a:r>
            <a:r>
              <a:rPr kumimoji="1"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求解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解一元一次方程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</a:p>
        </p:txBody>
      </p:sp>
      <p:sp>
        <p:nvSpPr>
          <p:cNvPr id="57462" name="Rectangle 118"/>
          <p:cNvSpPr>
            <a:spLocks noGrp="1" noChangeArrowheads="1"/>
          </p:cNvSpPr>
          <p:nvPr/>
        </p:nvSpPr>
        <p:spPr bwMode="auto">
          <a:xfrm>
            <a:off x="3492500" y="6021388"/>
            <a:ext cx="535463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7.</a:t>
            </a:r>
            <a:r>
              <a:rPr kumimoji="1"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定解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写出原方程的解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57464" name="Rectangle 120"/>
          <p:cNvSpPr>
            <a:spLocks noGrp="1" noChangeArrowheads="1"/>
          </p:cNvSpPr>
          <p:nvPr/>
        </p:nvSpPr>
        <p:spPr bwMode="auto">
          <a:xfrm>
            <a:off x="3563938" y="2133600"/>
            <a:ext cx="55800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2.</a:t>
            </a:r>
            <a:r>
              <a:rPr kumimoji="1"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移项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1"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把常数项移到方程的右边</a:t>
            </a:r>
            <a:r>
              <a:rPr kumimoji="1"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  <a:endParaRPr kumimoji="1" lang="en-US" altLang="zh-CN" sz="28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57465" name="Object 121"/>
          <p:cNvGraphicFramePr>
            <a:graphicFrameLocks noChangeAspect="1"/>
          </p:cNvGraphicFramePr>
          <p:nvPr/>
        </p:nvGraphicFramePr>
        <p:xfrm>
          <a:off x="755650" y="2027238"/>
          <a:ext cx="1871663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21" name="Equation" r:id="rId22" imgW="1016000" imgH="520700" progId="Equation.3">
                  <p:embed/>
                </p:oleObj>
              </mc:Choice>
              <mc:Fallback>
                <p:oleObj name="Equation" r:id="rId22" imgW="1016000" imgH="520700" progId="Equation.3">
                  <p:embed/>
                  <p:pic>
                    <p:nvPicPr>
                      <p:cNvPr id="0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027238"/>
                        <a:ext cx="1871663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483" name="Group 139"/>
          <p:cNvGrpSpPr/>
          <p:nvPr/>
        </p:nvGrpSpPr>
        <p:grpSpPr bwMode="auto">
          <a:xfrm>
            <a:off x="381000" y="238125"/>
            <a:ext cx="3076575" cy="688975"/>
            <a:chOff x="58" y="150"/>
            <a:chExt cx="1938" cy="434"/>
          </a:xfrm>
        </p:grpSpPr>
        <p:pic>
          <p:nvPicPr>
            <p:cNvPr id="57473" name="Picture 129" descr="seesnvn1[1]"/>
            <p:cNvPicPr>
              <a:picLocks noChangeAspect="1" noChangeArrowheads="1"/>
            </p:cNvPicPr>
            <p:nvPr/>
          </p:nvPicPr>
          <p:blipFill>
            <a:blip r:embed="rId24" cstate="email"/>
            <a:srcRect/>
            <a:stretch>
              <a:fillRect/>
            </a:stretch>
          </p:blipFill>
          <p:spPr bwMode="auto">
            <a:xfrm>
              <a:off x="1450" y="150"/>
              <a:ext cx="546" cy="4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7474" name="Group 130"/>
            <p:cNvGrpSpPr/>
            <p:nvPr/>
          </p:nvGrpSpPr>
          <p:grpSpPr bwMode="auto">
            <a:xfrm>
              <a:off x="58" y="163"/>
              <a:ext cx="1303" cy="389"/>
              <a:chOff x="1740" y="42"/>
              <a:chExt cx="2112" cy="542"/>
            </a:xfrm>
          </p:grpSpPr>
          <p:grpSp>
            <p:nvGrpSpPr>
              <p:cNvPr id="57475" name="Group 131"/>
              <p:cNvGrpSpPr/>
              <p:nvPr/>
            </p:nvGrpSpPr>
            <p:grpSpPr bwMode="auto">
              <a:xfrm>
                <a:off x="1740" y="42"/>
                <a:ext cx="2112" cy="542"/>
                <a:chOff x="1920" y="58"/>
                <a:chExt cx="2112" cy="542"/>
              </a:xfrm>
            </p:grpSpPr>
            <p:sp>
              <p:nvSpPr>
                <p:cNvPr id="57476" name="Rectangle 132"/>
                <p:cNvSpPr>
                  <a:spLocks noChangeArrowheads="1"/>
                </p:cNvSpPr>
                <p:nvPr/>
              </p:nvSpPr>
              <p:spPr bwMode="auto">
                <a:xfrm>
                  <a:off x="1920" y="58"/>
                  <a:ext cx="2112" cy="54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CC99"/>
                    </a:gs>
                    <a:gs pos="100000">
                      <a:srgbClr val="FFFFFF"/>
                    </a:gs>
                  </a:gsLst>
                  <a:path path="shape">
                    <a:fillToRect l="50000" t="50000" r="50000" b="50000"/>
                  </a:path>
                </a:gradFill>
                <a:ln w="38100">
                  <a:solidFill>
                    <a:srgbClr val="CC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altLang="zh-CN" sz="3200" b="1" dirty="0"/>
                    <a:t>   </a:t>
                  </a:r>
                  <a:r>
                    <a:rPr lang="zh-CN" altLang="en-US" sz="2400" b="1" dirty="0">
                      <a:solidFill>
                        <a:srgbClr val="FF0000"/>
                      </a:solidFill>
                      <a:latin typeface="隶书" panose="02010509060101010101" pitchFamily="49" charset="-122"/>
                      <a:ea typeface="隶书" panose="02010509060101010101" pitchFamily="49" charset="-122"/>
                    </a:rPr>
                    <a:t>师生合作</a:t>
                  </a:r>
                </a:p>
              </p:txBody>
            </p:sp>
            <p:sp>
              <p:nvSpPr>
                <p:cNvPr id="57477" name="Rectangle 133" descr="PE03255_"/>
                <p:cNvSpPr>
                  <a:spLocks noChangeArrowheads="1"/>
                </p:cNvSpPr>
                <p:nvPr/>
              </p:nvSpPr>
              <p:spPr bwMode="auto">
                <a:xfrm>
                  <a:off x="3601" y="158"/>
                  <a:ext cx="362" cy="40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 r:embed="rId25"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CC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zh-CN" sz="24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ea typeface="BatangChe" pitchFamily="49" charset="-127"/>
                    </a:rPr>
                    <a:t>1</a:t>
                  </a:r>
                </a:p>
              </p:txBody>
            </p:sp>
          </p:grpSp>
          <p:grpSp>
            <p:nvGrpSpPr>
              <p:cNvPr id="57478" name="Group 134"/>
              <p:cNvGrpSpPr/>
              <p:nvPr/>
            </p:nvGrpSpPr>
            <p:grpSpPr bwMode="auto">
              <a:xfrm>
                <a:off x="1824" y="96"/>
                <a:ext cx="206" cy="240"/>
                <a:chOff x="178" y="1296"/>
                <a:chExt cx="206" cy="240"/>
              </a:xfrm>
            </p:grpSpPr>
            <p:sp>
              <p:nvSpPr>
                <p:cNvPr id="57479" name="Freeform 135" descr="PE03255_"/>
                <p:cNvSpPr>
                  <a:spLocks noChangeAspect="1"/>
                </p:cNvSpPr>
                <p:nvPr/>
              </p:nvSpPr>
              <p:spPr bwMode="auto">
                <a:xfrm rot="22890791">
                  <a:off x="178" y="1344"/>
                  <a:ext cx="154" cy="172"/>
                </a:xfrm>
                <a:custGeom>
                  <a:avLst/>
                  <a:gdLst>
                    <a:gd name="T0" fmla="*/ 296 w 296"/>
                    <a:gd name="T1" fmla="*/ 240 h 288"/>
                    <a:gd name="T2" fmla="*/ 200 w 296"/>
                    <a:gd name="T3" fmla="*/ 288 h 288"/>
                    <a:gd name="T4" fmla="*/ 56 w 296"/>
                    <a:gd name="T5" fmla="*/ 240 h 288"/>
                    <a:gd name="T6" fmla="*/ 8 w 296"/>
                    <a:gd name="T7" fmla="*/ 144 h 288"/>
                    <a:gd name="T8" fmla="*/ 8 w 296"/>
                    <a:gd name="T9" fmla="*/ 0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6" h="288">
                      <a:moveTo>
                        <a:pt x="296" y="240"/>
                      </a:moveTo>
                      <a:cubicBezTo>
                        <a:pt x="268" y="264"/>
                        <a:pt x="240" y="288"/>
                        <a:pt x="200" y="288"/>
                      </a:cubicBezTo>
                      <a:cubicBezTo>
                        <a:pt x="160" y="288"/>
                        <a:pt x="88" y="264"/>
                        <a:pt x="56" y="240"/>
                      </a:cubicBezTo>
                      <a:cubicBezTo>
                        <a:pt x="24" y="216"/>
                        <a:pt x="16" y="184"/>
                        <a:pt x="8" y="144"/>
                      </a:cubicBezTo>
                      <a:cubicBezTo>
                        <a:pt x="0" y="104"/>
                        <a:pt x="4" y="52"/>
                        <a:pt x="8" y="0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990000"/>
                  </a:solidFill>
                  <a:prstDash val="solid"/>
                  <a:round/>
                  <a:headEnd type="none" w="sm" len="sm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 r:embed="rId25"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7480" name="Freeform 136" descr="PE03255_"/>
                <p:cNvSpPr>
                  <a:spLocks noChangeAspect="1"/>
                </p:cNvSpPr>
                <p:nvPr/>
              </p:nvSpPr>
              <p:spPr bwMode="auto">
                <a:xfrm rot="12366643">
                  <a:off x="230" y="1316"/>
                  <a:ext cx="154" cy="172"/>
                </a:xfrm>
                <a:custGeom>
                  <a:avLst/>
                  <a:gdLst>
                    <a:gd name="T0" fmla="*/ 296 w 296"/>
                    <a:gd name="T1" fmla="*/ 240 h 288"/>
                    <a:gd name="T2" fmla="*/ 200 w 296"/>
                    <a:gd name="T3" fmla="*/ 288 h 288"/>
                    <a:gd name="T4" fmla="*/ 56 w 296"/>
                    <a:gd name="T5" fmla="*/ 240 h 288"/>
                    <a:gd name="T6" fmla="*/ 8 w 296"/>
                    <a:gd name="T7" fmla="*/ 144 h 288"/>
                    <a:gd name="T8" fmla="*/ 8 w 296"/>
                    <a:gd name="T9" fmla="*/ 0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6" h="288">
                      <a:moveTo>
                        <a:pt x="296" y="240"/>
                      </a:moveTo>
                      <a:cubicBezTo>
                        <a:pt x="268" y="264"/>
                        <a:pt x="240" y="288"/>
                        <a:pt x="200" y="288"/>
                      </a:cubicBezTo>
                      <a:cubicBezTo>
                        <a:pt x="160" y="288"/>
                        <a:pt x="88" y="264"/>
                        <a:pt x="56" y="240"/>
                      </a:cubicBezTo>
                      <a:cubicBezTo>
                        <a:pt x="24" y="216"/>
                        <a:pt x="16" y="184"/>
                        <a:pt x="8" y="144"/>
                      </a:cubicBezTo>
                      <a:cubicBezTo>
                        <a:pt x="0" y="104"/>
                        <a:pt x="4" y="52"/>
                        <a:pt x="8" y="0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990000"/>
                  </a:solidFill>
                  <a:prstDash val="solid"/>
                  <a:round/>
                  <a:headEnd type="none" w="sm" len="sm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 r:embed="rId25"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7481" name="Line 137"/>
                <p:cNvSpPr>
                  <a:spLocks noChangeShapeType="1"/>
                </p:cNvSpPr>
                <p:nvPr/>
              </p:nvSpPr>
              <p:spPr bwMode="auto">
                <a:xfrm flipV="1">
                  <a:off x="192" y="1296"/>
                  <a:ext cx="192" cy="240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</p:grpSp>
        <p:pic>
          <p:nvPicPr>
            <p:cNvPr id="57482" name="Picture 138" descr="发光的心3"/>
            <p:cNvPicPr>
              <a:picLocks noChangeAspect="1" noChangeArrowheads="1" noCrop="1"/>
            </p:cNvPicPr>
            <p:nvPr/>
          </p:nvPicPr>
          <p:blipFill>
            <a:blip r:embed="rId26"/>
            <a:srcRect/>
            <a:stretch>
              <a:fillRect/>
            </a:stretch>
          </p:blipFill>
          <p:spPr bwMode="auto">
            <a:xfrm>
              <a:off x="96" y="346"/>
              <a:ext cx="230" cy="2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4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4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74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74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574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74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574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74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574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74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574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74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574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74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74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utoUpdateAnimBg="0"/>
      <p:bldP spid="57352" grpId="0" autoUpdateAnimBg="0"/>
      <p:bldP spid="57458" grpId="0" autoUpdateAnimBg="0"/>
      <p:bldP spid="57459" grpId="0" autoUpdateAnimBg="0"/>
      <p:bldP spid="57460" grpId="0" autoUpdateAnimBg="0"/>
      <p:bldP spid="57461" grpId="0" autoUpdateAnimBg="0"/>
      <p:bldP spid="57462" grpId="0" autoUpdateAnimBg="0"/>
      <p:bldP spid="5746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971550" y="620713"/>
            <a:ext cx="1800225" cy="904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b="1" kern="10">
                <a:ln w="19050">
                  <a:solidFill>
                    <a:srgbClr val="99CCFF"/>
                  </a:solidFill>
                  <a:miter lim="800000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练习</a:t>
            </a:r>
          </a:p>
        </p:txBody>
      </p:sp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1116013" y="1916113"/>
          <a:ext cx="4608512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0" name="公式" r:id="rId3" imgW="1637665" imgH="215900" progId="Equation.3">
                  <p:embed/>
                </p:oleObj>
              </mc:Choice>
              <mc:Fallback>
                <p:oleObj name="公式" r:id="rId3" imgW="1637665" imgH="215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16113"/>
                        <a:ext cx="4608512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1116013" y="2781300"/>
          <a:ext cx="424973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1" name="公式" r:id="rId5" imgW="1422400" imgH="215900" progId="Equation.3">
                  <p:embed/>
                </p:oleObj>
              </mc:Choice>
              <mc:Fallback>
                <p:oleObj name="公式" r:id="rId5" imgW="1422400" imgH="215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781300"/>
                        <a:ext cx="4249737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1116013" y="3860800"/>
            <a:ext cx="7343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/>
              <a:t>3</a:t>
            </a:r>
            <a:r>
              <a:rPr lang="zh-CN" altLang="en-US" sz="3600" b="1"/>
              <a:t>、书</a:t>
            </a:r>
            <a:r>
              <a:rPr lang="en-US" altLang="zh-CN" sz="3600" b="1"/>
              <a:t>P88</a:t>
            </a:r>
            <a:r>
              <a:rPr lang="zh-CN" altLang="en-US" sz="3600" b="1"/>
              <a:t>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724400" y="304800"/>
            <a:ext cx="4267200" cy="914400"/>
          </a:xfrm>
        </p:spPr>
        <p:txBody>
          <a:bodyPr/>
          <a:lstStyle/>
          <a:p>
            <a:r>
              <a:rPr lang="zh-CN" altLang="en-US" sz="4000" b="1">
                <a:solidFill>
                  <a:srgbClr val="FF0000"/>
                </a:solidFill>
                <a:ea typeface="隶书" panose="02010509060101010101" pitchFamily="49" charset="-122"/>
              </a:rPr>
              <a:t>你能行吗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/>
        </p:nvSpPr>
        <p:spPr bwMode="auto">
          <a:xfrm>
            <a:off x="457200" y="838200"/>
            <a:ext cx="83820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GB" sz="2800" b="1" dirty="0">
                <a:latin typeface="宋体" panose="02010600030101010101" pitchFamily="2" charset="-122"/>
              </a:rPr>
              <a:t>做一做</a:t>
            </a:r>
          </a:p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GB" sz="2800" b="1" dirty="0">
                <a:latin typeface="Times New Roman" panose="02020603050405020304" pitchFamily="18" charset="0"/>
              </a:rPr>
              <a:t>一小球以15</a:t>
            </a:r>
            <a:r>
              <a:rPr lang="en-US" altLang="zh-CN" sz="2800" b="1" dirty="0">
                <a:latin typeface="Times New Roman" panose="02020603050405020304" pitchFamily="18" charset="0"/>
              </a:rPr>
              <a:t>m/s</a:t>
            </a:r>
            <a:r>
              <a:rPr lang="zh-CN" altLang="en-US" sz="2800" b="1" dirty="0">
                <a:latin typeface="Times New Roman" panose="02020603050405020304" pitchFamily="18" charset="0"/>
              </a:rPr>
              <a:t>的初速度竖直向上弹出</a:t>
            </a:r>
            <a:r>
              <a:rPr lang="en-US" altLang="zh-CN" sz="2800" b="1" dirty="0"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latin typeface="Times New Roman" panose="02020603050405020304" pitchFamily="18" charset="0"/>
              </a:rPr>
              <a:t>它在空中的高度</a:t>
            </a:r>
            <a:r>
              <a:rPr lang="en-US" altLang="zh-CN" sz="2800" b="1" dirty="0">
                <a:latin typeface="Times New Roman" panose="02020603050405020304" pitchFamily="18" charset="0"/>
              </a:rPr>
              <a:t>h(m)</a:t>
            </a:r>
            <a:r>
              <a:rPr lang="zh-CN" altLang="en-US" sz="2800" b="1" dirty="0">
                <a:latin typeface="Times New Roman" panose="02020603050405020304" pitchFamily="18" charset="0"/>
              </a:rPr>
              <a:t>与时间</a:t>
            </a:r>
            <a:r>
              <a:rPr lang="en-US" altLang="zh-CN" sz="2800" b="1" dirty="0">
                <a:latin typeface="Times New Roman" panose="02020603050405020304" pitchFamily="18" charset="0"/>
              </a:rPr>
              <a:t>t(s)</a:t>
            </a:r>
            <a:r>
              <a:rPr lang="zh-CN" altLang="en-US" sz="2800" b="1" dirty="0">
                <a:latin typeface="Times New Roman" panose="02020603050405020304" pitchFamily="18" charset="0"/>
              </a:rPr>
              <a:t>满足关系</a:t>
            </a:r>
            <a:r>
              <a:rPr lang="en-US" altLang="zh-CN" sz="2800" b="1" dirty="0">
                <a:latin typeface="Times New Roman" panose="02020603050405020304" pitchFamily="18" charset="0"/>
              </a:rPr>
              <a:t>:</a:t>
            </a:r>
          </a:p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                 h=15t-5t</a:t>
            </a:r>
            <a:r>
              <a:rPr lang="en-GB" altLang="zh-CN" sz="2800" b="1" baseline="30000" dirty="0">
                <a:latin typeface="Times New Roman" panose="02020603050405020304" pitchFamily="18" charset="0"/>
              </a:rPr>
              <a:t>2</a:t>
            </a:r>
            <a:r>
              <a:rPr lang="en-GB" altLang="zh-CN" sz="2800" b="1" dirty="0">
                <a:latin typeface="Times New Roman" panose="02020603050405020304" pitchFamily="18" charset="0"/>
              </a:rPr>
              <a:t> .</a:t>
            </a:r>
          </a:p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GB" sz="2800" b="1" dirty="0">
                <a:latin typeface="Times New Roman" panose="02020603050405020304" pitchFamily="18" charset="0"/>
              </a:rPr>
              <a:t>小球何时能达到</a:t>
            </a:r>
            <a:r>
              <a:rPr lang="en-US" altLang="zh-CN" sz="2800" b="1" dirty="0">
                <a:latin typeface="Times New Roman" panose="02020603050405020304" pitchFamily="18" charset="0"/>
              </a:rPr>
              <a:t>10m</a:t>
            </a:r>
            <a:r>
              <a:rPr lang="zh-CN" altLang="en-US" sz="2800" b="1" dirty="0">
                <a:latin typeface="Times New Roman" panose="02020603050405020304" pitchFamily="18" charset="0"/>
              </a:rPr>
              <a:t>的高度</a:t>
            </a:r>
            <a:r>
              <a:rPr lang="en-US" altLang="zh-CN" sz="2800" b="1" dirty="0">
                <a:latin typeface="Times New Roman" panose="02020603050405020304" pitchFamily="18" charset="0"/>
              </a:rPr>
              <a:t>?</a:t>
            </a:r>
            <a:endParaRPr lang="en-US" altLang="zh-CN" sz="28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grpSp>
        <p:nvGrpSpPr>
          <p:cNvPr id="62488" name="Group 1048"/>
          <p:cNvGrpSpPr/>
          <p:nvPr/>
        </p:nvGrpSpPr>
        <p:grpSpPr bwMode="auto">
          <a:xfrm>
            <a:off x="152400" y="76200"/>
            <a:ext cx="4419600" cy="958850"/>
            <a:chOff x="2400" y="2670"/>
            <a:chExt cx="2784" cy="604"/>
          </a:xfrm>
        </p:grpSpPr>
        <p:pic>
          <p:nvPicPr>
            <p:cNvPr id="62489" name="Picture 1049" descr="678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368" y="2676"/>
              <a:ext cx="816" cy="5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2490" name="Group 1050"/>
            <p:cNvGrpSpPr/>
            <p:nvPr/>
          </p:nvGrpSpPr>
          <p:grpSpPr bwMode="auto">
            <a:xfrm>
              <a:off x="2400" y="2670"/>
              <a:ext cx="1968" cy="604"/>
              <a:chOff x="2400" y="2670"/>
              <a:chExt cx="1968" cy="604"/>
            </a:xfrm>
          </p:grpSpPr>
          <p:sp>
            <p:nvSpPr>
              <p:cNvPr id="62491" name="AutoShape 1051"/>
              <p:cNvSpPr>
                <a:spLocks noChangeArrowheads="1"/>
              </p:cNvSpPr>
              <p:nvPr/>
            </p:nvSpPr>
            <p:spPr bwMode="auto">
              <a:xfrm>
                <a:off x="2400" y="2670"/>
                <a:ext cx="1968" cy="604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pic>
            <p:nvPicPr>
              <p:cNvPr id="62492" name="Picture 1052" descr="钥匙"/>
              <p:cNvPicPr>
                <a:picLocks noChangeAspect="1" noChangeArrowheads="1" noCrop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072" y="2784"/>
                <a:ext cx="528" cy="3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2493" name="Text Box 1053"/>
              <p:cNvSpPr txBox="1">
                <a:spLocks noChangeArrowheads="1"/>
              </p:cNvSpPr>
              <p:nvPr/>
            </p:nvSpPr>
            <p:spPr bwMode="auto">
              <a:xfrm>
                <a:off x="2496" y="2738"/>
                <a:ext cx="172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r>
                  <a:rPr lang="zh-CN" alt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开启        智慧</a:t>
                </a:r>
              </a:p>
            </p:txBody>
          </p:sp>
        </p:grpSp>
      </p:grpSp>
      <p:pic>
        <p:nvPicPr>
          <p:cNvPr id="62494" name="Picture 1054" descr="Q_011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783513" y="533400"/>
            <a:ext cx="52228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2495" name="Object 1055"/>
          <p:cNvGraphicFramePr>
            <a:graphicFrameLocks noChangeAspect="1"/>
          </p:cNvGraphicFramePr>
          <p:nvPr/>
        </p:nvGraphicFramePr>
        <p:xfrm>
          <a:off x="776288" y="3268663"/>
          <a:ext cx="210343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8" name="公式" r:id="rId9" imgW="1384300" imgH="571500" progId="Equation.3">
                  <p:embed/>
                </p:oleObj>
              </mc:Choice>
              <mc:Fallback>
                <p:oleObj name="公式" r:id="rId9" imgW="1384300" imgH="571500" progId="Equation.3">
                  <p:embed/>
                  <p:pic>
                    <p:nvPicPr>
                      <p:cNvPr id="0" name="Object 10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3268663"/>
                        <a:ext cx="2103437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96" name="Object 1056"/>
          <p:cNvGraphicFramePr>
            <a:graphicFrameLocks noChangeAspect="1"/>
          </p:cNvGraphicFramePr>
          <p:nvPr/>
        </p:nvGraphicFramePr>
        <p:xfrm>
          <a:off x="4356100" y="3213100"/>
          <a:ext cx="148907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9" name="Equation" r:id="rId11" imgW="977900" imgH="520700" progId="Equation.3">
                  <p:embed/>
                </p:oleObj>
              </mc:Choice>
              <mc:Fallback>
                <p:oleObj name="Equation" r:id="rId11" imgW="977900" imgH="520700" progId="Equation.3">
                  <p:embed/>
                  <p:pic>
                    <p:nvPicPr>
                      <p:cNvPr id="0" name="Object 10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3213100"/>
                        <a:ext cx="1489075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97" name="Object 1057"/>
          <p:cNvGraphicFramePr>
            <a:graphicFrameLocks noChangeAspect="1"/>
          </p:cNvGraphicFramePr>
          <p:nvPr/>
        </p:nvGraphicFramePr>
        <p:xfrm>
          <a:off x="4284663" y="4724400"/>
          <a:ext cx="105251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0" name="Equation" r:id="rId13" imgW="698500" imgH="292100" progId="Equation.3">
                  <p:embed/>
                </p:oleObj>
              </mc:Choice>
              <mc:Fallback>
                <p:oleObj name="Equation" r:id="rId13" imgW="698500" imgH="292100" progId="Equation.3">
                  <p:embed/>
                  <p:pic>
                    <p:nvPicPr>
                      <p:cNvPr id="0" name="Object 10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4724400"/>
                        <a:ext cx="1052512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98" name="Object 1058"/>
          <p:cNvGraphicFramePr>
            <a:graphicFrameLocks noChangeAspect="1"/>
          </p:cNvGraphicFramePr>
          <p:nvPr/>
        </p:nvGraphicFramePr>
        <p:xfrm>
          <a:off x="5580063" y="4724400"/>
          <a:ext cx="7969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1" name="Equation" r:id="rId15" imgW="520700" imgH="292100" progId="Equation.3">
                  <p:embed/>
                </p:oleObj>
              </mc:Choice>
              <mc:Fallback>
                <p:oleObj name="Equation" r:id="rId15" imgW="520700" imgH="292100" progId="Equation.3">
                  <p:embed/>
                  <p:pic>
                    <p:nvPicPr>
                      <p:cNvPr id="0" name="Object 10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4724400"/>
                        <a:ext cx="79692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99" name="Object 1059"/>
          <p:cNvGraphicFramePr>
            <a:graphicFrameLocks noChangeAspect="1"/>
          </p:cNvGraphicFramePr>
          <p:nvPr/>
        </p:nvGraphicFramePr>
        <p:xfrm>
          <a:off x="863600" y="4191000"/>
          <a:ext cx="182086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2" name="Equation" r:id="rId17" imgW="1206500" imgH="292100" progId="Equation.3">
                  <p:embed/>
                </p:oleObj>
              </mc:Choice>
              <mc:Fallback>
                <p:oleObj name="Equation" r:id="rId17" imgW="1206500" imgH="292100" progId="Equation.3">
                  <p:embed/>
                  <p:pic>
                    <p:nvPicPr>
                      <p:cNvPr id="0" name="Object 10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4191000"/>
                        <a:ext cx="1820863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01" name="Object 1061"/>
          <p:cNvGraphicFramePr>
            <a:graphicFrameLocks noChangeAspect="1"/>
          </p:cNvGraphicFramePr>
          <p:nvPr/>
        </p:nvGraphicFramePr>
        <p:xfrm>
          <a:off x="1063625" y="5562600"/>
          <a:ext cx="169227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3" name="Equation" r:id="rId19" imgW="1117600" imgH="622300" progId="Equation.3">
                  <p:embed/>
                </p:oleObj>
              </mc:Choice>
              <mc:Fallback>
                <p:oleObj name="Equation" r:id="rId19" imgW="1117600" imgH="622300" progId="Equation.3">
                  <p:embed/>
                  <p:pic>
                    <p:nvPicPr>
                      <p:cNvPr id="0" name="Object 10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5562600"/>
                        <a:ext cx="1692275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02" name="Object 1062"/>
          <p:cNvGraphicFramePr>
            <a:graphicFrameLocks noChangeAspect="1"/>
          </p:cNvGraphicFramePr>
          <p:nvPr/>
        </p:nvGraphicFramePr>
        <p:xfrm>
          <a:off x="4356100" y="3860800"/>
          <a:ext cx="1512888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4" name="Equation" r:id="rId21" imgW="1003300" imgH="520700" progId="Equation.3">
                  <p:embed/>
                </p:oleObj>
              </mc:Choice>
              <mc:Fallback>
                <p:oleObj name="Equation" r:id="rId21" imgW="1003300" imgH="520700" progId="Equation.3">
                  <p:embed/>
                  <p:pic>
                    <p:nvPicPr>
                      <p:cNvPr id="0" name="Object 10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3860800"/>
                        <a:ext cx="1512888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03" name="Object 1063"/>
          <p:cNvGraphicFramePr>
            <a:graphicFrameLocks noChangeAspect="1"/>
          </p:cNvGraphicFramePr>
          <p:nvPr/>
        </p:nvGraphicFramePr>
        <p:xfrm>
          <a:off x="581025" y="4572000"/>
          <a:ext cx="3306763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5" name="Equation" r:id="rId23" imgW="2184400" imgH="622300" progId="Equation.3">
                  <p:embed/>
                </p:oleObj>
              </mc:Choice>
              <mc:Fallback>
                <p:oleObj name="Equation" r:id="rId23" imgW="2184400" imgH="622300" progId="Equation.3">
                  <p:embed/>
                  <p:pic>
                    <p:nvPicPr>
                      <p:cNvPr id="0" name="Object 10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4572000"/>
                        <a:ext cx="3306763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04" name="Object 1064"/>
          <p:cNvGraphicFramePr>
            <a:graphicFrameLocks noChangeAspect="1"/>
          </p:cNvGraphicFramePr>
          <p:nvPr/>
        </p:nvGraphicFramePr>
        <p:xfrm>
          <a:off x="3886200" y="5505450"/>
          <a:ext cx="50292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6" name="公式" r:id="rId25" imgW="2997200" imgH="609600" progId="Equation.3">
                  <p:embed/>
                </p:oleObj>
              </mc:Choice>
              <mc:Fallback>
                <p:oleObj name="公式" r:id="rId25" imgW="2997200" imgH="609600" progId="Equation.3">
                  <p:embed/>
                  <p:pic>
                    <p:nvPicPr>
                      <p:cNvPr id="0" name="Object 10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505450"/>
                        <a:ext cx="502920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508" name="Group 1068"/>
          <p:cNvGrpSpPr/>
          <p:nvPr/>
        </p:nvGrpSpPr>
        <p:grpSpPr bwMode="auto">
          <a:xfrm>
            <a:off x="6084888" y="2708275"/>
            <a:ext cx="2747962" cy="1690688"/>
            <a:chOff x="3833" y="1706"/>
            <a:chExt cx="1731" cy="1065"/>
          </a:xfrm>
        </p:grpSpPr>
        <p:sp>
          <p:nvSpPr>
            <p:cNvPr id="62505" name="WordArt 1065"/>
            <p:cNvSpPr>
              <a:spLocks noChangeArrowheads="1" noChangeShapeType="1" noTextEdit="1"/>
            </p:cNvSpPr>
            <p:nvPr/>
          </p:nvSpPr>
          <p:spPr bwMode="auto">
            <a:xfrm>
              <a:off x="3833" y="1706"/>
              <a:ext cx="1731" cy="31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ObliqueRight"/>
                <a:lightRig rig="legacyHarsh3" dir="t"/>
              </a:scene3d>
              <a:sp3d extrusionH="100000" prstMaterial="legacyMatte">
                <a:extrusionClr>
                  <a:srgbClr val="663300"/>
                </a:extrusionClr>
              </a:sp3d>
            </a:bodyPr>
            <a:lstStyle/>
            <a:p>
              <a:pPr algn="ctr"/>
              <a:r>
                <a:rPr lang="zh-CN" altLang="en-US" sz="3200" kern="10">
                  <a:ln w="9525">
                    <a:miter lim="800000"/>
                  </a:ln>
                  <a:solidFill>
                    <a:srgbClr val="00808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再做做书</a:t>
              </a:r>
              <a:r>
                <a:rPr lang="en-US" altLang="zh-CN" sz="3200" kern="10">
                  <a:ln w="9525">
                    <a:miter lim="800000"/>
                  </a:ln>
                  <a:solidFill>
                    <a:srgbClr val="00808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P88</a:t>
              </a:r>
              <a:r>
                <a:rPr lang="zh-CN" altLang="en-US" sz="3200" kern="10">
                  <a:ln w="9525">
                    <a:miter lim="800000"/>
                  </a:ln>
                  <a:solidFill>
                    <a:srgbClr val="00808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的</a:t>
              </a:r>
            </a:p>
          </p:txBody>
        </p:sp>
        <p:pic>
          <p:nvPicPr>
            <p:cNvPr id="62506" name="Picture 1066" descr="1探索"/>
            <p:cNvPicPr>
              <a:picLocks noChangeAspect="1" noChangeArrowheads="1"/>
            </p:cNvPicPr>
            <p:nvPr/>
          </p:nvPicPr>
          <p:blipFill>
            <a:blip r:embed="rId27" cstate="email"/>
            <a:srcRect/>
            <a:stretch>
              <a:fillRect/>
            </a:stretch>
          </p:blipFill>
          <p:spPr bwMode="auto">
            <a:xfrm>
              <a:off x="4377" y="2432"/>
              <a:ext cx="663" cy="3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507" name="Picture 1067" descr="1思考"/>
            <p:cNvPicPr>
              <a:picLocks noChangeAspect="1" noChangeArrowheads="1"/>
            </p:cNvPicPr>
            <p:nvPr/>
          </p:nvPicPr>
          <p:blipFill>
            <a:blip r:embed="rId28" cstate="email"/>
            <a:srcRect/>
            <a:stretch>
              <a:fillRect/>
            </a:stretch>
          </p:blipFill>
          <p:spPr bwMode="auto">
            <a:xfrm>
              <a:off x="4377" y="2069"/>
              <a:ext cx="640" cy="3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4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5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25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4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25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24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24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25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2000"/>
                                        <p:tgtEl>
                                          <p:spTgt spid="62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228600"/>
            <a:ext cx="4724400" cy="685800"/>
          </a:xfrm>
        </p:spPr>
        <p:txBody>
          <a:bodyPr/>
          <a:lstStyle/>
          <a:p>
            <a:r>
              <a:rPr lang="zh-CN" altLang="en-US" b="1">
                <a:solidFill>
                  <a:schemeClr val="tx1"/>
                </a:solidFill>
                <a:ea typeface="隶书" panose="02010509060101010101" pitchFamily="49" charset="-122"/>
              </a:rPr>
              <a:t>回味无穷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9144000" cy="3517900"/>
          </a:xfrm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本节课复习了哪些旧知识呢？</a:t>
            </a:r>
          </a:p>
          <a:p>
            <a:pPr eaLnBrk="0" hangingPunct="0">
              <a:spcBef>
                <a:spcPct val="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继续请两个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/>
                <a:ea typeface="隶书" panose="02010509060101010101" pitchFamily="49" charset="-122"/>
              </a:rPr>
              <a:t>“</a:t>
            </a:r>
            <a:r>
              <a:rPr lang="zh-CN" altLang="en-US" sz="32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老朋友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/>
                <a:ea typeface="隶书" panose="02010509060101010101" pitchFamily="49" charset="-122"/>
              </a:rPr>
              <a:t>”</a:t>
            </a:r>
            <a:r>
              <a:rPr lang="zh-CN" altLang="en-US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助阵和加深对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/>
                <a:ea typeface="隶书" panose="02010509060101010101" pitchFamily="49" charset="-122"/>
              </a:rPr>
              <a:t>“</a:t>
            </a:r>
            <a:r>
              <a:rPr lang="zh-CN" altLang="en-US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配方法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/>
                <a:ea typeface="隶书" panose="02010509060101010101" pitchFamily="49" charset="-122"/>
              </a:rPr>
              <a:t>”</a:t>
            </a:r>
            <a:r>
              <a:rPr lang="zh-CN" altLang="en-US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的理解运用</a:t>
            </a:r>
            <a:r>
              <a:rPr lang="en-US" altLang="zh-CN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</a:p>
          <a:p>
            <a:pPr eaLnBrk="0" hangingPunct="0"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3200" b="1" dirty="0"/>
              <a:t>平方根的意义</a:t>
            </a:r>
            <a:r>
              <a:rPr lang="en-US" altLang="zh-CN" sz="3200" b="1" dirty="0"/>
              <a:t>:</a:t>
            </a:r>
          </a:p>
          <a:p>
            <a:pPr eaLnBrk="0" hangingPunct="0"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3200" b="1" dirty="0"/>
              <a:t>完全平方式</a:t>
            </a:r>
            <a:r>
              <a:rPr lang="en-US" altLang="zh-CN" sz="3200" b="1" dirty="0"/>
              <a:t>:</a:t>
            </a:r>
            <a:r>
              <a:rPr lang="zh-CN" altLang="en-US" sz="3200" b="1" dirty="0"/>
              <a:t>式子</a:t>
            </a:r>
            <a:r>
              <a:rPr lang="en-US" altLang="zh-CN" sz="3200" b="1" dirty="0"/>
              <a:t>a</a:t>
            </a:r>
            <a:r>
              <a:rPr lang="en-US" altLang="zh-CN" sz="3200" b="1" baseline="30000" dirty="0"/>
              <a:t>2</a:t>
            </a:r>
            <a:r>
              <a:rPr lang="en-US" altLang="zh-CN" sz="3200" b="1" dirty="0">
                <a:solidFill>
                  <a:srgbClr val="FF0000"/>
                </a:solidFill>
              </a:rPr>
              <a:t>±</a:t>
            </a:r>
            <a:r>
              <a:rPr lang="en-US" altLang="zh-CN" sz="3200" b="1" dirty="0"/>
              <a:t>2ab+b</a:t>
            </a:r>
            <a:r>
              <a:rPr lang="en-US" altLang="zh-CN" sz="3200" b="1" baseline="30000" dirty="0"/>
              <a:t>2</a:t>
            </a:r>
            <a:r>
              <a:rPr lang="zh-CN" altLang="en-US" sz="3200" b="1" dirty="0"/>
              <a:t>叫完全平方式</a:t>
            </a:r>
            <a:r>
              <a:rPr lang="en-US" altLang="zh-CN" sz="3200" b="1" dirty="0"/>
              <a:t>,</a:t>
            </a:r>
            <a:r>
              <a:rPr lang="zh-CN" altLang="en-US" sz="3200" b="1" dirty="0"/>
              <a:t>且</a:t>
            </a:r>
            <a:r>
              <a:rPr lang="en-US" altLang="zh-CN" sz="3200" b="1" dirty="0"/>
              <a:t>a</a:t>
            </a:r>
            <a:r>
              <a:rPr lang="en-US" altLang="zh-CN" sz="3200" b="1" baseline="30000" dirty="0"/>
              <a:t>2</a:t>
            </a:r>
            <a:r>
              <a:rPr lang="en-US" altLang="zh-CN" sz="3200" b="1" dirty="0">
                <a:solidFill>
                  <a:srgbClr val="FF0000"/>
                </a:solidFill>
              </a:rPr>
              <a:t>±</a:t>
            </a:r>
            <a:r>
              <a:rPr lang="en-US" altLang="zh-CN" sz="3200" b="1" dirty="0"/>
              <a:t>2ab+b</a:t>
            </a:r>
            <a:r>
              <a:rPr lang="en-US" altLang="zh-CN" sz="3200" b="1" baseline="30000" dirty="0"/>
              <a:t>2</a:t>
            </a:r>
            <a:r>
              <a:rPr lang="en-US" altLang="zh-CN" sz="3200" b="1" dirty="0"/>
              <a:t> =(</a:t>
            </a:r>
            <a:r>
              <a:rPr lang="en-US" altLang="zh-CN" sz="3200" b="1" dirty="0" err="1"/>
              <a:t>a</a:t>
            </a:r>
            <a:r>
              <a:rPr lang="en-US" altLang="zh-CN" sz="3200" b="1" dirty="0" err="1">
                <a:solidFill>
                  <a:srgbClr val="FF0000"/>
                </a:solidFill>
              </a:rPr>
              <a:t>±</a:t>
            </a:r>
            <a:r>
              <a:rPr lang="en-US" altLang="zh-CN" sz="3200" b="1" dirty="0" err="1"/>
              <a:t>b</a:t>
            </a:r>
            <a:r>
              <a:rPr lang="en-US" altLang="zh-CN" sz="3200" b="1" dirty="0"/>
              <a:t>)</a:t>
            </a:r>
            <a:r>
              <a:rPr lang="en-US" altLang="zh-CN" sz="3200" b="1" baseline="30000" dirty="0"/>
              <a:t>2</a:t>
            </a:r>
            <a:r>
              <a:rPr lang="en-US" altLang="zh-CN" sz="3200" b="1" dirty="0"/>
              <a:t>.</a:t>
            </a:r>
            <a:endParaRPr lang="en-US" altLang="zh-CN" sz="3200" b="1" dirty="0">
              <a:solidFill>
                <a:srgbClr val="0000FF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grpSp>
        <p:nvGrpSpPr>
          <p:cNvPr id="12293" name="Group 5"/>
          <p:cNvGrpSpPr/>
          <p:nvPr/>
        </p:nvGrpSpPr>
        <p:grpSpPr bwMode="auto">
          <a:xfrm>
            <a:off x="1295400" y="0"/>
            <a:ext cx="2819400" cy="930275"/>
            <a:chOff x="480" y="2592"/>
            <a:chExt cx="1776" cy="586"/>
          </a:xfrm>
        </p:grpSpPr>
        <p:grpSp>
          <p:nvGrpSpPr>
            <p:cNvPr id="12294" name="Group 6"/>
            <p:cNvGrpSpPr/>
            <p:nvPr/>
          </p:nvGrpSpPr>
          <p:grpSpPr bwMode="auto">
            <a:xfrm>
              <a:off x="480" y="2592"/>
              <a:ext cx="1680" cy="586"/>
              <a:chOff x="672" y="3439"/>
              <a:chExt cx="4176" cy="593"/>
            </a:xfrm>
          </p:grpSpPr>
          <p:sp>
            <p:nvSpPr>
              <p:cNvPr id="12295" name="AutoShape 7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96" name="Text Box 8"/>
              <p:cNvSpPr txBox="1">
                <a:spLocks noChangeArrowheads="1"/>
              </p:cNvSpPr>
              <p:nvPr/>
            </p:nvSpPr>
            <p:spPr bwMode="auto">
              <a:xfrm>
                <a:off x="719" y="3439"/>
                <a:ext cx="4129" cy="3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12297" name="Picture 9" descr="打开书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152" y="2736"/>
              <a:ext cx="396" cy="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528" y="2736"/>
              <a:ext cx="17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小结       拓展</a:t>
              </a:r>
            </a:p>
          </p:txBody>
        </p:sp>
      </p:grpSp>
      <p:grpSp>
        <p:nvGrpSpPr>
          <p:cNvPr id="12322" name="Group 34"/>
          <p:cNvGrpSpPr/>
          <p:nvPr/>
        </p:nvGrpSpPr>
        <p:grpSpPr bwMode="auto">
          <a:xfrm>
            <a:off x="2843213" y="2492375"/>
            <a:ext cx="3657600" cy="479425"/>
            <a:chOff x="1872" y="720"/>
            <a:chExt cx="2304" cy="302"/>
          </a:xfrm>
        </p:grpSpPr>
        <p:sp>
          <p:nvSpPr>
            <p:cNvPr id="12323" name="Text Box 35"/>
            <p:cNvSpPr txBox="1">
              <a:spLocks noChangeArrowheads="1"/>
            </p:cNvSpPr>
            <p:nvPr/>
          </p:nvSpPr>
          <p:spPr bwMode="auto">
            <a:xfrm>
              <a:off x="1872" y="720"/>
              <a:ext cx="23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latin typeface="Times New Roman" panose="02020603050405020304" pitchFamily="18" charset="0"/>
                </a:rPr>
                <a:t>      </a:t>
              </a:r>
              <a:r>
                <a:rPr lang="zh-CN" altLang="en-US" sz="2400" b="1">
                  <a:latin typeface="Times New Roman" panose="02020603050405020304" pitchFamily="18" charset="0"/>
                </a:rPr>
                <a:t>如果</a:t>
              </a:r>
              <a:r>
                <a:rPr lang="en-US" altLang="zh-CN" sz="2400" b="1">
                  <a:latin typeface="Times New Roman" panose="02020603050405020304" pitchFamily="18" charset="0"/>
                </a:rPr>
                <a:t>x</a:t>
              </a:r>
              <a:r>
                <a:rPr lang="en-US" altLang="zh-CN" sz="2400" b="1" baseline="30000">
                  <a:latin typeface="Times New Roman" panose="02020603050405020304" pitchFamily="18" charset="0"/>
                </a:rPr>
                <a:t>2</a:t>
              </a:r>
              <a:r>
                <a:rPr lang="en-US" altLang="zh-CN" sz="2400" b="1">
                  <a:latin typeface="Times New Roman" panose="02020603050405020304" pitchFamily="18" charset="0"/>
                </a:rPr>
                <a:t>=a,</a:t>
              </a:r>
              <a:r>
                <a:rPr lang="zh-CN" altLang="en-US" sz="2400" b="1">
                  <a:latin typeface="Times New Roman" panose="02020603050405020304" pitchFamily="18" charset="0"/>
                </a:rPr>
                <a:t>那么</a:t>
              </a:r>
              <a:r>
                <a:rPr lang="en-US" altLang="zh-CN" sz="2400" b="1">
                  <a:latin typeface="Times New Roman" panose="02020603050405020304" pitchFamily="18" charset="0"/>
                </a:rPr>
                <a:t>x=</a:t>
              </a:r>
            </a:p>
          </p:txBody>
        </p:sp>
        <p:graphicFrame>
          <p:nvGraphicFramePr>
            <p:cNvPr id="12324" name="Object 36"/>
            <p:cNvGraphicFramePr>
              <a:graphicFrameLocks noChangeAspect="1"/>
            </p:cNvGraphicFramePr>
            <p:nvPr/>
          </p:nvGraphicFramePr>
          <p:xfrm>
            <a:off x="3624" y="720"/>
            <a:ext cx="504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093" name="Equation" r:id="rId6" imgW="381000" imgH="228600" progId="Equation.3">
                    <p:embed/>
                  </p:oleObj>
                </mc:Choice>
                <mc:Fallback>
                  <p:oleObj name="Equation" r:id="rId6" imgW="381000" imgH="228600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4" y="720"/>
                          <a:ext cx="504" cy="3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11188" y="1557338"/>
            <a:ext cx="784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0" y="333375"/>
            <a:ext cx="8893175" cy="555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本节课你又学会了哪些新知识呢？</a:t>
            </a:r>
          </a:p>
          <a:p>
            <a:pPr eaLnBrk="0" hangingPunct="0">
              <a:buFontTx/>
              <a:buChar char="•"/>
            </a:pP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用配方法解二次项系数不是</a:t>
            </a:r>
            <a:r>
              <a:rPr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的一元二次方程的步骤</a:t>
            </a:r>
            <a:r>
              <a:rPr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1.</a:t>
            </a: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化</a:t>
            </a:r>
            <a:r>
              <a:rPr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把二次项系数化为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1(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方程两边都除以二次项系数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);</a:t>
            </a:r>
            <a:endParaRPr lang="en-US" altLang="zh-CN" sz="2800" b="1" dirty="0"/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2.</a:t>
            </a: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移项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把常数项移到方程的右边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3.</a:t>
            </a: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配方</a:t>
            </a:r>
            <a:r>
              <a:rPr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方程两边都加上一次项系数</a:t>
            </a:r>
            <a:r>
              <a:rPr lang="zh-CN" altLang="en-US" sz="2800" b="1" dirty="0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绝对值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一半的平方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4.</a:t>
            </a: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变形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方程左边分解因式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右边合并同类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5.</a:t>
            </a: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开方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根据平方根意义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方程两边开平方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6.</a:t>
            </a: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求解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解一元一次方程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7.</a:t>
            </a: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定解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写出原方程的解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  <a:p>
            <a:pPr eaLnBrk="0" hangingPunct="0">
              <a:buFontTx/>
              <a:buChar char="•"/>
            </a:pP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用一元二次方程这个模型来解答或解决生活中的一些问题</a:t>
            </a:r>
            <a:r>
              <a:rPr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(</a:t>
            </a: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即列一元二次方程解应用题</a:t>
            </a:r>
            <a:r>
              <a:rPr lang="en-US" altLang="zh-CN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).</a:t>
            </a:r>
            <a:endParaRPr lang="en-US" altLang="zh-CN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96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96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96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96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96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96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304800"/>
            <a:ext cx="4267200" cy="914400"/>
          </a:xfrm>
        </p:spPr>
        <p:txBody>
          <a:bodyPr/>
          <a:lstStyle/>
          <a:p>
            <a:r>
              <a:rPr lang="zh-CN" altLang="en-US" sz="4000" b="1" dirty="0">
                <a:solidFill>
                  <a:srgbClr val="FF0000"/>
                </a:solidFill>
                <a:ea typeface="隶书" panose="02010509060101010101" pitchFamily="49" charset="-122"/>
              </a:rPr>
              <a:t>成功者是你吗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/>
        </p:nvSpPr>
        <p:spPr bwMode="auto">
          <a:xfrm>
            <a:off x="457200" y="1219200"/>
            <a:ext cx="42672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GB" sz="2800" b="1" dirty="0">
                <a:latin typeface="宋体" panose="02010600030101010101" pitchFamily="2" charset="-122"/>
              </a:rPr>
              <a:t>用配方法解下列方程.</a:t>
            </a:r>
          </a:p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GB" altLang="zh-CN" sz="2800" b="1" dirty="0">
                <a:latin typeface="Times New Roman" panose="02020603050405020304" pitchFamily="18" charset="0"/>
              </a:rPr>
              <a:t>1.  4x</a:t>
            </a:r>
            <a:r>
              <a:rPr lang="en-GB" altLang="zh-CN" sz="2800" b="1" baseline="30000" dirty="0">
                <a:latin typeface="Times New Roman" panose="02020603050405020304" pitchFamily="18" charset="0"/>
              </a:rPr>
              <a:t>2</a:t>
            </a:r>
            <a:r>
              <a:rPr lang="en-GB" altLang="zh-CN" sz="2800" b="1" dirty="0">
                <a:latin typeface="Times New Roman" panose="02020603050405020304" pitchFamily="18" charset="0"/>
              </a:rPr>
              <a:t> - 12x - 1 = 0 ;</a:t>
            </a:r>
            <a:r>
              <a:rPr lang="en-GB" altLang="zh-CN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</a:p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endParaRPr lang="en-GB" altLang="zh-CN" sz="28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endParaRPr lang="en-GB" altLang="zh-CN" sz="28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GB" altLang="zh-CN" sz="2800" b="1" dirty="0">
                <a:latin typeface="Times New Roman" panose="02020603050405020304" pitchFamily="18" charset="0"/>
              </a:rPr>
              <a:t>2.  3x</a:t>
            </a:r>
            <a:r>
              <a:rPr lang="en-GB" altLang="zh-CN" sz="2800" b="1" baseline="30000" dirty="0">
                <a:latin typeface="Times New Roman" panose="02020603050405020304" pitchFamily="18" charset="0"/>
              </a:rPr>
              <a:t>2</a:t>
            </a:r>
            <a:r>
              <a:rPr lang="en-GB" altLang="zh-CN" sz="2800" b="1" dirty="0">
                <a:latin typeface="Times New Roman" panose="02020603050405020304" pitchFamily="18" charset="0"/>
              </a:rPr>
              <a:t> + 2x </a:t>
            </a:r>
            <a:r>
              <a:rPr lang="en-GB" altLang="zh-CN" sz="2800" b="1" dirty="0">
                <a:latin typeface="Arial" panose="020B0604020202020204"/>
              </a:rPr>
              <a:t>–</a:t>
            </a:r>
            <a:r>
              <a:rPr lang="en-GB" altLang="zh-CN" sz="2800" b="1" dirty="0">
                <a:latin typeface="Times New Roman" panose="02020603050405020304" pitchFamily="18" charset="0"/>
              </a:rPr>
              <a:t> 3 = 0  ;</a:t>
            </a:r>
          </a:p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endParaRPr lang="en-GB" altLang="zh-CN" sz="2800" b="1" dirty="0">
              <a:latin typeface="Times New Roman" panose="02020603050405020304" pitchFamily="18" charset="0"/>
            </a:endParaRPr>
          </a:p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endParaRPr lang="en-GB" altLang="zh-CN" sz="2800" b="1" dirty="0">
              <a:latin typeface="Times New Roman" panose="02020603050405020304" pitchFamily="18" charset="0"/>
            </a:endParaRPr>
          </a:p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GB" altLang="zh-CN" sz="2800" b="1" dirty="0">
                <a:latin typeface="Times New Roman" panose="02020603050405020304" pitchFamily="18" charset="0"/>
              </a:rPr>
              <a:t>3.   2x</a:t>
            </a:r>
            <a:r>
              <a:rPr lang="en-GB" altLang="zh-CN" sz="2800" b="1" baseline="30000" dirty="0">
                <a:latin typeface="Times New Roman" panose="02020603050405020304" pitchFamily="18" charset="0"/>
              </a:rPr>
              <a:t>2 </a:t>
            </a:r>
            <a:r>
              <a:rPr lang="en-GB" altLang="zh-CN" sz="2800" b="1" dirty="0">
                <a:latin typeface="Times New Roman" panose="02020603050405020304" pitchFamily="18" charset="0"/>
              </a:rPr>
              <a:t>+ x </a:t>
            </a:r>
            <a:r>
              <a:rPr lang="en-GB" altLang="zh-CN" sz="2800" b="1" dirty="0">
                <a:latin typeface="Arial" panose="020B0604020202020204"/>
              </a:rPr>
              <a:t>–</a:t>
            </a:r>
            <a:r>
              <a:rPr lang="en-GB" altLang="zh-CN" sz="2800" b="1" dirty="0">
                <a:latin typeface="Times New Roman" panose="02020603050405020304" pitchFamily="18" charset="0"/>
              </a:rPr>
              <a:t> 6 = 0 ;</a:t>
            </a:r>
          </a:p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endParaRPr lang="en-GB" altLang="zh-CN" sz="2800" b="1" dirty="0">
              <a:latin typeface="Times New Roman" panose="02020603050405020304" pitchFamily="18" charset="0"/>
            </a:endParaRPr>
          </a:p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endParaRPr lang="en-GB" altLang="zh-CN" sz="2800" b="1" dirty="0">
              <a:latin typeface="Times New Roman" panose="02020603050405020304" pitchFamily="18" charset="0"/>
            </a:endParaRPr>
          </a:p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GB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4. 4x</a:t>
            </a:r>
            <a:r>
              <a:rPr lang="en-GB" altLang="zh-CN" sz="2800" b="1" baseline="30000" dirty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en-GB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+4x+10 =1-8x .</a:t>
            </a:r>
            <a:endParaRPr lang="en-US" altLang="zh-CN" sz="28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61453" name="Rectangle 13"/>
          <p:cNvSpPr>
            <a:spLocks noGrp="1" noChangeArrowheads="1"/>
          </p:cNvSpPr>
          <p:nvPr/>
        </p:nvSpPr>
        <p:spPr bwMode="auto">
          <a:xfrm>
            <a:off x="4724400" y="1524000"/>
            <a:ext cx="426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GB" altLang="zh-CN" sz="2800" b="1" dirty="0">
                <a:latin typeface="Times New Roman" panose="02020603050405020304" pitchFamily="18" charset="0"/>
              </a:rPr>
              <a:t>5.   </a:t>
            </a:r>
            <a:r>
              <a:rPr lang="en-GB" altLang="zh-CN" sz="2800" b="1" dirty="0" smtClean="0">
                <a:latin typeface="Times New Roman" panose="02020603050405020304" pitchFamily="18" charset="0"/>
              </a:rPr>
              <a:t>3x</a:t>
            </a:r>
            <a:r>
              <a:rPr lang="en-GB" altLang="zh-CN" sz="2800" b="1" baseline="30000" dirty="0" smtClean="0">
                <a:latin typeface="Times New Roman" panose="02020603050405020304" pitchFamily="18" charset="0"/>
              </a:rPr>
              <a:t>2</a:t>
            </a:r>
            <a:r>
              <a:rPr lang="en-GB" altLang="zh-CN" sz="2800" b="1" dirty="0" smtClean="0">
                <a:latin typeface="Times New Roman" panose="02020603050405020304" pitchFamily="18" charset="0"/>
              </a:rPr>
              <a:t> </a:t>
            </a:r>
            <a:r>
              <a:rPr lang="en-GB" altLang="zh-CN" sz="2800" b="1" dirty="0">
                <a:latin typeface="Times New Roman" panose="02020603050405020304" pitchFamily="18" charset="0"/>
              </a:rPr>
              <a:t>- 9x +2 = 0 ;</a:t>
            </a:r>
            <a:r>
              <a:rPr lang="en-GB" altLang="zh-CN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</a:p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endParaRPr lang="en-GB" altLang="zh-CN" sz="2800" b="1" dirty="0">
              <a:latin typeface="Times New Roman" panose="02020603050405020304" pitchFamily="18" charset="0"/>
            </a:endParaRPr>
          </a:p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endParaRPr lang="en-GB" altLang="zh-CN" sz="2800" b="1" dirty="0">
              <a:latin typeface="Times New Roman" panose="02020603050405020304" pitchFamily="18" charset="0"/>
            </a:endParaRPr>
          </a:p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GB" altLang="zh-CN" sz="2800" b="1" dirty="0">
                <a:latin typeface="Times New Roman" panose="02020603050405020304" pitchFamily="18" charset="0"/>
              </a:rPr>
              <a:t>6.   </a:t>
            </a:r>
            <a:r>
              <a:rPr lang="en-GB" altLang="zh-CN" sz="2800" b="1" dirty="0" smtClean="0">
                <a:latin typeface="Times New Roman" panose="02020603050405020304" pitchFamily="18" charset="0"/>
              </a:rPr>
              <a:t>2x</a:t>
            </a:r>
            <a:r>
              <a:rPr lang="en-GB" altLang="zh-CN" sz="2800" b="1" baseline="30000" dirty="0" smtClean="0">
                <a:latin typeface="Times New Roman" panose="02020603050405020304" pitchFamily="18" charset="0"/>
              </a:rPr>
              <a:t>2</a:t>
            </a:r>
            <a:r>
              <a:rPr lang="en-GB" altLang="zh-CN" sz="2800" b="1" dirty="0" smtClean="0">
                <a:latin typeface="Times New Roman" panose="02020603050405020304" pitchFamily="18" charset="0"/>
              </a:rPr>
              <a:t> </a:t>
            </a:r>
            <a:r>
              <a:rPr lang="en-GB" altLang="zh-CN" sz="2800" b="1" dirty="0">
                <a:latin typeface="Times New Roman" panose="02020603050405020304" pitchFamily="18" charset="0"/>
              </a:rPr>
              <a:t>+6=7x   ;</a:t>
            </a:r>
          </a:p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endParaRPr lang="en-GB" altLang="zh-CN" sz="2800" b="1" dirty="0">
              <a:latin typeface="Times New Roman" panose="02020603050405020304" pitchFamily="18" charset="0"/>
            </a:endParaRPr>
          </a:p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endParaRPr lang="en-GB" altLang="zh-CN" sz="2800" b="1" dirty="0">
              <a:latin typeface="Times New Roman" panose="02020603050405020304" pitchFamily="18" charset="0"/>
            </a:endParaRPr>
          </a:p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GB" altLang="zh-CN" sz="2800" b="1" dirty="0">
                <a:latin typeface="Times New Roman" panose="02020603050405020304" pitchFamily="18" charset="0"/>
              </a:rPr>
              <a:t>7.   </a:t>
            </a:r>
            <a:r>
              <a:rPr lang="en-GB" altLang="zh-CN" sz="2800" b="1" dirty="0" smtClean="0">
                <a:latin typeface="Times New Roman" panose="02020603050405020304" pitchFamily="18" charset="0"/>
              </a:rPr>
              <a:t>x</a:t>
            </a:r>
            <a:r>
              <a:rPr lang="en-GB" altLang="zh-CN" sz="2800" b="1" baseline="30000" dirty="0" smtClean="0">
                <a:latin typeface="Times New Roman" panose="02020603050405020304" pitchFamily="18" charset="0"/>
              </a:rPr>
              <a:t>2 </a:t>
            </a:r>
            <a:r>
              <a:rPr lang="en-GB" altLang="zh-CN" b="1" dirty="0"/>
              <a:t>– </a:t>
            </a:r>
            <a:r>
              <a:rPr lang="en-GB" altLang="zh-CN" sz="2800" b="1" dirty="0">
                <a:latin typeface="Times New Roman" panose="02020603050405020304" pitchFamily="18" charset="0"/>
              </a:rPr>
              <a:t>x +56 = 0 ;</a:t>
            </a:r>
          </a:p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endParaRPr lang="en-GB" altLang="zh-CN" sz="2800" b="1" dirty="0">
              <a:latin typeface="Times New Roman" panose="02020603050405020304" pitchFamily="18" charset="0"/>
            </a:endParaRPr>
          </a:p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endParaRPr lang="en-GB" altLang="zh-CN" sz="2800" b="1" dirty="0">
              <a:latin typeface="Times New Roman" panose="02020603050405020304" pitchFamily="18" charset="0"/>
            </a:endParaRPr>
          </a:p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GB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8. </a:t>
            </a:r>
            <a:r>
              <a:rPr lang="en-GB" altLang="zh-CN" sz="28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-</a:t>
            </a:r>
            <a:r>
              <a:rPr lang="en-GB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3x</a:t>
            </a:r>
            <a:r>
              <a:rPr lang="en-GB" altLang="zh-CN" sz="2800" b="1" baseline="30000" dirty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en-GB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+22x-24=0.</a:t>
            </a:r>
            <a:endParaRPr lang="en-US" altLang="zh-CN" sz="28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61461" name="Picture 21" descr="Q_011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93113" y="609600"/>
            <a:ext cx="52228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462" name="Group 22"/>
          <p:cNvGrpSpPr/>
          <p:nvPr/>
        </p:nvGrpSpPr>
        <p:grpSpPr bwMode="auto">
          <a:xfrm>
            <a:off x="0" y="0"/>
            <a:ext cx="4495800" cy="1323975"/>
            <a:chOff x="1920" y="2448"/>
            <a:chExt cx="2832" cy="834"/>
          </a:xfrm>
        </p:grpSpPr>
        <p:grpSp>
          <p:nvGrpSpPr>
            <p:cNvPr id="61463" name="Group 23"/>
            <p:cNvGrpSpPr/>
            <p:nvPr/>
          </p:nvGrpSpPr>
          <p:grpSpPr bwMode="auto">
            <a:xfrm>
              <a:off x="1920" y="2448"/>
              <a:ext cx="2784" cy="834"/>
              <a:chOff x="672" y="3504"/>
              <a:chExt cx="4176" cy="528"/>
            </a:xfrm>
          </p:grpSpPr>
          <p:sp>
            <p:nvSpPr>
              <p:cNvPr id="61464" name="AutoShape 24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465" name="Text Box 25"/>
              <p:cNvSpPr txBox="1">
                <a:spLocks noChangeArrowheads="1"/>
              </p:cNvSpPr>
              <p:nvPr/>
            </p:nvSpPr>
            <p:spPr bwMode="auto">
              <a:xfrm>
                <a:off x="719" y="3508"/>
                <a:ext cx="4129" cy="2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61466" name="Picture 26" descr="慢跑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8" y="2592"/>
              <a:ext cx="720" cy="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467" name="Picture 27" descr="跳动的心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36" y="2736"/>
              <a:ext cx="288" cy="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468" name="Text Box 28"/>
            <p:cNvSpPr txBox="1">
              <a:spLocks noChangeArrowheads="1"/>
            </p:cNvSpPr>
            <p:nvPr/>
          </p:nvSpPr>
          <p:spPr bwMode="auto">
            <a:xfrm>
              <a:off x="2016" y="2668"/>
              <a:ext cx="27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心动     不如行动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  <p:bldP spid="6145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495800" y="304800"/>
            <a:ext cx="4419600" cy="1143000"/>
          </a:xfrm>
        </p:spPr>
        <p:txBody>
          <a:bodyPr/>
          <a:lstStyle/>
          <a:p>
            <a:r>
              <a:rPr lang="zh-CN" altLang="en-US" b="1" i="1" dirty="0">
                <a:solidFill>
                  <a:srgbClr val="FF0000"/>
                </a:solidFill>
                <a:ea typeface="隶书" panose="02010509060101010101" pitchFamily="49" charset="-122"/>
              </a:rPr>
              <a:t>知识的升华</a:t>
            </a:r>
          </a:p>
        </p:txBody>
      </p:sp>
      <p:grpSp>
        <p:nvGrpSpPr>
          <p:cNvPr id="52227" name="Group 3"/>
          <p:cNvGrpSpPr/>
          <p:nvPr/>
        </p:nvGrpSpPr>
        <p:grpSpPr bwMode="auto">
          <a:xfrm>
            <a:off x="1295400" y="0"/>
            <a:ext cx="3009900" cy="1524000"/>
            <a:chOff x="816" y="2880"/>
            <a:chExt cx="1896" cy="960"/>
          </a:xfrm>
        </p:grpSpPr>
        <p:pic>
          <p:nvPicPr>
            <p:cNvPr id="52228" name="Picture 4" descr="AG00029_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32" y="2935"/>
              <a:ext cx="1080" cy="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2229" name="Group 5"/>
            <p:cNvGrpSpPr/>
            <p:nvPr/>
          </p:nvGrpSpPr>
          <p:grpSpPr bwMode="auto">
            <a:xfrm>
              <a:off x="816" y="2880"/>
              <a:ext cx="816" cy="960"/>
              <a:chOff x="672" y="3504"/>
              <a:chExt cx="4176" cy="528"/>
            </a:xfrm>
          </p:grpSpPr>
          <p:sp>
            <p:nvSpPr>
              <p:cNvPr id="52230" name="AutoShape 6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231" name="Text Box 7"/>
              <p:cNvSpPr txBox="1">
                <a:spLocks noChangeArrowheads="1"/>
              </p:cNvSpPr>
              <p:nvPr/>
            </p:nvSpPr>
            <p:spPr bwMode="auto">
              <a:xfrm>
                <a:off x="718" y="3524"/>
                <a:ext cx="4130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52232" name="Text Box 8"/>
            <p:cNvSpPr txBox="1">
              <a:spLocks noChangeArrowheads="1"/>
            </p:cNvSpPr>
            <p:nvPr/>
          </p:nvSpPr>
          <p:spPr bwMode="auto">
            <a:xfrm>
              <a:off x="912" y="2995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独立</a:t>
              </a:r>
            </a:p>
            <a:p>
              <a:pPr eaLnBrk="0" hangingPunct="0"/>
              <a:r>
                <a:rPr lang="zh-CN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作业</a:t>
              </a:r>
            </a:p>
          </p:txBody>
        </p:sp>
      </p:grpSp>
      <p:sp>
        <p:nvSpPr>
          <p:cNvPr id="52236" name="Rectangle 12"/>
          <p:cNvSpPr>
            <a:spLocks noGrp="1" noChangeArrowheads="1"/>
          </p:cNvSpPr>
          <p:nvPr/>
        </p:nvSpPr>
        <p:spPr bwMode="auto">
          <a:xfrm>
            <a:off x="1143000" y="13716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根据题意，列出方程：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/>
        </p:nvSpPr>
        <p:spPr bwMode="auto">
          <a:xfrm>
            <a:off x="533400" y="1828800"/>
            <a:ext cx="8610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1.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印度古算书中有这样一首诗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:“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一群猴子分两队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高高兴兴在游戏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八分之一再平方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蹦蹦跳跳树林里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;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其余十二叽喳喳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伶俐活泼又调皮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.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告我总数共多少”？</a:t>
            </a:r>
          </a:p>
        </p:txBody>
      </p:sp>
      <p:sp>
        <p:nvSpPr>
          <p:cNvPr id="52238" name="Rectangle 14"/>
          <p:cNvSpPr>
            <a:spLocks noGrp="1" noChangeArrowheads="1"/>
          </p:cNvSpPr>
          <p:nvPr/>
        </p:nvSpPr>
        <p:spPr bwMode="auto">
          <a:xfrm>
            <a:off x="533400" y="31242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解：设总共有 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 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只猴子，根据题意得 </a:t>
            </a:r>
          </a:p>
        </p:txBody>
      </p:sp>
      <p:sp>
        <p:nvSpPr>
          <p:cNvPr id="52240" name="Rectangle 16"/>
          <p:cNvSpPr>
            <a:spLocks noGrp="1" noChangeArrowheads="1"/>
          </p:cNvSpPr>
          <p:nvPr/>
        </p:nvSpPr>
        <p:spPr bwMode="auto">
          <a:xfrm>
            <a:off x="609600" y="4495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即</a:t>
            </a:r>
          </a:p>
        </p:txBody>
      </p:sp>
      <p:sp>
        <p:nvSpPr>
          <p:cNvPr id="52241" name="Rectangle 17"/>
          <p:cNvSpPr>
            <a:spLocks noGrp="1" noChangeArrowheads="1"/>
          </p:cNvSpPr>
          <p:nvPr/>
        </p:nvSpPr>
        <p:spPr bwMode="auto">
          <a:xfrm>
            <a:off x="1371600" y="44196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baseline="30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 - 64x+768 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＝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0.</a:t>
            </a:r>
          </a:p>
        </p:txBody>
      </p:sp>
      <p:sp>
        <p:nvSpPr>
          <p:cNvPr id="52263" name="Rectangle 39"/>
          <p:cNvSpPr>
            <a:spLocks noGrp="1" noChangeArrowheads="1"/>
          </p:cNvSpPr>
          <p:nvPr/>
        </p:nvSpPr>
        <p:spPr bwMode="auto">
          <a:xfrm>
            <a:off x="609600" y="4953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解这个方程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得</a:t>
            </a:r>
          </a:p>
        </p:txBody>
      </p:sp>
      <p:sp>
        <p:nvSpPr>
          <p:cNvPr id="52264" name="Rectangle 40"/>
          <p:cNvSpPr>
            <a:spLocks noGrp="1" noChangeArrowheads="1"/>
          </p:cNvSpPr>
          <p:nvPr/>
        </p:nvSpPr>
        <p:spPr bwMode="auto">
          <a:xfrm>
            <a:off x="1371600" y="5410200"/>
            <a:ext cx="3810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baseline="-25000" dirty="0">
                <a:latin typeface="Times New Roman" panose="02020603050405020304" pitchFamily="18" charset="0"/>
              </a:rPr>
              <a:t>1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 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＝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48;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baseline="-25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 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＝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16.</a:t>
            </a:r>
          </a:p>
        </p:txBody>
      </p:sp>
      <p:sp>
        <p:nvSpPr>
          <p:cNvPr id="52266" name="Rectangle 42"/>
          <p:cNvSpPr>
            <a:spLocks noGrp="1" noChangeArrowheads="1"/>
          </p:cNvSpPr>
          <p:nvPr/>
        </p:nvSpPr>
        <p:spPr bwMode="auto">
          <a:xfrm>
            <a:off x="4191000" y="54102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SzPts val="2400"/>
              <a:buFont typeface="Wingdings" panose="05000000000000000000" pitchFamily="2" charset="2"/>
              <a:buNone/>
            </a:pPr>
            <a:r>
              <a:rPr lang="zh-CN" altLang="en-US" sz="2400" b="1">
                <a:latin typeface="Times New Roman" panose="02020603050405020304" pitchFamily="18" charset="0"/>
              </a:rPr>
              <a:t>答</a:t>
            </a:r>
            <a:r>
              <a:rPr lang="en-US" altLang="zh-CN" sz="2400" b="1">
                <a:latin typeface="Times New Roman" panose="02020603050405020304" pitchFamily="18" charset="0"/>
              </a:rPr>
              <a:t>:</a:t>
            </a:r>
            <a:r>
              <a:rPr lang="zh-CN" altLang="en-US" sz="2400" b="1">
                <a:latin typeface="Times New Roman" panose="02020603050405020304" pitchFamily="18" charset="0"/>
              </a:rPr>
              <a:t>一共有猴子</a:t>
            </a:r>
            <a:r>
              <a:rPr lang="en-US" altLang="zh-CN" sz="2400" b="1">
                <a:latin typeface="Times New Roman" panose="02020603050405020304" pitchFamily="18" charset="0"/>
              </a:rPr>
              <a:t>48</a:t>
            </a:r>
            <a:r>
              <a:rPr lang="zh-CN" altLang="en-US" sz="2400" b="1">
                <a:latin typeface="Times New Roman" panose="02020603050405020304" pitchFamily="18" charset="0"/>
              </a:rPr>
              <a:t>只或者说</a:t>
            </a:r>
            <a:r>
              <a:rPr lang="en-US" altLang="zh-CN" sz="2400" b="1">
                <a:latin typeface="Times New Roman" panose="02020603050405020304" pitchFamily="18" charset="0"/>
              </a:rPr>
              <a:t>6</a:t>
            </a:r>
            <a:r>
              <a:rPr lang="zh-CN" altLang="en-US" sz="2400" b="1">
                <a:latin typeface="Times New Roman" panose="02020603050405020304" pitchFamily="18" charset="0"/>
              </a:rPr>
              <a:t>只</a:t>
            </a:r>
            <a:r>
              <a:rPr kumimoji="1" lang="en-US" altLang="zh-CN" sz="2400" b="1">
                <a:latin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52267" name="Object 43"/>
          <p:cNvGraphicFramePr>
            <a:graphicFrameLocks noChangeAspect="1"/>
          </p:cNvGraphicFramePr>
          <p:nvPr/>
        </p:nvGraphicFramePr>
        <p:xfrm>
          <a:off x="1654175" y="3497263"/>
          <a:ext cx="1974850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4" name="Equation" r:id="rId6" imgW="1308100" imgH="622300" progId="Equation.3">
                  <p:embed/>
                </p:oleObj>
              </mc:Choice>
              <mc:Fallback>
                <p:oleObj name="Equation" r:id="rId6" imgW="1308100" imgH="6223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175" y="3497263"/>
                        <a:ext cx="1974850" cy="99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68" name="Picture 44" descr="猴子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824538" y="2667000"/>
            <a:ext cx="3014662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2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22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2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6" grpId="0" autoUpdateAnimBg="0"/>
      <p:bldP spid="52237" grpId="0" autoUpdateAnimBg="0"/>
      <p:bldP spid="52238" grpId="0" autoUpdateAnimBg="0"/>
      <p:bldP spid="52240" grpId="0" autoUpdateAnimBg="0"/>
      <p:bldP spid="52241" grpId="0" autoUpdateAnimBg="0"/>
      <p:bldP spid="52263" grpId="0" autoUpdateAnimBg="0"/>
      <p:bldP spid="52264" grpId="0" autoUpdateAnimBg="0"/>
      <p:bldP spid="52266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706</Words>
  <Application>Microsoft Office PowerPoint</Application>
  <PresentationFormat>全屏显示(4:3)</PresentationFormat>
  <Paragraphs>98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BatangChe</vt:lpstr>
      <vt:lpstr>方正粗倩简体</vt:lpstr>
      <vt:lpstr>华文行楷</vt:lpstr>
      <vt:lpstr>隶书</vt:lpstr>
      <vt:lpstr>宋体</vt:lpstr>
      <vt:lpstr>微软雅黑</vt:lpstr>
      <vt:lpstr>幼圆</vt:lpstr>
      <vt:lpstr>Arial</vt:lpstr>
      <vt:lpstr>Calibri</vt:lpstr>
      <vt:lpstr>Times New Roman</vt:lpstr>
      <vt:lpstr>Wingdings</vt:lpstr>
      <vt:lpstr>WWW.2PPT.COM
</vt:lpstr>
      <vt:lpstr>公式</vt:lpstr>
      <vt:lpstr>Equation</vt:lpstr>
      <vt:lpstr>PowerPoint 演示文稿</vt:lpstr>
      <vt:lpstr>配方法</vt:lpstr>
      <vt:lpstr>配方法</vt:lpstr>
      <vt:lpstr>PowerPoint 演示文稿</vt:lpstr>
      <vt:lpstr>你能行吗</vt:lpstr>
      <vt:lpstr>回味无穷</vt:lpstr>
      <vt:lpstr>PowerPoint 演示文稿</vt:lpstr>
      <vt:lpstr>成功者是你吗</vt:lpstr>
      <vt:lpstr>知识的升华</vt:lpstr>
      <vt:lpstr>知识的升华</vt:lpstr>
      <vt:lpstr>结束寄语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2022-01-04T01:47:01Z</dcterms:created>
  <dcterms:modified xsi:type="dcterms:W3CDTF">2023-01-17T02:18:12Z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83722AEEFD85496D99513BCD3B63A530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