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06" r:id="rId2"/>
    <p:sldId id="303" r:id="rId3"/>
    <p:sldId id="302" r:id="rId4"/>
    <p:sldId id="307" r:id="rId5"/>
    <p:sldId id="305" r:id="rId6"/>
    <p:sldId id="265" r:id="rId7"/>
    <p:sldId id="308" r:id="rId8"/>
    <p:sldId id="304" r:id="rId9"/>
    <p:sldId id="297" r:id="rId10"/>
    <p:sldId id="298" r:id="rId11"/>
    <p:sldId id="267" r:id="rId12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CCCCFF"/>
    <a:srgbClr val="008000"/>
    <a:srgbClr val="D4FB57"/>
    <a:srgbClr val="FF0000"/>
    <a:srgbClr val="33CC33"/>
    <a:srgbClr val="FF99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9" autoAdjust="0"/>
    <p:restoredTop sz="94634" autoAdjust="0"/>
  </p:normalViewPr>
  <p:slideViewPr>
    <p:cSldViewPr>
      <p:cViewPr>
        <p:scale>
          <a:sx n="100" d="100"/>
          <a:sy n="100" d="100"/>
        </p:scale>
        <p:origin x="-294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image" Target="../media/image9.emf"/><Relationship Id="rId7" Type="http://schemas.openxmlformats.org/officeDocument/2006/relationships/image" Target="../media/image13.emf"/><Relationship Id="rId2" Type="http://schemas.openxmlformats.org/officeDocument/2006/relationships/image" Target="../media/image8.emf"/><Relationship Id="rId1" Type="http://schemas.openxmlformats.org/officeDocument/2006/relationships/image" Target="../media/image7.emf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Relationship Id="rId9" Type="http://schemas.openxmlformats.org/officeDocument/2006/relationships/image" Target="../media/image15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emf"/><Relationship Id="rId3" Type="http://schemas.openxmlformats.org/officeDocument/2006/relationships/image" Target="../media/image22.emf"/><Relationship Id="rId7" Type="http://schemas.openxmlformats.org/officeDocument/2006/relationships/image" Target="../media/image26.emf"/><Relationship Id="rId2" Type="http://schemas.openxmlformats.org/officeDocument/2006/relationships/image" Target="../media/image21.emf"/><Relationship Id="rId1" Type="http://schemas.openxmlformats.org/officeDocument/2006/relationships/image" Target="../media/image20.emf"/><Relationship Id="rId6" Type="http://schemas.openxmlformats.org/officeDocument/2006/relationships/image" Target="../media/image25.emf"/><Relationship Id="rId5" Type="http://schemas.openxmlformats.org/officeDocument/2006/relationships/image" Target="../media/image24.emf"/><Relationship Id="rId4" Type="http://schemas.openxmlformats.org/officeDocument/2006/relationships/image" Target="../media/image23.emf"/><Relationship Id="rId9" Type="http://schemas.openxmlformats.org/officeDocument/2006/relationships/image" Target="../media/image2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emf"/><Relationship Id="rId2" Type="http://schemas.openxmlformats.org/officeDocument/2006/relationships/image" Target="../media/image40.emf"/><Relationship Id="rId1" Type="http://schemas.openxmlformats.org/officeDocument/2006/relationships/image" Target="../media/image39.emf"/><Relationship Id="rId4" Type="http://schemas.openxmlformats.org/officeDocument/2006/relationships/image" Target="../media/image4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kumimoji="1" sz="1200">
                <a:latin typeface="Times New Roman" panose="02020603050405020304" pitchFamily="18" charset="0"/>
              </a:defRPr>
            </a:lvl1pPr>
          </a:lstStyle>
          <a:p>
            <a:endParaRPr lang="en-US" altLang="zh-CN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kumimoji="1" sz="1200">
                <a:latin typeface="Times New Roman" panose="02020603050405020304" pitchFamily="18" charset="0"/>
              </a:defRPr>
            </a:lvl1pPr>
          </a:lstStyle>
          <a:p>
            <a:endParaRPr lang="en-US" altLang="zh-CN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 kumimoji="1" sz="1200">
                <a:latin typeface="Times New Roman" panose="02020603050405020304" pitchFamily="18" charset="0"/>
              </a:defRPr>
            </a:lvl1pPr>
          </a:lstStyle>
          <a:p>
            <a:endParaRPr lang="en-US" altLang="zh-CN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>
              <a:defRPr kumimoji="1" sz="1200">
                <a:latin typeface="Times New Roman" panose="02020603050405020304" pitchFamily="18" charset="0"/>
              </a:defRPr>
            </a:lvl1pPr>
          </a:lstStyle>
          <a:p>
            <a:fld id="{F8DE4BF6-CFB6-482D-95C9-63DF5C4D1479}" type="slidenum">
              <a:rPr lang="en-US" altLang="zh-CN"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441C33-8A0C-4A69-9A58-B06E7F6AE8DA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6EFD7F-74CD-46FA-80EC-B352A827A1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6EFD7F-74CD-46FA-80EC-B352A827A18A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208419-20A7-43CD-885B-829E2871F50A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DDEA0A-F308-4465-9ACC-319B22E00319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A23250-6F20-4D13-AEFA-820191A20CCD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11009-3459-48F7-96D5-E50B7B1AAFE8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BCB364-6A2D-492F-B0A0-6FE01BFB1F84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363D86-31FF-43D4-88B7-D8B4F1F19AC5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62ED78-2D6A-470E-A2B8-AAD1EBD5167D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48217B-6985-4068-A042-972955BA3B47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280471-C1D8-44DE-AB8E-7A3469AC3A14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48CAD0-CA25-4948-AA29-167D7F8DB1F3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D4F152A6-165D-41AD-8E2A-DDBB71D91F09}" type="slidenum">
              <a:rPr lang="en-US" altLang="zh-CN"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13" Type="http://schemas.openxmlformats.org/officeDocument/2006/relationships/image" Target="../media/image42.emf"/><Relationship Id="rId3" Type="http://schemas.openxmlformats.org/officeDocument/2006/relationships/audio" Target="../media/audio1.wav"/><Relationship Id="rId7" Type="http://schemas.openxmlformats.org/officeDocument/2006/relationships/image" Target="../media/image39.emf"/><Relationship Id="rId12" Type="http://schemas.openxmlformats.org/officeDocument/2006/relationships/oleObject" Target="../embeddings/oleObject2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41.emf"/><Relationship Id="rId5" Type="http://schemas.openxmlformats.org/officeDocument/2006/relationships/image" Target="../media/image37.GIF"/><Relationship Id="rId10" Type="http://schemas.openxmlformats.org/officeDocument/2006/relationships/oleObject" Target="../embeddings/oleObject25.bin"/><Relationship Id="rId4" Type="http://schemas.openxmlformats.org/officeDocument/2006/relationships/audio" Target="../media/audio2.wav"/><Relationship Id="rId9" Type="http://schemas.openxmlformats.org/officeDocument/2006/relationships/image" Target="../media/image40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7" Type="http://schemas.openxmlformats.org/officeDocument/2006/relationships/image" Target="../media/image46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GIF"/><Relationship Id="rId5" Type="http://schemas.openxmlformats.org/officeDocument/2006/relationships/image" Target="../media/image44.GIF"/><Relationship Id="rId4" Type="http://schemas.openxmlformats.org/officeDocument/2006/relationships/image" Target="../media/image4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13" Type="http://schemas.openxmlformats.org/officeDocument/2006/relationships/image" Target="../media/image10.emf"/><Relationship Id="rId18" Type="http://schemas.openxmlformats.org/officeDocument/2006/relationships/oleObject" Target="../embeddings/oleObject7.bin"/><Relationship Id="rId26" Type="http://schemas.openxmlformats.org/officeDocument/2006/relationships/image" Target="../media/image17.GIF"/><Relationship Id="rId3" Type="http://schemas.openxmlformats.org/officeDocument/2006/relationships/audio" Target="../media/audio1.wav"/><Relationship Id="rId21" Type="http://schemas.openxmlformats.org/officeDocument/2006/relationships/image" Target="../media/image14.emf"/><Relationship Id="rId7" Type="http://schemas.openxmlformats.org/officeDocument/2006/relationships/image" Target="../media/image7.emf"/><Relationship Id="rId12" Type="http://schemas.openxmlformats.org/officeDocument/2006/relationships/oleObject" Target="../embeddings/oleObject4.bin"/><Relationship Id="rId17" Type="http://schemas.openxmlformats.org/officeDocument/2006/relationships/image" Target="../media/image12.emf"/><Relationship Id="rId25" Type="http://schemas.openxmlformats.org/officeDocument/2006/relationships/image" Target="../media/image4.wmf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6.bin"/><Relationship Id="rId20" Type="http://schemas.openxmlformats.org/officeDocument/2006/relationships/oleObject" Target="../embeddings/oleObject8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9.emf"/><Relationship Id="rId24" Type="http://schemas.openxmlformats.org/officeDocument/2006/relationships/image" Target="../media/image16.wmf"/><Relationship Id="rId5" Type="http://schemas.openxmlformats.org/officeDocument/2006/relationships/image" Target="../media/image3.GIF"/><Relationship Id="rId15" Type="http://schemas.openxmlformats.org/officeDocument/2006/relationships/image" Target="../media/image11.emf"/><Relationship Id="rId23" Type="http://schemas.openxmlformats.org/officeDocument/2006/relationships/image" Target="../media/image15.emf"/><Relationship Id="rId10" Type="http://schemas.openxmlformats.org/officeDocument/2006/relationships/oleObject" Target="../embeddings/oleObject3.bin"/><Relationship Id="rId19" Type="http://schemas.openxmlformats.org/officeDocument/2006/relationships/image" Target="../media/image13.emf"/><Relationship Id="rId4" Type="http://schemas.openxmlformats.org/officeDocument/2006/relationships/audio" Target="../media/audio2.wav"/><Relationship Id="rId9" Type="http://schemas.openxmlformats.org/officeDocument/2006/relationships/image" Target="../media/image8.emf"/><Relationship Id="rId14" Type="http://schemas.openxmlformats.org/officeDocument/2006/relationships/oleObject" Target="../embeddings/oleObject5.bin"/><Relationship Id="rId22" Type="http://schemas.openxmlformats.org/officeDocument/2006/relationships/oleObject" Target="../embeddings/oleObject9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8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GIF"/><Relationship Id="rId13" Type="http://schemas.openxmlformats.org/officeDocument/2006/relationships/oleObject" Target="../embeddings/oleObject14.bin"/><Relationship Id="rId18" Type="http://schemas.openxmlformats.org/officeDocument/2006/relationships/image" Target="../media/image24.emf"/><Relationship Id="rId26" Type="http://schemas.openxmlformats.org/officeDocument/2006/relationships/image" Target="../media/image28.emf"/><Relationship Id="rId3" Type="http://schemas.openxmlformats.org/officeDocument/2006/relationships/notesSlide" Target="../notesSlides/notesSlide1.xml"/><Relationship Id="rId21" Type="http://schemas.openxmlformats.org/officeDocument/2006/relationships/oleObject" Target="../embeddings/oleObject18.bin"/><Relationship Id="rId7" Type="http://schemas.openxmlformats.org/officeDocument/2006/relationships/image" Target="../media/image29.GIF"/><Relationship Id="rId12" Type="http://schemas.openxmlformats.org/officeDocument/2006/relationships/image" Target="../media/image21.emf"/><Relationship Id="rId17" Type="http://schemas.openxmlformats.org/officeDocument/2006/relationships/oleObject" Target="../embeddings/oleObject16.bin"/><Relationship Id="rId25" Type="http://schemas.openxmlformats.org/officeDocument/2006/relationships/oleObject" Target="../embeddings/oleObject20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23.emf"/><Relationship Id="rId20" Type="http://schemas.openxmlformats.org/officeDocument/2006/relationships/image" Target="../media/image25.e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GIF"/><Relationship Id="rId11" Type="http://schemas.openxmlformats.org/officeDocument/2006/relationships/oleObject" Target="../embeddings/oleObject13.bin"/><Relationship Id="rId24" Type="http://schemas.openxmlformats.org/officeDocument/2006/relationships/image" Target="../media/image27.emf"/><Relationship Id="rId5" Type="http://schemas.openxmlformats.org/officeDocument/2006/relationships/audio" Target="../media/audio2.wav"/><Relationship Id="rId15" Type="http://schemas.openxmlformats.org/officeDocument/2006/relationships/oleObject" Target="../embeddings/oleObject15.bin"/><Relationship Id="rId23" Type="http://schemas.openxmlformats.org/officeDocument/2006/relationships/oleObject" Target="../embeddings/oleObject19.bin"/><Relationship Id="rId28" Type="http://schemas.openxmlformats.org/officeDocument/2006/relationships/image" Target="../media/image31.jpeg"/><Relationship Id="rId10" Type="http://schemas.openxmlformats.org/officeDocument/2006/relationships/image" Target="../media/image20.emf"/><Relationship Id="rId19" Type="http://schemas.openxmlformats.org/officeDocument/2006/relationships/oleObject" Target="../embeddings/oleObject17.bin"/><Relationship Id="rId4" Type="http://schemas.openxmlformats.org/officeDocument/2006/relationships/audio" Target="../media/audio1.wav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22.emf"/><Relationship Id="rId22" Type="http://schemas.openxmlformats.org/officeDocument/2006/relationships/image" Target="../media/image26.emf"/><Relationship Id="rId27" Type="http://schemas.openxmlformats.org/officeDocument/2006/relationships/image" Target="../media/image3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32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33.GIF"/><Relationship Id="rId4" Type="http://schemas.openxmlformats.org/officeDocument/2006/relationships/audio" Target="../media/audio2.wav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5.GIF"/><Relationship Id="rId4" Type="http://schemas.openxmlformats.org/officeDocument/2006/relationships/image" Target="../media/image34.GI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jpeg"/><Relationship Id="rId3" Type="http://schemas.openxmlformats.org/officeDocument/2006/relationships/audio" Target="../media/audio1.wav"/><Relationship Id="rId7" Type="http://schemas.openxmlformats.org/officeDocument/2006/relationships/image" Target="../media/image36.e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37.GIF"/><Relationship Id="rId4" Type="http://schemas.openxmlformats.org/officeDocument/2006/relationships/audio" Target="../media/audio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>
            <a:lum/>
          </a:blip>
          <a:srcRect/>
          <a:stretch>
            <a:fillRect t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WordArt 3"/>
          <p:cNvSpPr>
            <a:spLocks noChangeArrowheads="1" noChangeShapeType="1" noTextEdit="1"/>
          </p:cNvSpPr>
          <p:nvPr/>
        </p:nvSpPr>
        <p:spPr bwMode="auto">
          <a:xfrm>
            <a:off x="899592" y="1844824"/>
            <a:ext cx="7488832" cy="93545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kern="10" dirty="0">
                <a:ln w="12700">
                  <a:solidFill>
                    <a:srgbClr val="000080"/>
                  </a:solidFill>
                  <a:round/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粗倩简体" pitchFamily="65" charset="-122"/>
                <a:ea typeface="方正粗倩简体" pitchFamily="65" charset="-122"/>
              </a:rPr>
              <a:t>配方法解一元二次方</a:t>
            </a:r>
            <a:r>
              <a:rPr lang="zh-CN" altLang="en-US" sz="3600" kern="10" dirty="0" smtClean="0">
                <a:ln w="12700">
                  <a:solidFill>
                    <a:srgbClr val="000080"/>
                  </a:solidFill>
                  <a:round/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粗倩简体" pitchFamily="65" charset="-122"/>
                <a:ea typeface="方正粗倩简体" pitchFamily="65" charset="-122"/>
              </a:rPr>
              <a:t>程</a:t>
            </a:r>
            <a:endParaRPr lang="zh-CN" altLang="en-US" sz="3600" kern="10" dirty="0">
              <a:ln w="12700">
                <a:solidFill>
                  <a:srgbClr val="000080"/>
                </a:solidFill>
                <a:round/>
              </a:ln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粗倩简体" pitchFamily="65" charset="-122"/>
              <a:ea typeface="方正粗倩简体" pitchFamily="65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737878" y="5178580"/>
            <a:ext cx="3812262" cy="5663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kern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WWW.PPT818.COM</a:t>
            </a:r>
            <a:endParaRPr lang="en-US" altLang="zh-CN" sz="2800" b="1" kern="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495800" y="304800"/>
            <a:ext cx="4419600" cy="1143000"/>
          </a:xfrm>
        </p:spPr>
        <p:txBody>
          <a:bodyPr/>
          <a:lstStyle/>
          <a:p>
            <a:r>
              <a:rPr lang="zh-CN" altLang="en-US" b="1" i="1">
                <a:solidFill>
                  <a:srgbClr val="FF0000"/>
                </a:solidFill>
                <a:ea typeface="隶书" panose="02010509060101010101" pitchFamily="49" charset="-122"/>
              </a:rPr>
              <a:t>知识的升华</a:t>
            </a:r>
          </a:p>
        </p:txBody>
      </p:sp>
      <p:grpSp>
        <p:nvGrpSpPr>
          <p:cNvPr id="53251" name="Group 3"/>
          <p:cNvGrpSpPr/>
          <p:nvPr/>
        </p:nvGrpSpPr>
        <p:grpSpPr bwMode="auto">
          <a:xfrm>
            <a:off x="1295400" y="0"/>
            <a:ext cx="3009900" cy="1524000"/>
            <a:chOff x="816" y="2880"/>
            <a:chExt cx="1896" cy="960"/>
          </a:xfrm>
        </p:grpSpPr>
        <p:pic>
          <p:nvPicPr>
            <p:cNvPr id="53252" name="Picture 4" descr="AG00029_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632" y="2935"/>
              <a:ext cx="1080" cy="8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3253" name="Group 5"/>
            <p:cNvGrpSpPr/>
            <p:nvPr/>
          </p:nvGrpSpPr>
          <p:grpSpPr bwMode="auto">
            <a:xfrm>
              <a:off x="816" y="2880"/>
              <a:ext cx="816" cy="960"/>
              <a:chOff x="672" y="3504"/>
              <a:chExt cx="4176" cy="528"/>
            </a:xfrm>
          </p:grpSpPr>
          <p:sp>
            <p:nvSpPr>
              <p:cNvPr id="53254" name="AutoShape 6"/>
              <p:cNvSpPr>
                <a:spLocks noChangeArrowheads="1"/>
              </p:cNvSpPr>
              <p:nvPr/>
            </p:nvSpPr>
            <p:spPr bwMode="auto">
              <a:xfrm>
                <a:off x="672" y="3504"/>
                <a:ext cx="4080" cy="528"/>
              </a:xfrm>
              <a:prstGeom prst="horizontalScroll">
                <a:avLst>
                  <a:gd name="adj" fmla="val 12500"/>
                </a:avLst>
              </a:prstGeom>
              <a:gradFill rotWithShape="0">
                <a:gsLst>
                  <a:gs pos="0">
                    <a:srgbClr val="FFEDED"/>
                  </a:gs>
                  <a:gs pos="100000">
                    <a:srgbClr val="FFFFFF"/>
                  </a:gs>
                </a:gsLst>
                <a:path path="rect">
                  <a:fillToRect r="100000" b="100000"/>
                </a:path>
              </a:gradFill>
              <a:ln w="9525">
                <a:solidFill>
                  <a:srgbClr val="000099"/>
                </a:solidFill>
                <a:rou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3255" name="Text Box 7"/>
              <p:cNvSpPr txBox="1">
                <a:spLocks noChangeArrowheads="1"/>
              </p:cNvSpPr>
              <p:nvPr/>
            </p:nvSpPr>
            <p:spPr bwMode="auto">
              <a:xfrm>
                <a:off x="718" y="3524"/>
                <a:ext cx="4130" cy="20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FFEDED"/>
                        </a:gs>
                        <a:gs pos="100000">
                          <a:srgbClr val="FFFFFF"/>
                        </a:gs>
                      </a:gsLst>
                      <a:path path="rect">
                        <a:fillToRect r="100000" b="100000"/>
                      </a:path>
                    </a:gra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 algn="ctr" eaLnBrk="0" hangingPunct="0"/>
                <a:endParaRPr lang="zh-CN" altLang="zh-CN" sz="3200" b="1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幼圆" panose="02010509060101010101" pitchFamily="49" charset="-122"/>
                </a:endParaRPr>
              </a:p>
            </p:txBody>
          </p:sp>
        </p:grpSp>
        <p:sp>
          <p:nvSpPr>
            <p:cNvPr id="53256" name="Text Box 8"/>
            <p:cNvSpPr txBox="1">
              <a:spLocks noChangeArrowheads="1"/>
            </p:cNvSpPr>
            <p:nvPr/>
          </p:nvSpPr>
          <p:spPr bwMode="auto">
            <a:xfrm>
              <a:off x="912" y="2995"/>
              <a:ext cx="67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3200" b="1">
                  <a:solidFill>
                    <a:srgbClr val="FF0000"/>
                  </a:solidFill>
                  <a:latin typeface="Times New Roman" panose="02020603050405020304" pitchFamily="18" charset="0"/>
                  <a:ea typeface="隶书" panose="02010509060101010101" pitchFamily="49" charset="-122"/>
                </a:rPr>
                <a:t>独立</a:t>
              </a:r>
            </a:p>
            <a:p>
              <a:pPr eaLnBrk="0" hangingPunct="0"/>
              <a:r>
                <a:rPr lang="zh-CN" altLang="en-US" sz="3200" b="1">
                  <a:solidFill>
                    <a:srgbClr val="FF0000"/>
                  </a:solidFill>
                  <a:latin typeface="Times New Roman" panose="02020603050405020304" pitchFamily="18" charset="0"/>
                  <a:ea typeface="隶书" panose="02010509060101010101" pitchFamily="49" charset="-122"/>
                </a:rPr>
                <a:t>作业</a:t>
              </a:r>
            </a:p>
          </p:txBody>
        </p:sp>
      </p:grpSp>
      <p:sp>
        <p:nvSpPr>
          <p:cNvPr id="53267" name="Rectangle 19"/>
          <p:cNvSpPr>
            <a:spLocks noGrp="1" noChangeArrowheads="1"/>
          </p:cNvSpPr>
          <p:nvPr/>
        </p:nvSpPr>
        <p:spPr bwMode="auto">
          <a:xfrm>
            <a:off x="419100" y="1916832"/>
            <a:ext cx="38862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457200" indent="-457200" eaLnBrk="0" hangingPunct="0">
              <a:lnSpc>
                <a:spcPct val="150000"/>
              </a:lnSpc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kumimoji="1" lang="en-US" altLang="zh-CN" sz="2800" b="1" dirty="0">
                <a:latin typeface="Times New Roman" panose="02020603050405020304" pitchFamily="18" charset="0"/>
              </a:rPr>
              <a:t>2. </a:t>
            </a:r>
            <a:r>
              <a:rPr kumimoji="1" lang="zh-CN" altLang="en-US" sz="2800" b="1" dirty="0">
                <a:latin typeface="Times New Roman" panose="02020603050405020304" pitchFamily="18" charset="0"/>
              </a:rPr>
              <a:t>解下列方程</a:t>
            </a:r>
            <a:r>
              <a:rPr kumimoji="1" lang="en-US" altLang="zh-CN" sz="2800" b="1" dirty="0">
                <a:latin typeface="Times New Roman" panose="02020603050405020304" pitchFamily="18" charset="0"/>
              </a:rPr>
              <a:t>:</a:t>
            </a:r>
          </a:p>
          <a:p>
            <a:pPr marL="457200" indent="-457200" eaLnBrk="0" hangingPunct="0">
              <a:lnSpc>
                <a:spcPct val="150000"/>
              </a:lnSpc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kumimoji="1" lang="en-US" altLang="zh-CN" sz="3200" b="1" dirty="0">
                <a:latin typeface="Times New Roman" panose="02020603050405020304" pitchFamily="18" charset="0"/>
              </a:rPr>
              <a:t>(1).6x</a:t>
            </a:r>
            <a:r>
              <a:rPr kumimoji="1" lang="en-US" altLang="zh-CN" sz="3200" b="1" baseline="30000" dirty="0">
                <a:latin typeface="Times New Roman" panose="02020603050405020304" pitchFamily="18" charset="0"/>
              </a:rPr>
              <a:t>2 </a:t>
            </a:r>
            <a:r>
              <a:rPr kumimoji="1" lang="en-US" altLang="zh-CN" sz="3200" b="1" dirty="0">
                <a:latin typeface="Times New Roman" panose="02020603050405020304" pitchFamily="18" charset="0"/>
              </a:rPr>
              <a:t>-7x+ 1 = 0;   </a:t>
            </a:r>
          </a:p>
          <a:p>
            <a:pPr marL="457200" indent="-457200" eaLnBrk="0" hangingPunct="0">
              <a:lnSpc>
                <a:spcPct val="150000"/>
              </a:lnSpc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kumimoji="1" lang="en-US" altLang="zh-CN" sz="3200" b="1" dirty="0">
                <a:latin typeface="Times New Roman" panose="02020603050405020304" pitchFamily="18" charset="0"/>
              </a:rPr>
              <a:t>(2).5x</a:t>
            </a:r>
            <a:r>
              <a:rPr kumimoji="1" lang="en-US" altLang="zh-CN" sz="3200" b="1" baseline="30000" dirty="0">
                <a:latin typeface="Times New Roman" panose="02020603050405020304" pitchFamily="18" charset="0"/>
              </a:rPr>
              <a:t>2 </a:t>
            </a:r>
            <a:r>
              <a:rPr kumimoji="1" lang="en-US" altLang="zh-CN" sz="3200" b="1" dirty="0">
                <a:latin typeface="Times New Roman" panose="02020603050405020304" pitchFamily="18" charset="0"/>
              </a:rPr>
              <a:t>-9x –18=0;</a:t>
            </a:r>
          </a:p>
          <a:p>
            <a:pPr marL="457200" indent="-457200" eaLnBrk="0" hangingPunct="0">
              <a:lnSpc>
                <a:spcPct val="150000"/>
              </a:lnSpc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kumimoji="1" lang="en-US" altLang="zh-CN" sz="3200" b="1" dirty="0">
                <a:latin typeface="Times New Roman" panose="02020603050405020304" pitchFamily="18" charset="0"/>
              </a:rPr>
              <a:t>(3).4x </a:t>
            </a:r>
            <a:r>
              <a:rPr kumimoji="1" lang="en-US" altLang="zh-CN" sz="3200" b="1" baseline="30000" dirty="0">
                <a:latin typeface="Times New Roman" panose="02020603050405020304" pitchFamily="18" charset="0"/>
              </a:rPr>
              <a:t>2 </a:t>
            </a:r>
            <a:r>
              <a:rPr kumimoji="1" lang="en-US" altLang="zh-CN" sz="3200" b="1" dirty="0">
                <a:latin typeface="Times New Roman" panose="02020603050405020304" pitchFamily="18" charset="0"/>
              </a:rPr>
              <a:t>–3x =52;</a:t>
            </a:r>
          </a:p>
          <a:p>
            <a:pPr marL="457200" indent="-457200" eaLnBrk="0" hangingPunct="0">
              <a:lnSpc>
                <a:spcPct val="150000"/>
              </a:lnSpc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kumimoji="1" lang="en-US" altLang="zh-CN" sz="3200" b="1" dirty="0">
                <a:latin typeface="Times New Roman" panose="02020603050405020304" pitchFamily="18" charset="0"/>
              </a:rPr>
              <a:t>(4). 5x</a:t>
            </a:r>
            <a:r>
              <a:rPr kumimoji="1" lang="en-US" altLang="zh-CN" sz="3200" b="1" baseline="30000" dirty="0">
                <a:latin typeface="Times New Roman" panose="02020603050405020304" pitchFamily="18" charset="0"/>
              </a:rPr>
              <a:t>2 </a:t>
            </a:r>
            <a:r>
              <a:rPr kumimoji="1" lang="en-US" altLang="zh-CN" sz="3200" b="1" dirty="0">
                <a:latin typeface="Times New Roman" panose="02020603050405020304" pitchFamily="18" charset="0"/>
              </a:rPr>
              <a:t>=4-2x.</a:t>
            </a:r>
          </a:p>
        </p:txBody>
      </p:sp>
      <p:sp>
        <p:nvSpPr>
          <p:cNvPr id="53268" name="Rectangle 20"/>
          <p:cNvSpPr>
            <a:spLocks noGrp="1" noChangeArrowheads="1"/>
          </p:cNvSpPr>
          <p:nvPr/>
        </p:nvSpPr>
        <p:spPr bwMode="auto">
          <a:xfrm>
            <a:off x="4419600" y="2057400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457200" indent="-457200" eaLnBrk="0" hangingPunct="0"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kumimoji="1" lang="en-US" altLang="zh-CN" sz="2800" b="1">
                <a:latin typeface="Times New Roman" panose="02020603050405020304" pitchFamily="18" charset="0"/>
              </a:rPr>
              <a:t>2. </a:t>
            </a:r>
            <a:r>
              <a:rPr kumimoji="1" lang="zh-CN" altLang="en-US" sz="2800" b="1">
                <a:latin typeface="Times New Roman" panose="02020603050405020304" pitchFamily="18" charset="0"/>
              </a:rPr>
              <a:t>参考答案</a:t>
            </a:r>
            <a:r>
              <a:rPr kumimoji="1" lang="en-US" altLang="zh-CN" sz="2800" b="1">
                <a:latin typeface="Times New Roman" panose="02020603050405020304" pitchFamily="18" charset="0"/>
              </a:rPr>
              <a:t>:</a:t>
            </a:r>
            <a:endParaRPr kumimoji="1" lang="en-US" altLang="zh-CN" sz="3200" b="1">
              <a:latin typeface="Times New Roman" panose="02020603050405020304" pitchFamily="18" charset="0"/>
            </a:endParaRPr>
          </a:p>
        </p:txBody>
      </p:sp>
      <p:graphicFrame>
        <p:nvGraphicFramePr>
          <p:cNvPr id="53269" name="Object 21"/>
          <p:cNvGraphicFramePr>
            <a:graphicFrameLocks noChangeAspect="1"/>
          </p:cNvGraphicFramePr>
          <p:nvPr/>
        </p:nvGraphicFramePr>
        <p:xfrm>
          <a:off x="5018088" y="2478088"/>
          <a:ext cx="2051050" cy="83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87" name="Equation" r:id="rId6" imgW="1358900" imgH="520700" progId="Equation.3">
                  <p:embed/>
                </p:oleObj>
              </mc:Choice>
              <mc:Fallback>
                <p:oleObj name="Equation" r:id="rId6" imgW="1358900" imgH="5207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8088" y="2478088"/>
                        <a:ext cx="2051050" cy="836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70" name="Object 22"/>
          <p:cNvGraphicFramePr>
            <a:graphicFrameLocks noChangeAspect="1"/>
          </p:cNvGraphicFramePr>
          <p:nvPr/>
        </p:nvGraphicFramePr>
        <p:xfrm>
          <a:off x="4956175" y="3201988"/>
          <a:ext cx="2359025" cy="83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88" name="Equation" r:id="rId8" imgW="1562100" imgH="520700" progId="Equation.3">
                  <p:embed/>
                </p:oleObj>
              </mc:Choice>
              <mc:Fallback>
                <p:oleObj name="Equation" r:id="rId8" imgW="1562100" imgH="5207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6175" y="3201988"/>
                        <a:ext cx="2359025" cy="836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71" name="Object 23"/>
          <p:cNvGraphicFramePr>
            <a:graphicFrameLocks noChangeAspect="1"/>
          </p:cNvGraphicFramePr>
          <p:nvPr/>
        </p:nvGraphicFramePr>
        <p:xfrm>
          <a:off x="4930775" y="3963988"/>
          <a:ext cx="2460625" cy="83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89" name="Equation" r:id="rId10" imgW="1625600" imgH="520700" progId="Equation.3">
                  <p:embed/>
                </p:oleObj>
              </mc:Choice>
              <mc:Fallback>
                <p:oleObj name="Equation" r:id="rId10" imgW="1625600" imgH="52070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0775" y="3963988"/>
                        <a:ext cx="2460625" cy="836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72" name="Object 24"/>
          <p:cNvGraphicFramePr>
            <a:graphicFrameLocks noChangeAspect="1"/>
          </p:cNvGraphicFramePr>
          <p:nvPr/>
        </p:nvGraphicFramePr>
        <p:xfrm>
          <a:off x="4119563" y="4686300"/>
          <a:ext cx="4154487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90" name="Equation" r:id="rId12" imgW="2743200" imgH="571500" progId="Equation.3">
                  <p:embed/>
                </p:oleObj>
              </mc:Choice>
              <mc:Fallback>
                <p:oleObj name="Equation" r:id="rId12" imgW="2743200" imgH="57150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9563" y="4686300"/>
                        <a:ext cx="4154487" cy="91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2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2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32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32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32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32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67" grpId="0" autoUpdateAnimBg="0"/>
      <p:bldP spid="53268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40163" y="350838"/>
            <a:ext cx="4846637" cy="685800"/>
          </a:xfrm>
        </p:spPr>
        <p:txBody>
          <a:bodyPr/>
          <a:lstStyle/>
          <a:p>
            <a:r>
              <a:rPr lang="zh-CN" altLang="en-US" sz="5100" dirty="0">
                <a:solidFill>
                  <a:srgbClr val="002060"/>
                </a:solidFill>
                <a:ea typeface="隶书" panose="02010509060101010101" pitchFamily="49" charset="-122"/>
              </a:rPr>
              <a:t>结束寄语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371600"/>
            <a:ext cx="7620000" cy="3200400"/>
          </a:xfrm>
        </p:spPr>
        <p:txBody>
          <a:bodyPr/>
          <a:lstStyle/>
          <a:p>
            <a:pPr eaLnBrk="0" hangingPunct="0">
              <a:lnSpc>
                <a:spcPct val="90000"/>
              </a:lnSpc>
            </a:pPr>
            <a:r>
              <a:rPr lang="zh-CN" altLang="en-US" sz="4000" dirty="0">
                <a:solidFill>
                  <a:srgbClr val="00206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配方法是一种重要的数学方法</a:t>
            </a:r>
            <a:r>
              <a:rPr lang="en-US" altLang="zh-CN" sz="4000" dirty="0">
                <a:solidFill>
                  <a:srgbClr val="002060"/>
                </a:solidFill>
                <a:latin typeface="Arial" panose="020B0604020202020204"/>
                <a:ea typeface="隶书" panose="02010509060101010101" pitchFamily="49" charset="-122"/>
              </a:rPr>
              <a:t>——</a:t>
            </a:r>
            <a:r>
              <a:rPr lang="zh-CN" altLang="en-US" sz="4000" dirty="0">
                <a:solidFill>
                  <a:srgbClr val="00206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配方法</a:t>
            </a:r>
            <a:r>
              <a:rPr lang="en-US" altLang="zh-CN" sz="4000" dirty="0">
                <a:solidFill>
                  <a:srgbClr val="00206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,</a:t>
            </a:r>
            <a:r>
              <a:rPr lang="zh-CN" altLang="en-US" sz="4000" dirty="0">
                <a:solidFill>
                  <a:srgbClr val="00206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它可以助你到达希望的顶点</a:t>
            </a:r>
            <a:r>
              <a:rPr lang="en-US" altLang="zh-CN" sz="4000" dirty="0">
                <a:solidFill>
                  <a:srgbClr val="00206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.</a:t>
            </a:r>
          </a:p>
          <a:p>
            <a:pPr eaLnBrk="0" hangingPunct="0">
              <a:lnSpc>
                <a:spcPct val="90000"/>
              </a:lnSpc>
            </a:pPr>
            <a:r>
              <a:rPr lang="zh-CN" altLang="en-US" sz="4000" dirty="0">
                <a:solidFill>
                  <a:srgbClr val="00206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一元二次方程也是刻画现实世界的有效数学模型</a:t>
            </a:r>
            <a:r>
              <a:rPr lang="en-US" altLang="zh-CN" sz="4000" dirty="0">
                <a:solidFill>
                  <a:srgbClr val="00206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.</a:t>
            </a:r>
          </a:p>
        </p:txBody>
      </p:sp>
      <p:grpSp>
        <p:nvGrpSpPr>
          <p:cNvPr id="14340" name="Group 4"/>
          <p:cNvGrpSpPr/>
          <p:nvPr/>
        </p:nvGrpSpPr>
        <p:grpSpPr bwMode="auto">
          <a:xfrm>
            <a:off x="1239838" y="0"/>
            <a:ext cx="2646362" cy="1547813"/>
            <a:chOff x="288" y="1872"/>
            <a:chExt cx="1667" cy="975"/>
          </a:xfrm>
        </p:grpSpPr>
        <p:pic>
          <p:nvPicPr>
            <p:cNvPr id="14341" name="Picture 5" descr="gif1450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200" y="1872"/>
              <a:ext cx="755" cy="9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4342" name="Group 6"/>
            <p:cNvGrpSpPr/>
            <p:nvPr/>
          </p:nvGrpSpPr>
          <p:grpSpPr bwMode="auto">
            <a:xfrm>
              <a:off x="288" y="1899"/>
              <a:ext cx="1056" cy="751"/>
              <a:chOff x="672" y="3493"/>
              <a:chExt cx="4176" cy="539"/>
            </a:xfrm>
          </p:grpSpPr>
          <p:sp>
            <p:nvSpPr>
              <p:cNvPr id="14343" name="AutoShape 7"/>
              <p:cNvSpPr>
                <a:spLocks noChangeArrowheads="1"/>
              </p:cNvSpPr>
              <p:nvPr/>
            </p:nvSpPr>
            <p:spPr bwMode="auto">
              <a:xfrm>
                <a:off x="672" y="3504"/>
                <a:ext cx="4080" cy="528"/>
              </a:xfrm>
              <a:prstGeom prst="horizontalScroll">
                <a:avLst>
                  <a:gd name="adj" fmla="val 12500"/>
                </a:avLst>
              </a:prstGeom>
              <a:gradFill rotWithShape="0">
                <a:gsLst>
                  <a:gs pos="0">
                    <a:srgbClr val="FFEDED"/>
                  </a:gs>
                  <a:gs pos="100000">
                    <a:srgbClr val="FFFFFF"/>
                  </a:gs>
                </a:gsLst>
                <a:path path="rect">
                  <a:fillToRect r="100000" b="100000"/>
                </a:path>
              </a:gradFill>
              <a:ln w="9525">
                <a:solidFill>
                  <a:srgbClr val="000099"/>
                </a:solidFill>
                <a:rou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4344" name="Text Box 8"/>
              <p:cNvSpPr txBox="1">
                <a:spLocks noChangeArrowheads="1"/>
              </p:cNvSpPr>
              <p:nvPr/>
            </p:nvSpPr>
            <p:spPr bwMode="auto">
              <a:xfrm>
                <a:off x="719" y="3493"/>
                <a:ext cx="4129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FFEDED"/>
                        </a:gs>
                        <a:gs pos="100000">
                          <a:srgbClr val="FFFFFF"/>
                        </a:gs>
                      </a:gsLst>
                      <a:path path="rect">
                        <a:fillToRect r="100000" b="100000"/>
                      </a:path>
                    </a:gra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 algn="ctr" eaLnBrk="0" hangingPunct="0"/>
                <a:endParaRPr lang="zh-CN" altLang="zh-CN" sz="3200" b="1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幼圆" panose="02010509060101010101" pitchFamily="49" charset="-122"/>
                </a:endParaRPr>
              </a:p>
            </p:txBody>
          </p:sp>
        </p:grpSp>
        <p:sp>
          <p:nvSpPr>
            <p:cNvPr id="14345" name="Text Box 9"/>
            <p:cNvSpPr txBox="1">
              <a:spLocks noChangeArrowheads="1"/>
            </p:cNvSpPr>
            <p:nvPr/>
          </p:nvSpPr>
          <p:spPr bwMode="auto">
            <a:xfrm>
              <a:off x="384" y="2112"/>
              <a:ext cx="96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2800">
                  <a:solidFill>
                    <a:srgbClr val="FF0000"/>
                  </a:solidFill>
                  <a:latin typeface="隶书" panose="02010509060101010101" pitchFamily="49" charset="-122"/>
                  <a:ea typeface="隶书" panose="02010509060101010101" pitchFamily="49" charset="-122"/>
                </a:rPr>
                <a:t>下课了</a:t>
              </a:r>
              <a:r>
                <a:rPr lang="en-US" altLang="zh-CN" sz="2800">
                  <a:solidFill>
                    <a:srgbClr val="FF0000"/>
                  </a:solidFill>
                  <a:latin typeface="隶书" panose="02010509060101010101" pitchFamily="49" charset="-122"/>
                  <a:ea typeface="隶书" panose="02010509060101010101" pitchFamily="49" charset="-122"/>
                </a:rPr>
                <a:t>!</a:t>
              </a:r>
            </a:p>
          </p:txBody>
        </p:sp>
      </p:grpSp>
      <p:grpSp>
        <p:nvGrpSpPr>
          <p:cNvPr id="14346" name="Group 10"/>
          <p:cNvGrpSpPr/>
          <p:nvPr/>
        </p:nvGrpSpPr>
        <p:grpSpPr bwMode="auto">
          <a:xfrm>
            <a:off x="2362200" y="4343400"/>
            <a:ext cx="5334000" cy="2133600"/>
            <a:chOff x="1488" y="1920"/>
            <a:chExt cx="3360" cy="1344"/>
          </a:xfrm>
        </p:grpSpPr>
        <p:grpSp>
          <p:nvGrpSpPr>
            <p:cNvPr id="14347" name="Group 11"/>
            <p:cNvGrpSpPr/>
            <p:nvPr/>
          </p:nvGrpSpPr>
          <p:grpSpPr bwMode="auto">
            <a:xfrm>
              <a:off x="1488" y="1920"/>
              <a:ext cx="3360" cy="1344"/>
              <a:chOff x="1872" y="48"/>
              <a:chExt cx="2160" cy="864"/>
            </a:xfrm>
          </p:grpSpPr>
          <p:sp>
            <p:nvSpPr>
              <p:cNvPr id="14348" name="AutoShape 12"/>
              <p:cNvSpPr>
                <a:spLocks noChangeArrowheads="1"/>
              </p:cNvSpPr>
              <p:nvPr/>
            </p:nvSpPr>
            <p:spPr bwMode="auto">
              <a:xfrm>
                <a:off x="1872" y="48"/>
                <a:ext cx="2160" cy="864"/>
              </a:xfrm>
              <a:prstGeom prst="horizontalScroll">
                <a:avLst>
                  <a:gd name="adj" fmla="val 12500"/>
                </a:avLst>
              </a:prstGeom>
              <a:gradFill rotWithShape="0">
                <a:gsLst>
                  <a:gs pos="0">
                    <a:srgbClr val="FFEDED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en-US" altLang="zh-CN" sz="6000" b="1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Times New Roman" panose="02020603050405020304" pitchFamily="18" charset="0"/>
                    <a:ea typeface="华文行楷" panose="02010800040101010101" pitchFamily="2" charset="-122"/>
                  </a:rPr>
                  <a:t>  </a:t>
                </a:r>
              </a:p>
            </p:txBody>
          </p:sp>
          <p:pic>
            <p:nvPicPr>
              <p:cNvPr id="14349" name="Picture 13" descr="GTH_001"/>
              <p:cNvPicPr>
                <a:picLocks noChangeAspect="1" noChangeArrowheads="1" noCrop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3264" y="262"/>
                <a:ext cx="356" cy="41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4350" name="Group 14"/>
            <p:cNvGrpSpPr/>
            <p:nvPr/>
          </p:nvGrpSpPr>
          <p:grpSpPr bwMode="auto">
            <a:xfrm>
              <a:off x="1920" y="2112"/>
              <a:ext cx="1872" cy="960"/>
              <a:chOff x="1920" y="2112"/>
              <a:chExt cx="1872" cy="960"/>
            </a:xfrm>
          </p:grpSpPr>
          <p:sp>
            <p:nvSpPr>
              <p:cNvPr id="14351" name="WordArt 15"/>
              <p:cNvSpPr>
                <a:spLocks noChangeArrowheads="1" noChangeShapeType="1"/>
              </p:cNvSpPr>
              <p:nvPr/>
            </p:nvSpPr>
            <p:spPr bwMode="auto">
              <a:xfrm>
                <a:off x="1920" y="2112"/>
                <a:ext cx="1872" cy="960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FadeRight">
                  <a:avLst>
                    <a:gd name="adj" fmla="val 33333"/>
                  </a:avLst>
                </a:prstTxWarp>
              </a:bodyPr>
              <a:lstStyle/>
              <a:p>
                <a:pPr algn="ctr"/>
                <a:r>
                  <a:rPr lang="zh-CN" altLang="en-US" sz="3600" kern="10" dirty="0">
                    <a:ln w="9525">
                      <a:solidFill>
                        <a:srgbClr val="0000FF"/>
                      </a:solidFill>
                      <a:round/>
                    </a:ln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再    见</a:t>
                </a:r>
              </a:p>
            </p:txBody>
          </p:sp>
          <p:pic>
            <p:nvPicPr>
              <p:cNvPr id="14352" name="Picture 16" descr="051（致敬）"/>
              <p:cNvPicPr>
                <a:picLocks noChangeAspect="1" noChangeArrowheads="1" noCrop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2406" y="2160"/>
                <a:ext cx="426" cy="8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4353" name="Picture 17" descr="052（致敬）"/>
              <p:cNvPicPr>
                <a:picLocks noChangeAspect="1" noChangeArrowheads="1" noCrop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2928" y="2208"/>
                <a:ext cx="411" cy="72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62400" y="228600"/>
            <a:ext cx="5181600" cy="914400"/>
          </a:xfrm>
        </p:spPr>
        <p:txBody>
          <a:bodyPr/>
          <a:lstStyle/>
          <a:p>
            <a:r>
              <a:rPr lang="zh-CN" altLang="en-US" sz="3600" b="1">
                <a:solidFill>
                  <a:schemeClr val="tx1"/>
                </a:solidFill>
                <a:ea typeface="隶书" panose="02010509060101010101" pitchFamily="49" charset="-122"/>
              </a:rPr>
              <a:t>配方法</a:t>
            </a:r>
            <a:endParaRPr lang="zh-CN" altLang="en-US" sz="3600" b="1">
              <a:solidFill>
                <a:srgbClr val="FF0000"/>
              </a:solidFill>
              <a:ea typeface="隶书" panose="02010509060101010101" pitchFamily="49" charset="-122"/>
            </a:endParaRPr>
          </a:p>
        </p:txBody>
      </p:sp>
      <p:pic>
        <p:nvPicPr>
          <p:cNvPr id="60423" name="Picture 7" descr="Q_011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315200" y="457200"/>
            <a:ext cx="522288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0424" name="Group 8"/>
          <p:cNvGrpSpPr/>
          <p:nvPr/>
        </p:nvGrpSpPr>
        <p:grpSpPr bwMode="auto">
          <a:xfrm>
            <a:off x="533400" y="531813"/>
            <a:ext cx="3581400" cy="687387"/>
            <a:chOff x="768" y="335"/>
            <a:chExt cx="2256" cy="433"/>
          </a:xfrm>
        </p:grpSpPr>
        <p:grpSp>
          <p:nvGrpSpPr>
            <p:cNvPr id="60425" name="Group 9"/>
            <p:cNvGrpSpPr/>
            <p:nvPr/>
          </p:nvGrpSpPr>
          <p:grpSpPr bwMode="auto">
            <a:xfrm>
              <a:off x="768" y="335"/>
              <a:ext cx="1488" cy="343"/>
              <a:chOff x="1920" y="36"/>
              <a:chExt cx="2112" cy="245"/>
            </a:xfrm>
          </p:grpSpPr>
          <p:sp>
            <p:nvSpPr>
              <p:cNvPr id="60426" name="Rectangle 10"/>
              <p:cNvSpPr>
                <a:spLocks noChangeArrowheads="1"/>
              </p:cNvSpPr>
              <p:nvPr/>
            </p:nvSpPr>
            <p:spPr bwMode="auto">
              <a:xfrm>
                <a:off x="1920" y="58"/>
                <a:ext cx="2112" cy="223"/>
              </a:xfrm>
              <a:prstGeom prst="rect">
                <a:avLst/>
              </a:prstGeom>
              <a:gradFill rotWithShape="0">
                <a:gsLst>
                  <a:gs pos="0">
                    <a:srgbClr val="FFCC99"/>
                  </a:gs>
                  <a:gs pos="100000">
                    <a:srgbClr val="FFFFFF"/>
                  </a:gs>
                </a:gsLst>
                <a:path path="shape">
                  <a:fillToRect l="50000" t="50000" r="50000" b="50000"/>
                </a:path>
              </a:gradFill>
              <a:ln w="38100">
                <a:solidFill>
                  <a:srgbClr val="CC0000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1" lang="zh-CN" altLang="en-US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隶书" panose="02010509060101010101" pitchFamily="49" charset="-122"/>
                  </a:rPr>
                  <a:t>回顾与复习</a:t>
                </a:r>
                <a:endParaRPr lang="zh-CN" altLang="en-US" sz="2400" b="1" baseline="-25000" dirty="0">
                  <a:solidFill>
                    <a:srgbClr val="FF0000"/>
                  </a:solidFill>
                  <a:latin typeface="Times New Roman" panose="02020603050405020304" pitchFamily="18" charset="0"/>
                  <a:ea typeface="隶书" panose="02010509060101010101" pitchFamily="49" charset="-122"/>
                </a:endParaRPr>
              </a:p>
            </p:txBody>
          </p:sp>
          <p:sp>
            <p:nvSpPr>
              <p:cNvPr id="60427" name="Rectangle 11" descr="PE03255_"/>
              <p:cNvSpPr>
                <a:spLocks noChangeArrowheads="1"/>
              </p:cNvSpPr>
              <p:nvPr/>
            </p:nvSpPr>
            <p:spPr bwMode="auto">
              <a:xfrm>
                <a:off x="3601" y="36"/>
                <a:ext cx="164" cy="2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 r:embed="rId4"/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CC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endParaRPr lang="zh-CN" altLang="zh-CN" sz="28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BatangChe" pitchFamily="49" charset="-127"/>
                </a:endParaRPr>
              </a:p>
            </p:txBody>
          </p:sp>
        </p:grpSp>
        <p:pic>
          <p:nvPicPr>
            <p:cNvPr id="60428" name="Picture 12" descr="678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256" y="336"/>
              <a:ext cx="768" cy="4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0429" name="Picture 13" descr="gif003[1]">
              <a:hlinkClick r:id="" action="ppaction://hlinkshowjump?jump=lastslide"/>
            </p:cNvPr>
            <p:cNvPicPr>
              <a:picLocks noChangeAspect="1" noChangeArrowheads="1" noCrop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768" y="432"/>
              <a:ext cx="336" cy="3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0431" name="Rectangle 15"/>
          <p:cNvSpPr>
            <a:spLocks noGrp="1" noChangeArrowheads="1"/>
          </p:cNvSpPr>
          <p:nvPr/>
        </p:nvSpPr>
        <p:spPr bwMode="auto">
          <a:xfrm>
            <a:off x="468313" y="1196975"/>
            <a:ext cx="83058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buClr>
                <a:schemeClr val="tx2"/>
              </a:buClr>
              <a:buSzPts val="2800"/>
              <a:buFont typeface="Wingdings" panose="05000000000000000000" pitchFamily="2" charset="2"/>
              <a:buNone/>
            </a:pPr>
            <a:r>
              <a:rPr lang="zh-CN" altLang="en-US" sz="3200" b="1" dirty="0">
                <a:latin typeface="隶书" panose="02010509060101010101" pitchFamily="49" charset="-122"/>
                <a:ea typeface="隶书" panose="02010509060101010101" pitchFamily="49" charset="-122"/>
              </a:rPr>
              <a:t>用配方法解一元二次方程的</a:t>
            </a:r>
            <a:r>
              <a:rPr lang="zh-CN" altLang="en-US" sz="4400" b="1" dirty="0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步骤</a:t>
            </a:r>
            <a:r>
              <a:rPr lang="en-US" altLang="zh-CN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:</a:t>
            </a:r>
          </a:p>
        </p:txBody>
      </p:sp>
      <p:sp>
        <p:nvSpPr>
          <p:cNvPr id="60432" name="Rectangle 16"/>
          <p:cNvSpPr>
            <a:spLocks noGrp="1" noChangeArrowheads="1"/>
          </p:cNvSpPr>
          <p:nvPr/>
        </p:nvSpPr>
        <p:spPr bwMode="auto">
          <a:xfrm>
            <a:off x="0" y="2276475"/>
            <a:ext cx="9324975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kumimoji="1" lang="en-US" altLang="zh-CN" sz="3600" b="1" dirty="0">
                <a:latin typeface="隶书" panose="02010509060101010101" pitchFamily="49" charset="-122"/>
                <a:ea typeface="隶书" panose="02010509060101010101" pitchFamily="49" charset="-122"/>
              </a:rPr>
              <a:t>1.</a:t>
            </a:r>
            <a:r>
              <a:rPr kumimoji="1" lang="zh-CN" altLang="en-US" sz="3600" b="1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移项</a:t>
            </a:r>
            <a:r>
              <a:rPr kumimoji="1" lang="en-US" altLang="zh-CN" sz="3600" b="1" dirty="0">
                <a:latin typeface="隶书" panose="02010509060101010101" pitchFamily="49" charset="-122"/>
                <a:ea typeface="隶书" panose="02010509060101010101" pitchFamily="49" charset="-122"/>
              </a:rPr>
              <a:t>:</a:t>
            </a:r>
            <a:r>
              <a:rPr kumimoji="1" lang="zh-CN" altLang="en-US" sz="3600" b="1" dirty="0">
                <a:latin typeface="隶书" panose="02010509060101010101" pitchFamily="49" charset="-122"/>
                <a:ea typeface="隶书" panose="02010509060101010101" pitchFamily="49" charset="-122"/>
              </a:rPr>
              <a:t>把常数项移到方程的右边</a:t>
            </a:r>
            <a:r>
              <a:rPr kumimoji="1" lang="en-US" altLang="zh-CN" sz="3600" b="1" dirty="0">
                <a:latin typeface="隶书" panose="02010509060101010101" pitchFamily="49" charset="-122"/>
                <a:ea typeface="隶书" panose="02010509060101010101" pitchFamily="49" charset="-122"/>
              </a:rPr>
              <a:t>;</a:t>
            </a:r>
          </a:p>
          <a:p>
            <a:pPr>
              <a:lnSpc>
                <a:spcPct val="90000"/>
              </a:lnSpc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kumimoji="1" lang="en-US" altLang="zh-CN" sz="3600" b="1" dirty="0">
                <a:latin typeface="隶书" panose="02010509060101010101" pitchFamily="49" charset="-122"/>
                <a:ea typeface="隶书" panose="02010509060101010101" pitchFamily="49" charset="-122"/>
              </a:rPr>
              <a:t>2.</a:t>
            </a:r>
            <a:r>
              <a:rPr kumimoji="1" lang="zh-CN" altLang="en-US" sz="3600" b="1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配方</a:t>
            </a:r>
            <a:r>
              <a:rPr kumimoji="1" lang="en-US" altLang="zh-CN" sz="3600" b="1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:</a:t>
            </a:r>
            <a:r>
              <a:rPr kumimoji="1" lang="zh-CN" altLang="en-US" sz="3600" b="1" dirty="0">
                <a:latin typeface="隶书" panose="02010509060101010101" pitchFamily="49" charset="-122"/>
                <a:ea typeface="隶书" panose="02010509060101010101" pitchFamily="49" charset="-122"/>
              </a:rPr>
              <a:t>方程两边都加上一次项系数一半的平方</a:t>
            </a:r>
            <a:r>
              <a:rPr kumimoji="1" lang="en-US" altLang="zh-CN" sz="3600" b="1" dirty="0">
                <a:latin typeface="隶书" panose="02010509060101010101" pitchFamily="49" charset="-122"/>
                <a:ea typeface="隶书" panose="02010509060101010101" pitchFamily="49" charset="-122"/>
              </a:rPr>
              <a:t>;</a:t>
            </a:r>
          </a:p>
          <a:p>
            <a:pPr>
              <a:lnSpc>
                <a:spcPct val="90000"/>
              </a:lnSpc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kumimoji="1" lang="en-US" altLang="zh-CN" sz="3600" b="1" dirty="0">
                <a:latin typeface="隶书" panose="02010509060101010101" pitchFamily="49" charset="-122"/>
                <a:ea typeface="隶书" panose="02010509060101010101" pitchFamily="49" charset="-122"/>
              </a:rPr>
              <a:t>3.</a:t>
            </a:r>
            <a:r>
              <a:rPr kumimoji="1" lang="zh-CN" altLang="en-US" sz="3600" b="1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开方</a:t>
            </a:r>
            <a:r>
              <a:rPr kumimoji="1" lang="en-US" altLang="zh-CN" sz="3600" b="1" dirty="0">
                <a:latin typeface="隶书" panose="02010509060101010101" pitchFamily="49" charset="-122"/>
                <a:ea typeface="隶书" panose="02010509060101010101" pitchFamily="49" charset="-122"/>
              </a:rPr>
              <a:t>:</a:t>
            </a:r>
            <a:r>
              <a:rPr kumimoji="1" lang="zh-CN" altLang="en-US" sz="3600" b="1" dirty="0">
                <a:latin typeface="隶书" panose="02010509060101010101" pitchFamily="49" charset="-122"/>
                <a:ea typeface="隶书" panose="02010509060101010101" pitchFamily="49" charset="-122"/>
              </a:rPr>
              <a:t>根据平方根意义</a:t>
            </a:r>
            <a:r>
              <a:rPr kumimoji="1" lang="en-US" altLang="zh-CN" sz="3600" b="1" dirty="0">
                <a:latin typeface="隶书" panose="02010509060101010101" pitchFamily="49" charset="-122"/>
                <a:ea typeface="隶书" panose="02010509060101010101" pitchFamily="49" charset="-122"/>
              </a:rPr>
              <a:t>,</a:t>
            </a:r>
            <a:r>
              <a:rPr kumimoji="1" lang="zh-CN" altLang="en-US" sz="3600" b="1" dirty="0">
                <a:latin typeface="隶书" panose="02010509060101010101" pitchFamily="49" charset="-122"/>
                <a:ea typeface="隶书" panose="02010509060101010101" pitchFamily="49" charset="-122"/>
              </a:rPr>
              <a:t>方程两边开平方</a:t>
            </a:r>
            <a:r>
              <a:rPr kumimoji="1" lang="en-US" altLang="zh-CN" sz="3600" b="1" dirty="0">
                <a:latin typeface="隶书" panose="02010509060101010101" pitchFamily="49" charset="-122"/>
                <a:ea typeface="隶书" panose="02010509060101010101" pitchFamily="49" charset="-122"/>
              </a:rPr>
              <a:t>;</a:t>
            </a:r>
          </a:p>
          <a:p>
            <a:pPr>
              <a:lnSpc>
                <a:spcPct val="90000"/>
              </a:lnSpc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kumimoji="1" lang="en-US" altLang="zh-CN" sz="3600" b="1" dirty="0">
                <a:latin typeface="隶书" panose="02010509060101010101" pitchFamily="49" charset="-122"/>
                <a:ea typeface="隶书" panose="02010509060101010101" pitchFamily="49" charset="-122"/>
              </a:rPr>
              <a:t>4.</a:t>
            </a:r>
            <a:r>
              <a:rPr kumimoji="1" lang="zh-CN" altLang="en-US" sz="3600" b="1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求解</a:t>
            </a:r>
            <a:r>
              <a:rPr kumimoji="1" lang="en-US" altLang="zh-CN" sz="3600" b="1" dirty="0">
                <a:latin typeface="隶书" panose="02010509060101010101" pitchFamily="49" charset="-122"/>
                <a:ea typeface="隶书" panose="02010509060101010101" pitchFamily="49" charset="-122"/>
              </a:rPr>
              <a:t>:</a:t>
            </a:r>
            <a:r>
              <a:rPr kumimoji="1" lang="zh-CN" altLang="en-US" sz="3600" b="1" dirty="0">
                <a:latin typeface="隶书" panose="02010509060101010101" pitchFamily="49" charset="-122"/>
                <a:ea typeface="隶书" panose="02010509060101010101" pitchFamily="49" charset="-122"/>
              </a:rPr>
              <a:t>解一元一次方程</a:t>
            </a:r>
            <a:r>
              <a:rPr kumimoji="1" lang="en-US" altLang="zh-CN" sz="3600" b="1" dirty="0">
                <a:latin typeface="隶书" panose="02010509060101010101" pitchFamily="49" charset="-122"/>
                <a:ea typeface="隶书" panose="02010509060101010101" pitchFamily="49" charset="-122"/>
              </a:rPr>
              <a:t>;</a:t>
            </a:r>
          </a:p>
          <a:p>
            <a:pPr>
              <a:lnSpc>
                <a:spcPct val="90000"/>
              </a:lnSpc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kumimoji="1" lang="en-US" altLang="zh-CN" sz="3600" b="1" dirty="0">
                <a:latin typeface="隶书" panose="02010509060101010101" pitchFamily="49" charset="-122"/>
                <a:ea typeface="隶书" panose="02010509060101010101" pitchFamily="49" charset="-122"/>
              </a:rPr>
              <a:t>5.</a:t>
            </a:r>
            <a:r>
              <a:rPr kumimoji="1" lang="zh-CN" altLang="en-US" sz="3600" b="1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定解</a:t>
            </a:r>
            <a:r>
              <a:rPr kumimoji="1" lang="en-US" altLang="zh-CN" sz="3600" b="1" dirty="0">
                <a:latin typeface="隶书" panose="02010509060101010101" pitchFamily="49" charset="-122"/>
                <a:ea typeface="隶书" panose="02010509060101010101" pitchFamily="49" charset="-122"/>
              </a:rPr>
              <a:t>:</a:t>
            </a:r>
            <a:r>
              <a:rPr kumimoji="1" lang="zh-CN" altLang="en-US" sz="3600" b="1" dirty="0">
                <a:latin typeface="隶书" panose="02010509060101010101" pitchFamily="49" charset="-122"/>
                <a:ea typeface="隶书" panose="02010509060101010101" pitchFamily="49" charset="-122"/>
              </a:rPr>
              <a:t>写出原方程的解</a:t>
            </a:r>
            <a:r>
              <a:rPr kumimoji="1" lang="en-US" altLang="zh-CN" sz="3600" b="1" dirty="0">
                <a:latin typeface="隶书" panose="02010509060101010101" pitchFamily="49" charset="-122"/>
                <a:ea typeface="隶书" panose="02010509060101010101" pitchFamily="49" charset="-122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04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04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31" grpId="0" autoUpdateAnimBg="0"/>
      <p:bldP spid="6043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62400" y="228600"/>
            <a:ext cx="5181600" cy="533400"/>
          </a:xfrm>
        </p:spPr>
        <p:txBody>
          <a:bodyPr/>
          <a:lstStyle/>
          <a:p>
            <a:r>
              <a:rPr lang="zh-CN" altLang="en-US" sz="3600" b="1">
                <a:solidFill>
                  <a:schemeClr val="tx1"/>
                </a:solidFill>
                <a:ea typeface="隶书" panose="02010509060101010101" pitchFamily="49" charset="-122"/>
              </a:rPr>
              <a:t>配方法</a:t>
            </a:r>
            <a:endParaRPr lang="zh-CN" altLang="en-US" sz="3600" b="1">
              <a:solidFill>
                <a:srgbClr val="FF0000"/>
              </a:solidFill>
              <a:ea typeface="隶书" panose="02010509060101010101" pitchFamily="49" charset="-122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/>
        </p:nvSpPr>
        <p:spPr bwMode="auto">
          <a:xfrm>
            <a:off x="3657600" y="762000"/>
            <a:ext cx="5257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1"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kumimoji="1" lang="en-US" altLang="zh-CN" sz="2800" b="1" dirty="0">
                <a:latin typeface="Times New Roman" panose="02020603050405020304" pitchFamily="18" charset="0"/>
              </a:rPr>
              <a:t> </a:t>
            </a:r>
            <a:r>
              <a:rPr kumimoji="1" lang="zh-CN" altLang="en-US" sz="2800" b="1" dirty="0">
                <a:latin typeface="Times New Roman" panose="02020603050405020304" pitchFamily="18" charset="0"/>
              </a:rPr>
              <a:t>例</a:t>
            </a:r>
            <a:r>
              <a:rPr kumimoji="1" lang="en-US" altLang="zh-CN" sz="2800" b="1" dirty="0">
                <a:latin typeface="Times New Roman" panose="02020603050405020304" pitchFamily="18" charset="0"/>
              </a:rPr>
              <a:t>2 </a:t>
            </a:r>
            <a:r>
              <a:rPr kumimoji="1" lang="zh-CN" altLang="en-US" sz="2800" b="1" dirty="0">
                <a:latin typeface="Times New Roman" panose="02020603050405020304" pitchFamily="18" charset="0"/>
              </a:rPr>
              <a:t>解方程  </a:t>
            </a:r>
            <a:r>
              <a:rPr kumimoji="1" lang="en-US" altLang="zh-CN" sz="2800" b="1" dirty="0">
                <a:latin typeface="Times New Roman" panose="02020603050405020304" pitchFamily="18" charset="0"/>
              </a:rPr>
              <a:t>3x</a:t>
            </a:r>
            <a:r>
              <a:rPr kumimoji="1" lang="en-US" altLang="zh-CN" sz="2800" b="1" baseline="30000" dirty="0">
                <a:latin typeface="Times New Roman" panose="02020603050405020304" pitchFamily="18" charset="0"/>
              </a:rPr>
              <a:t>2</a:t>
            </a:r>
            <a:r>
              <a:rPr kumimoji="1" lang="en-US" altLang="zh-CN" sz="2800" b="1" dirty="0">
                <a:latin typeface="Times New Roman" panose="02020603050405020304" pitchFamily="18" charset="0"/>
              </a:rPr>
              <a:t>+8x-3=0. </a:t>
            </a:r>
          </a:p>
        </p:txBody>
      </p:sp>
      <p:pic>
        <p:nvPicPr>
          <p:cNvPr id="57351" name="Picture 7" descr="Q_011"/>
          <p:cNvPicPr>
            <a:picLocks noChangeAspect="1" noChangeArrowheads="1" noCrop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7229475" y="219075"/>
            <a:ext cx="522288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352" name="Rectangle 8"/>
          <p:cNvSpPr>
            <a:spLocks noGrp="1" noChangeArrowheads="1"/>
          </p:cNvSpPr>
          <p:nvPr/>
        </p:nvSpPr>
        <p:spPr bwMode="auto">
          <a:xfrm>
            <a:off x="3635375" y="1484313"/>
            <a:ext cx="4800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kumimoji="1" lang="en-US" altLang="zh-CN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1.</a:t>
            </a:r>
            <a:r>
              <a:rPr kumimoji="1" lang="zh-CN" altLang="en-US" sz="2800" b="1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化</a:t>
            </a:r>
            <a:r>
              <a:rPr kumimoji="1" lang="en-US" altLang="zh-CN" sz="2800" b="1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1</a:t>
            </a:r>
            <a:r>
              <a:rPr kumimoji="1" lang="en-US" altLang="zh-CN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:</a:t>
            </a:r>
            <a:r>
              <a:rPr kumimoji="1" lang="zh-CN" altLang="en-US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把二次项系数化为</a:t>
            </a:r>
            <a:r>
              <a:rPr kumimoji="1" lang="en-US" altLang="zh-CN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1;</a:t>
            </a:r>
            <a:endParaRPr kumimoji="1" lang="en-US" altLang="zh-CN" sz="2800" b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57450" name="Object 106"/>
          <p:cNvGraphicFramePr>
            <a:graphicFrameLocks noChangeAspect="1"/>
          </p:cNvGraphicFramePr>
          <p:nvPr/>
        </p:nvGraphicFramePr>
        <p:xfrm>
          <a:off x="395288" y="1008063"/>
          <a:ext cx="2703512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13" name="公式" r:id="rId6" imgW="1638300" imgH="292100" progId="Equation.3">
                  <p:embed/>
                </p:oleObj>
              </mc:Choice>
              <mc:Fallback>
                <p:oleObj name="公式" r:id="rId6" imgW="1638300" imgH="292100" progId="Equation.3">
                  <p:embed/>
                  <p:pic>
                    <p:nvPicPr>
                      <p:cNvPr id="0" name="Object 1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1008063"/>
                        <a:ext cx="2703512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451" name="Object 107"/>
          <p:cNvGraphicFramePr>
            <a:graphicFrameLocks noChangeAspect="1"/>
          </p:cNvGraphicFramePr>
          <p:nvPr/>
        </p:nvGraphicFramePr>
        <p:xfrm>
          <a:off x="827088" y="4365625"/>
          <a:ext cx="1771650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14" name="Equation" r:id="rId8" imgW="1016000" imgH="520700" progId="Equation.3">
                  <p:embed/>
                </p:oleObj>
              </mc:Choice>
              <mc:Fallback>
                <p:oleObj name="Equation" r:id="rId8" imgW="1016000" imgH="520700" progId="Equation.3">
                  <p:embed/>
                  <p:pic>
                    <p:nvPicPr>
                      <p:cNvPr id="0" name="Object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4365625"/>
                        <a:ext cx="1771650" cy="849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452" name="Object 108"/>
          <p:cNvGraphicFramePr>
            <a:graphicFrameLocks noChangeAspect="1"/>
          </p:cNvGraphicFramePr>
          <p:nvPr/>
        </p:nvGraphicFramePr>
        <p:xfrm>
          <a:off x="179388" y="5805488"/>
          <a:ext cx="1439862" cy="89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15" name="Equation" r:id="rId10" imgW="774700" imgH="520700" progId="Equation.3">
                  <p:embed/>
                </p:oleObj>
              </mc:Choice>
              <mc:Fallback>
                <p:oleObj name="Equation" r:id="rId10" imgW="774700" imgH="520700" progId="Equation.3">
                  <p:embed/>
                  <p:pic>
                    <p:nvPicPr>
                      <p:cNvPr id="0" name="Object 1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5805488"/>
                        <a:ext cx="1439862" cy="89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453" name="Object 109"/>
          <p:cNvGraphicFramePr>
            <a:graphicFrameLocks noChangeAspect="1"/>
          </p:cNvGraphicFramePr>
          <p:nvPr/>
        </p:nvGraphicFramePr>
        <p:xfrm>
          <a:off x="1692275" y="6021388"/>
          <a:ext cx="1260475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16" name="公式" r:id="rId12" imgW="711200" imgH="292100" progId="Equation.3">
                  <p:embed/>
                </p:oleObj>
              </mc:Choice>
              <mc:Fallback>
                <p:oleObj name="公式" r:id="rId12" imgW="711200" imgH="292100" progId="Equation.3">
                  <p:embed/>
                  <p:pic>
                    <p:nvPicPr>
                      <p:cNvPr id="0" name="Object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6021388"/>
                        <a:ext cx="1260475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454" name="Object 110"/>
          <p:cNvGraphicFramePr>
            <a:graphicFrameLocks noChangeAspect="1"/>
          </p:cNvGraphicFramePr>
          <p:nvPr/>
        </p:nvGraphicFramePr>
        <p:xfrm>
          <a:off x="684213" y="1436688"/>
          <a:ext cx="205105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17" name="Equation" r:id="rId14" imgW="1270000" imgH="520700" progId="Equation.3">
                  <p:embed/>
                </p:oleObj>
              </mc:Choice>
              <mc:Fallback>
                <p:oleObj name="Equation" r:id="rId14" imgW="1270000" imgH="520700" progId="Equation.3">
                  <p:embed/>
                  <p:pic>
                    <p:nvPicPr>
                      <p:cNvPr id="0" name="Object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1436688"/>
                        <a:ext cx="2051050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455" name="Object 111"/>
          <p:cNvGraphicFramePr>
            <a:graphicFrameLocks noChangeAspect="1"/>
          </p:cNvGraphicFramePr>
          <p:nvPr/>
        </p:nvGraphicFramePr>
        <p:xfrm>
          <a:off x="611188" y="2636838"/>
          <a:ext cx="330835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18" name="Equation" r:id="rId16" imgW="2184400" imgH="622300" progId="Equation.3">
                  <p:embed/>
                </p:oleObj>
              </mc:Choice>
              <mc:Fallback>
                <p:oleObj name="Equation" r:id="rId16" imgW="2184400" imgH="622300" progId="Equation.3">
                  <p:embed/>
                  <p:pic>
                    <p:nvPicPr>
                      <p:cNvPr id="0" name="Object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2636838"/>
                        <a:ext cx="3308350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456" name="Object 112"/>
          <p:cNvGraphicFramePr>
            <a:graphicFrameLocks noChangeAspect="1"/>
          </p:cNvGraphicFramePr>
          <p:nvPr/>
        </p:nvGraphicFramePr>
        <p:xfrm>
          <a:off x="755650" y="3500438"/>
          <a:ext cx="2219325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19" name="公式" r:id="rId18" imgW="1409700" imgH="622300" progId="Equation.3">
                  <p:embed/>
                </p:oleObj>
              </mc:Choice>
              <mc:Fallback>
                <p:oleObj name="公式" r:id="rId18" imgW="1409700" imgH="622300" progId="Equation.3">
                  <p:embed/>
                  <p:pic>
                    <p:nvPicPr>
                      <p:cNvPr id="0" name="Object 1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3500438"/>
                        <a:ext cx="2219325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457" name="Object 113"/>
          <p:cNvGraphicFramePr>
            <a:graphicFrameLocks noChangeAspect="1"/>
          </p:cNvGraphicFramePr>
          <p:nvPr/>
        </p:nvGraphicFramePr>
        <p:xfrm>
          <a:off x="684213" y="5157788"/>
          <a:ext cx="1871662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20" name="Equation" r:id="rId20" imgW="1168400" imgH="520700" progId="Equation.3">
                  <p:embed/>
                </p:oleObj>
              </mc:Choice>
              <mc:Fallback>
                <p:oleObj name="Equation" r:id="rId20" imgW="1168400" imgH="520700" progId="Equation.3">
                  <p:embed/>
                  <p:pic>
                    <p:nvPicPr>
                      <p:cNvPr id="0" name="Object 1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5157788"/>
                        <a:ext cx="1871662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458" name="Rectangle 114"/>
          <p:cNvSpPr>
            <a:spLocks noGrp="1" noChangeArrowheads="1"/>
          </p:cNvSpPr>
          <p:nvPr/>
        </p:nvSpPr>
        <p:spPr bwMode="auto">
          <a:xfrm>
            <a:off x="3962400" y="2743200"/>
            <a:ext cx="4572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kumimoji="1" lang="en-US" altLang="zh-CN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3.</a:t>
            </a:r>
            <a:r>
              <a:rPr kumimoji="1" lang="zh-CN" altLang="en-US" sz="2800" b="1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配方</a:t>
            </a:r>
            <a:r>
              <a:rPr kumimoji="1" lang="en-US" altLang="zh-CN" sz="2800" b="1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:</a:t>
            </a:r>
            <a:r>
              <a:rPr kumimoji="1" lang="zh-CN" altLang="en-US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方程两边都加上一次项系数一半的平方</a:t>
            </a:r>
            <a:r>
              <a:rPr kumimoji="1" lang="en-US" altLang="zh-CN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;</a:t>
            </a:r>
            <a:endParaRPr kumimoji="1" lang="en-US" altLang="zh-CN" sz="2800" b="1" dirty="0">
              <a:latin typeface="Times New Roman" panose="02020603050405020304" pitchFamily="18" charset="0"/>
            </a:endParaRPr>
          </a:p>
        </p:txBody>
      </p:sp>
      <p:sp>
        <p:nvSpPr>
          <p:cNvPr id="57459" name="Rectangle 115"/>
          <p:cNvSpPr>
            <a:spLocks noGrp="1" noChangeArrowheads="1"/>
          </p:cNvSpPr>
          <p:nvPr/>
        </p:nvSpPr>
        <p:spPr bwMode="auto">
          <a:xfrm>
            <a:off x="3563938" y="3644900"/>
            <a:ext cx="5580062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kumimoji="1" lang="en-US" altLang="zh-CN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4.</a:t>
            </a:r>
            <a:r>
              <a:rPr kumimoji="1" lang="zh-CN" altLang="en-US" sz="2800" b="1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变形</a:t>
            </a:r>
            <a:r>
              <a:rPr kumimoji="1" lang="en-US" altLang="zh-CN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:</a:t>
            </a:r>
            <a:r>
              <a:rPr kumimoji="1" lang="zh-CN" altLang="en-US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方程左边分解因式</a:t>
            </a:r>
            <a:r>
              <a:rPr kumimoji="1" lang="en-US" altLang="zh-CN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,</a:t>
            </a:r>
            <a:r>
              <a:rPr kumimoji="1" lang="zh-CN" altLang="en-US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右边合并同类项</a:t>
            </a:r>
            <a:r>
              <a:rPr kumimoji="1" lang="en-US" altLang="zh-CN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;</a:t>
            </a:r>
            <a:endParaRPr kumimoji="1" lang="en-US" altLang="zh-CN" sz="2800" b="1" dirty="0">
              <a:latin typeface="Times New Roman" panose="02020603050405020304" pitchFamily="18" charset="0"/>
            </a:endParaRPr>
          </a:p>
        </p:txBody>
      </p:sp>
      <p:sp>
        <p:nvSpPr>
          <p:cNvPr id="57460" name="Rectangle 116"/>
          <p:cNvSpPr>
            <a:spLocks noGrp="1" noChangeArrowheads="1"/>
          </p:cNvSpPr>
          <p:nvPr/>
        </p:nvSpPr>
        <p:spPr bwMode="auto">
          <a:xfrm>
            <a:off x="3563938" y="4419600"/>
            <a:ext cx="55038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kumimoji="1" lang="en-US" altLang="zh-CN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5.</a:t>
            </a:r>
            <a:r>
              <a:rPr kumimoji="1" lang="zh-CN" altLang="en-US" sz="2800" b="1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开方</a:t>
            </a:r>
            <a:r>
              <a:rPr kumimoji="1" lang="en-US" altLang="zh-CN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:</a:t>
            </a:r>
            <a:r>
              <a:rPr kumimoji="1" lang="zh-CN" altLang="en-US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根据平方根意义</a:t>
            </a:r>
            <a:r>
              <a:rPr kumimoji="1" lang="en-US" altLang="zh-CN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,</a:t>
            </a:r>
            <a:r>
              <a:rPr kumimoji="1" lang="zh-CN" altLang="en-US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方程两边开平方</a:t>
            </a:r>
            <a:r>
              <a:rPr kumimoji="1" lang="en-US" altLang="zh-CN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;</a:t>
            </a:r>
          </a:p>
        </p:txBody>
      </p:sp>
      <p:sp>
        <p:nvSpPr>
          <p:cNvPr id="57461" name="Rectangle 117"/>
          <p:cNvSpPr>
            <a:spLocks noGrp="1" noChangeArrowheads="1"/>
          </p:cNvSpPr>
          <p:nvPr/>
        </p:nvSpPr>
        <p:spPr bwMode="auto">
          <a:xfrm>
            <a:off x="3492500" y="5516563"/>
            <a:ext cx="5354638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kumimoji="1" lang="en-US" altLang="zh-CN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6.</a:t>
            </a:r>
            <a:r>
              <a:rPr kumimoji="1" lang="zh-CN" altLang="en-US" sz="2800" b="1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求解</a:t>
            </a:r>
            <a:r>
              <a:rPr kumimoji="1" lang="en-US" altLang="zh-CN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:</a:t>
            </a:r>
            <a:r>
              <a:rPr kumimoji="1" lang="zh-CN" altLang="en-US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解一元一次方程</a:t>
            </a:r>
            <a:r>
              <a:rPr kumimoji="1" lang="en-US" altLang="zh-CN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;</a:t>
            </a:r>
          </a:p>
        </p:txBody>
      </p:sp>
      <p:sp>
        <p:nvSpPr>
          <p:cNvPr id="57462" name="Rectangle 118"/>
          <p:cNvSpPr>
            <a:spLocks noGrp="1" noChangeArrowheads="1"/>
          </p:cNvSpPr>
          <p:nvPr/>
        </p:nvSpPr>
        <p:spPr bwMode="auto">
          <a:xfrm>
            <a:off x="3492500" y="6021388"/>
            <a:ext cx="5354638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kumimoji="1" lang="en-US" altLang="zh-CN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7.</a:t>
            </a:r>
            <a:r>
              <a:rPr kumimoji="1" lang="zh-CN" altLang="en-US" sz="2800" b="1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定解</a:t>
            </a:r>
            <a:r>
              <a:rPr kumimoji="1" lang="en-US" altLang="zh-CN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:</a:t>
            </a:r>
            <a:r>
              <a:rPr kumimoji="1" lang="zh-CN" altLang="en-US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写出原方程的解</a:t>
            </a:r>
            <a:r>
              <a:rPr kumimoji="1" lang="en-US" altLang="zh-CN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.</a:t>
            </a:r>
          </a:p>
        </p:txBody>
      </p:sp>
      <p:sp>
        <p:nvSpPr>
          <p:cNvPr id="57464" name="Rectangle 120"/>
          <p:cNvSpPr>
            <a:spLocks noGrp="1" noChangeArrowheads="1"/>
          </p:cNvSpPr>
          <p:nvPr/>
        </p:nvSpPr>
        <p:spPr bwMode="auto">
          <a:xfrm>
            <a:off x="3563938" y="2133600"/>
            <a:ext cx="5580062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kumimoji="1" lang="en-US" altLang="zh-CN" sz="2400" b="1" dirty="0">
                <a:latin typeface="隶书" panose="02010509060101010101" pitchFamily="49" charset="-122"/>
                <a:ea typeface="隶书" panose="02010509060101010101" pitchFamily="49" charset="-122"/>
              </a:rPr>
              <a:t>2.</a:t>
            </a:r>
            <a:r>
              <a:rPr kumimoji="1" lang="zh-CN" altLang="en-US" sz="2800" b="1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移项</a:t>
            </a:r>
            <a:r>
              <a:rPr kumimoji="1" lang="en-US" altLang="zh-CN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:</a:t>
            </a:r>
            <a:r>
              <a:rPr kumimoji="1" lang="zh-CN" altLang="en-US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把常数项移到方程的右边</a:t>
            </a:r>
            <a:r>
              <a:rPr kumimoji="1" lang="en-US" altLang="zh-CN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;</a:t>
            </a:r>
            <a:endParaRPr kumimoji="1" lang="en-US" altLang="zh-CN" sz="2800" b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57465" name="Object 121"/>
          <p:cNvGraphicFramePr>
            <a:graphicFrameLocks noChangeAspect="1"/>
          </p:cNvGraphicFramePr>
          <p:nvPr/>
        </p:nvGraphicFramePr>
        <p:xfrm>
          <a:off x="755650" y="2027238"/>
          <a:ext cx="1871663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21" name="Equation" r:id="rId22" imgW="1016000" imgH="520700" progId="Equation.3">
                  <p:embed/>
                </p:oleObj>
              </mc:Choice>
              <mc:Fallback>
                <p:oleObj name="Equation" r:id="rId22" imgW="1016000" imgH="520700" progId="Equation.3">
                  <p:embed/>
                  <p:pic>
                    <p:nvPicPr>
                      <p:cNvPr id="0" name="Object 1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2027238"/>
                        <a:ext cx="1871663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7483" name="Group 139"/>
          <p:cNvGrpSpPr/>
          <p:nvPr/>
        </p:nvGrpSpPr>
        <p:grpSpPr bwMode="auto">
          <a:xfrm>
            <a:off x="381000" y="238125"/>
            <a:ext cx="3076575" cy="688975"/>
            <a:chOff x="58" y="150"/>
            <a:chExt cx="1938" cy="434"/>
          </a:xfrm>
        </p:grpSpPr>
        <p:pic>
          <p:nvPicPr>
            <p:cNvPr id="57473" name="Picture 129" descr="seesnvn1[1]"/>
            <p:cNvPicPr>
              <a:picLocks noChangeAspect="1" noChangeArrowheads="1"/>
            </p:cNvPicPr>
            <p:nvPr/>
          </p:nvPicPr>
          <p:blipFill>
            <a:blip r:embed="rId24" cstate="email"/>
            <a:srcRect/>
            <a:stretch>
              <a:fillRect/>
            </a:stretch>
          </p:blipFill>
          <p:spPr bwMode="auto">
            <a:xfrm>
              <a:off x="1450" y="150"/>
              <a:ext cx="546" cy="4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7474" name="Group 130"/>
            <p:cNvGrpSpPr/>
            <p:nvPr/>
          </p:nvGrpSpPr>
          <p:grpSpPr bwMode="auto">
            <a:xfrm>
              <a:off x="58" y="163"/>
              <a:ext cx="1303" cy="389"/>
              <a:chOff x="1740" y="42"/>
              <a:chExt cx="2112" cy="542"/>
            </a:xfrm>
          </p:grpSpPr>
          <p:grpSp>
            <p:nvGrpSpPr>
              <p:cNvPr id="57475" name="Group 131"/>
              <p:cNvGrpSpPr/>
              <p:nvPr/>
            </p:nvGrpSpPr>
            <p:grpSpPr bwMode="auto">
              <a:xfrm>
                <a:off x="1740" y="42"/>
                <a:ext cx="2112" cy="542"/>
                <a:chOff x="1920" y="58"/>
                <a:chExt cx="2112" cy="542"/>
              </a:xfrm>
            </p:grpSpPr>
            <p:sp>
              <p:nvSpPr>
                <p:cNvPr id="57476" name="Rectangle 132"/>
                <p:cNvSpPr>
                  <a:spLocks noChangeArrowheads="1"/>
                </p:cNvSpPr>
                <p:nvPr/>
              </p:nvSpPr>
              <p:spPr bwMode="auto">
                <a:xfrm>
                  <a:off x="1920" y="58"/>
                  <a:ext cx="2112" cy="542"/>
                </a:xfrm>
                <a:prstGeom prst="rect">
                  <a:avLst/>
                </a:prstGeom>
                <a:gradFill rotWithShape="0">
                  <a:gsLst>
                    <a:gs pos="0">
                      <a:srgbClr val="FFCC99"/>
                    </a:gs>
                    <a:gs pos="100000">
                      <a:srgbClr val="FFFFFF"/>
                    </a:gs>
                  </a:gsLst>
                  <a:path path="shape">
                    <a:fillToRect l="50000" t="50000" r="50000" b="50000"/>
                  </a:path>
                </a:gradFill>
                <a:ln w="38100">
                  <a:solidFill>
                    <a:srgbClr val="CC0000"/>
                  </a:solidFill>
                  <a:miter lim="800000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US" altLang="zh-CN" sz="3200" b="1" dirty="0"/>
                    <a:t>   </a:t>
                  </a:r>
                  <a:r>
                    <a:rPr lang="zh-CN" altLang="en-US" sz="2400" b="1" dirty="0">
                      <a:solidFill>
                        <a:srgbClr val="FF0000"/>
                      </a:solidFill>
                      <a:latin typeface="隶书" panose="02010509060101010101" pitchFamily="49" charset="-122"/>
                      <a:ea typeface="隶书" panose="02010509060101010101" pitchFamily="49" charset="-122"/>
                    </a:rPr>
                    <a:t>师生合作</a:t>
                  </a:r>
                </a:p>
              </p:txBody>
            </p:sp>
            <p:sp>
              <p:nvSpPr>
                <p:cNvPr id="57477" name="Rectangle 133" descr="PE03255_"/>
                <p:cNvSpPr>
                  <a:spLocks noChangeArrowheads="1"/>
                </p:cNvSpPr>
                <p:nvPr/>
              </p:nvSpPr>
              <p:spPr bwMode="auto">
                <a:xfrm>
                  <a:off x="3601" y="158"/>
                  <a:ext cx="362" cy="40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blipFill dpi="0" rotWithShape="0">
                        <a:blip r:embed="rId25"/>
                        <a:srcRect/>
                        <a:stretch>
                          <a:fillRect/>
                        </a:stretch>
                      </a:blipFill>
                    </a14:hiddenFill>
                  </a:ext>
                  <a:ext uri="{91240B29-F687-4F45-9708-019B960494DF}">
                    <a14:hiddenLine xmlns:a14="http://schemas.microsoft.com/office/drawing/2010/main" w="38100">
                      <a:solidFill>
                        <a:srgbClr val="CC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altLang="zh-CN" sz="2400" b="1">
                      <a:solidFill>
                        <a:srgbClr val="0000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ea typeface="BatangChe" pitchFamily="49" charset="-127"/>
                    </a:rPr>
                    <a:t>1</a:t>
                  </a:r>
                </a:p>
              </p:txBody>
            </p:sp>
          </p:grpSp>
          <p:grpSp>
            <p:nvGrpSpPr>
              <p:cNvPr id="57478" name="Group 134"/>
              <p:cNvGrpSpPr/>
              <p:nvPr/>
            </p:nvGrpSpPr>
            <p:grpSpPr bwMode="auto">
              <a:xfrm>
                <a:off x="1824" y="96"/>
                <a:ext cx="206" cy="240"/>
                <a:chOff x="178" y="1296"/>
                <a:chExt cx="206" cy="240"/>
              </a:xfrm>
            </p:grpSpPr>
            <p:sp>
              <p:nvSpPr>
                <p:cNvPr id="57479" name="Freeform 135" descr="PE03255_"/>
                <p:cNvSpPr>
                  <a:spLocks noChangeAspect="1"/>
                </p:cNvSpPr>
                <p:nvPr/>
              </p:nvSpPr>
              <p:spPr bwMode="auto">
                <a:xfrm rot="22890791">
                  <a:off x="178" y="1344"/>
                  <a:ext cx="154" cy="172"/>
                </a:xfrm>
                <a:custGeom>
                  <a:avLst/>
                  <a:gdLst>
                    <a:gd name="T0" fmla="*/ 296 w 296"/>
                    <a:gd name="T1" fmla="*/ 240 h 288"/>
                    <a:gd name="T2" fmla="*/ 200 w 296"/>
                    <a:gd name="T3" fmla="*/ 288 h 288"/>
                    <a:gd name="T4" fmla="*/ 56 w 296"/>
                    <a:gd name="T5" fmla="*/ 240 h 288"/>
                    <a:gd name="T6" fmla="*/ 8 w 296"/>
                    <a:gd name="T7" fmla="*/ 144 h 288"/>
                    <a:gd name="T8" fmla="*/ 8 w 296"/>
                    <a:gd name="T9" fmla="*/ 0 h 2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6" h="288">
                      <a:moveTo>
                        <a:pt x="296" y="240"/>
                      </a:moveTo>
                      <a:cubicBezTo>
                        <a:pt x="268" y="264"/>
                        <a:pt x="240" y="288"/>
                        <a:pt x="200" y="288"/>
                      </a:cubicBezTo>
                      <a:cubicBezTo>
                        <a:pt x="160" y="288"/>
                        <a:pt x="88" y="264"/>
                        <a:pt x="56" y="240"/>
                      </a:cubicBezTo>
                      <a:cubicBezTo>
                        <a:pt x="24" y="216"/>
                        <a:pt x="16" y="184"/>
                        <a:pt x="8" y="144"/>
                      </a:cubicBezTo>
                      <a:cubicBezTo>
                        <a:pt x="0" y="104"/>
                        <a:pt x="4" y="52"/>
                        <a:pt x="8" y="0"/>
                      </a:cubicBezTo>
                    </a:path>
                  </a:pathLst>
                </a:custGeom>
                <a:noFill/>
                <a:ln w="38100" cap="flat" cmpd="sng">
                  <a:solidFill>
                    <a:srgbClr val="990000"/>
                  </a:solidFill>
                  <a:prstDash val="solid"/>
                  <a:round/>
                  <a:headEnd type="none" w="sm" len="sm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blipFill dpi="0" rotWithShape="0">
                        <a:blip r:embed="rId25"/>
                        <a:srcRect/>
                        <a:stretch>
                          <a:fillRect/>
                        </a:stretch>
                      </a:blip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7480" name="Freeform 136" descr="PE03255_"/>
                <p:cNvSpPr>
                  <a:spLocks noChangeAspect="1"/>
                </p:cNvSpPr>
                <p:nvPr/>
              </p:nvSpPr>
              <p:spPr bwMode="auto">
                <a:xfrm rot="12366643">
                  <a:off x="230" y="1316"/>
                  <a:ext cx="154" cy="172"/>
                </a:xfrm>
                <a:custGeom>
                  <a:avLst/>
                  <a:gdLst>
                    <a:gd name="T0" fmla="*/ 296 w 296"/>
                    <a:gd name="T1" fmla="*/ 240 h 288"/>
                    <a:gd name="T2" fmla="*/ 200 w 296"/>
                    <a:gd name="T3" fmla="*/ 288 h 288"/>
                    <a:gd name="T4" fmla="*/ 56 w 296"/>
                    <a:gd name="T5" fmla="*/ 240 h 288"/>
                    <a:gd name="T6" fmla="*/ 8 w 296"/>
                    <a:gd name="T7" fmla="*/ 144 h 288"/>
                    <a:gd name="T8" fmla="*/ 8 w 296"/>
                    <a:gd name="T9" fmla="*/ 0 h 2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6" h="288">
                      <a:moveTo>
                        <a:pt x="296" y="240"/>
                      </a:moveTo>
                      <a:cubicBezTo>
                        <a:pt x="268" y="264"/>
                        <a:pt x="240" y="288"/>
                        <a:pt x="200" y="288"/>
                      </a:cubicBezTo>
                      <a:cubicBezTo>
                        <a:pt x="160" y="288"/>
                        <a:pt x="88" y="264"/>
                        <a:pt x="56" y="240"/>
                      </a:cubicBezTo>
                      <a:cubicBezTo>
                        <a:pt x="24" y="216"/>
                        <a:pt x="16" y="184"/>
                        <a:pt x="8" y="144"/>
                      </a:cubicBezTo>
                      <a:cubicBezTo>
                        <a:pt x="0" y="104"/>
                        <a:pt x="4" y="52"/>
                        <a:pt x="8" y="0"/>
                      </a:cubicBezTo>
                    </a:path>
                  </a:pathLst>
                </a:custGeom>
                <a:noFill/>
                <a:ln w="38100" cap="flat" cmpd="sng">
                  <a:solidFill>
                    <a:srgbClr val="990000"/>
                  </a:solidFill>
                  <a:prstDash val="solid"/>
                  <a:round/>
                  <a:headEnd type="none" w="sm" len="sm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blipFill dpi="0" rotWithShape="0">
                        <a:blip r:embed="rId25"/>
                        <a:srcRect/>
                        <a:stretch>
                          <a:fillRect/>
                        </a:stretch>
                      </a:blip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7481" name="Line 137"/>
                <p:cNvSpPr>
                  <a:spLocks noChangeShapeType="1"/>
                </p:cNvSpPr>
                <p:nvPr/>
              </p:nvSpPr>
              <p:spPr bwMode="auto">
                <a:xfrm flipV="1">
                  <a:off x="192" y="1296"/>
                  <a:ext cx="192" cy="240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miter lim="800000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zh-CN" altLang="en-US"/>
                </a:p>
              </p:txBody>
            </p:sp>
          </p:grpSp>
        </p:grpSp>
        <p:pic>
          <p:nvPicPr>
            <p:cNvPr id="57482" name="Picture 138" descr="发光的心3"/>
            <p:cNvPicPr>
              <a:picLocks noChangeAspect="1" noChangeArrowheads="1" noCrop="1"/>
            </p:cNvPicPr>
            <p:nvPr/>
          </p:nvPicPr>
          <p:blipFill>
            <a:blip r:embed="rId26"/>
            <a:srcRect/>
            <a:stretch>
              <a:fillRect/>
            </a:stretch>
          </p:blipFill>
          <p:spPr bwMode="auto">
            <a:xfrm>
              <a:off x="96" y="346"/>
              <a:ext cx="230" cy="2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3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4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74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574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74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574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74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500"/>
                                        <p:tgtEl>
                                          <p:spTgt spid="574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74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500"/>
                                        <p:tgtEl>
                                          <p:spTgt spid="574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74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500"/>
                                        <p:tgtEl>
                                          <p:spTgt spid="574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74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7" dur="500"/>
                                        <p:tgtEl>
                                          <p:spTgt spid="574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74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574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autoUpdateAnimBg="0"/>
      <p:bldP spid="57352" grpId="0" autoUpdateAnimBg="0"/>
      <p:bldP spid="57458" grpId="0" autoUpdateAnimBg="0"/>
      <p:bldP spid="57459" grpId="0" autoUpdateAnimBg="0"/>
      <p:bldP spid="57460" grpId="0" autoUpdateAnimBg="0"/>
      <p:bldP spid="57461" grpId="0" autoUpdateAnimBg="0"/>
      <p:bldP spid="57462" grpId="0" autoUpdateAnimBg="0"/>
      <p:bldP spid="5746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WordArt 4"/>
          <p:cNvSpPr>
            <a:spLocks noChangeArrowheads="1" noChangeShapeType="1" noTextEdit="1"/>
          </p:cNvSpPr>
          <p:nvPr/>
        </p:nvSpPr>
        <p:spPr bwMode="auto">
          <a:xfrm>
            <a:off x="971550" y="620713"/>
            <a:ext cx="1800225" cy="904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4000" b="1" kern="10">
                <a:ln w="19050">
                  <a:solidFill>
                    <a:srgbClr val="99CCFF"/>
                  </a:solidFill>
                  <a:miter lim="800000"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练习</a:t>
            </a:r>
          </a:p>
        </p:txBody>
      </p:sp>
      <p:graphicFrame>
        <p:nvGraphicFramePr>
          <p:cNvPr id="67589" name="Object 5"/>
          <p:cNvGraphicFramePr>
            <a:graphicFrameLocks noChangeAspect="1"/>
          </p:cNvGraphicFramePr>
          <p:nvPr/>
        </p:nvGraphicFramePr>
        <p:xfrm>
          <a:off x="1116013" y="1916113"/>
          <a:ext cx="4608512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00" name="公式" r:id="rId3" imgW="1637665" imgH="215900" progId="Equation.3">
                  <p:embed/>
                </p:oleObj>
              </mc:Choice>
              <mc:Fallback>
                <p:oleObj name="公式" r:id="rId3" imgW="1637665" imgH="2159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916113"/>
                        <a:ext cx="4608512" cy="608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590" name="Object 6"/>
          <p:cNvGraphicFramePr>
            <a:graphicFrameLocks noChangeAspect="1"/>
          </p:cNvGraphicFramePr>
          <p:nvPr/>
        </p:nvGraphicFramePr>
        <p:xfrm>
          <a:off x="1116013" y="2781300"/>
          <a:ext cx="4249737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01" name="公式" r:id="rId5" imgW="1422400" imgH="215900" progId="Equation.3">
                  <p:embed/>
                </p:oleObj>
              </mc:Choice>
              <mc:Fallback>
                <p:oleObj name="公式" r:id="rId5" imgW="1422400" imgH="2159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2781300"/>
                        <a:ext cx="4249737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591" name="Text Box 7"/>
          <p:cNvSpPr txBox="1">
            <a:spLocks noChangeArrowheads="1"/>
          </p:cNvSpPr>
          <p:nvPr/>
        </p:nvSpPr>
        <p:spPr bwMode="auto">
          <a:xfrm>
            <a:off x="1116013" y="3860800"/>
            <a:ext cx="73437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/>
              <a:t>3</a:t>
            </a:r>
            <a:r>
              <a:rPr lang="zh-CN" altLang="en-US" sz="3600" b="1"/>
              <a:t>、书</a:t>
            </a:r>
            <a:r>
              <a:rPr lang="en-US" altLang="zh-CN" sz="3600" b="1"/>
              <a:t>P88</a:t>
            </a:r>
            <a:r>
              <a:rPr lang="zh-CN" altLang="en-US" sz="3600" b="1"/>
              <a:t>练习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7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724400" y="304800"/>
            <a:ext cx="4267200" cy="914400"/>
          </a:xfrm>
        </p:spPr>
        <p:txBody>
          <a:bodyPr/>
          <a:lstStyle/>
          <a:p>
            <a:r>
              <a:rPr lang="zh-CN" altLang="en-US" sz="4000" b="1">
                <a:solidFill>
                  <a:srgbClr val="FF0000"/>
                </a:solidFill>
                <a:ea typeface="隶书" panose="02010509060101010101" pitchFamily="49" charset="-122"/>
              </a:rPr>
              <a:t>你能行吗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/>
        </p:nvSpPr>
        <p:spPr bwMode="auto">
          <a:xfrm>
            <a:off x="457200" y="838200"/>
            <a:ext cx="83820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457200" indent="-457200"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lang="zh-CN" altLang="en-GB" sz="2800" b="1" dirty="0">
                <a:latin typeface="宋体" panose="02010600030101010101" pitchFamily="2" charset="-122"/>
              </a:rPr>
              <a:t>做一做</a:t>
            </a:r>
          </a:p>
          <a:p>
            <a:pPr marL="457200" indent="-457200" eaLnBrk="0" hangingPunct="0"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lang="zh-CN" altLang="en-GB" sz="2800" b="1" dirty="0">
                <a:latin typeface="Times New Roman" panose="02020603050405020304" pitchFamily="18" charset="0"/>
              </a:rPr>
              <a:t>一小球以15</a:t>
            </a:r>
            <a:r>
              <a:rPr lang="en-US" altLang="zh-CN" sz="2800" b="1" dirty="0">
                <a:latin typeface="Times New Roman" panose="02020603050405020304" pitchFamily="18" charset="0"/>
              </a:rPr>
              <a:t>m/s</a:t>
            </a:r>
            <a:r>
              <a:rPr lang="zh-CN" altLang="en-US" sz="2800" b="1" dirty="0">
                <a:latin typeface="Times New Roman" panose="02020603050405020304" pitchFamily="18" charset="0"/>
              </a:rPr>
              <a:t>的初速度竖直向上弹出</a:t>
            </a:r>
            <a:r>
              <a:rPr lang="en-US" altLang="zh-CN" sz="2800" b="1" dirty="0">
                <a:latin typeface="Times New Roman" panose="02020603050405020304" pitchFamily="18" charset="0"/>
              </a:rPr>
              <a:t>,</a:t>
            </a:r>
            <a:r>
              <a:rPr lang="zh-CN" altLang="en-US" sz="2800" b="1" dirty="0">
                <a:latin typeface="Times New Roman" panose="02020603050405020304" pitchFamily="18" charset="0"/>
              </a:rPr>
              <a:t>它在空中的高度</a:t>
            </a:r>
            <a:r>
              <a:rPr lang="en-US" altLang="zh-CN" sz="2800" b="1" dirty="0">
                <a:latin typeface="Times New Roman" panose="02020603050405020304" pitchFamily="18" charset="0"/>
              </a:rPr>
              <a:t>h(m)</a:t>
            </a:r>
            <a:r>
              <a:rPr lang="zh-CN" altLang="en-US" sz="2800" b="1" dirty="0">
                <a:latin typeface="Times New Roman" panose="02020603050405020304" pitchFamily="18" charset="0"/>
              </a:rPr>
              <a:t>与时间</a:t>
            </a:r>
            <a:r>
              <a:rPr lang="en-US" altLang="zh-CN" sz="2800" b="1" dirty="0">
                <a:latin typeface="Times New Roman" panose="02020603050405020304" pitchFamily="18" charset="0"/>
              </a:rPr>
              <a:t>t(s)</a:t>
            </a:r>
            <a:r>
              <a:rPr lang="zh-CN" altLang="en-US" sz="2800" b="1" dirty="0">
                <a:latin typeface="Times New Roman" panose="02020603050405020304" pitchFamily="18" charset="0"/>
              </a:rPr>
              <a:t>满足关系</a:t>
            </a:r>
            <a:r>
              <a:rPr lang="en-US" altLang="zh-CN" sz="2800" b="1" dirty="0">
                <a:latin typeface="Times New Roman" panose="02020603050405020304" pitchFamily="18" charset="0"/>
              </a:rPr>
              <a:t>:</a:t>
            </a:r>
          </a:p>
          <a:p>
            <a:pPr marL="457200" indent="-457200" eaLnBrk="0" hangingPunct="0"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lang="en-US" altLang="zh-CN" sz="2800" b="1" dirty="0">
                <a:latin typeface="Times New Roman" panose="02020603050405020304" pitchFamily="18" charset="0"/>
              </a:rPr>
              <a:t>                                 h=15t-5t</a:t>
            </a:r>
            <a:r>
              <a:rPr lang="en-GB" altLang="zh-CN" sz="2800" b="1" baseline="30000" dirty="0">
                <a:latin typeface="Times New Roman" panose="02020603050405020304" pitchFamily="18" charset="0"/>
              </a:rPr>
              <a:t>2</a:t>
            </a:r>
            <a:r>
              <a:rPr lang="en-GB" altLang="zh-CN" sz="2800" b="1" dirty="0">
                <a:latin typeface="Times New Roman" panose="02020603050405020304" pitchFamily="18" charset="0"/>
              </a:rPr>
              <a:t> .</a:t>
            </a:r>
          </a:p>
          <a:p>
            <a:pPr marL="457200" indent="-457200" eaLnBrk="0" hangingPunct="0"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lang="zh-CN" altLang="en-GB" sz="2800" b="1" dirty="0">
                <a:latin typeface="Times New Roman" panose="02020603050405020304" pitchFamily="18" charset="0"/>
              </a:rPr>
              <a:t>小球何时能达到</a:t>
            </a:r>
            <a:r>
              <a:rPr lang="en-US" altLang="zh-CN" sz="2800" b="1" dirty="0">
                <a:latin typeface="Times New Roman" panose="02020603050405020304" pitchFamily="18" charset="0"/>
              </a:rPr>
              <a:t>10m</a:t>
            </a:r>
            <a:r>
              <a:rPr lang="zh-CN" altLang="en-US" sz="2800" b="1" dirty="0">
                <a:latin typeface="Times New Roman" panose="02020603050405020304" pitchFamily="18" charset="0"/>
              </a:rPr>
              <a:t>的高度</a:t>
            </a:r>
            <a:r>
              <a:rPr lang="en-US" altLang="zh-CN" sz="2800" b="1" dirty="0">
                <a:latin typeface="Times New Roman" panose="02020603050405020304" pitchFamily="18" charset="0"/>
              </a:rPr>
              <a:t>?</a:t>
            </a:r>
            <a:endParaRPr lang="en-US" altLang="zh-CN" sz="2800" b="1" dirty="0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grpSp>
        <p:nvGrpSpPr>
          <p:cNvPr id="62488" name="Group 1048"/>
          <p:cNvGrpSpPr/>
          <p:nvPr/>
        </p:nvGrpSpPr>
        <p:grpSpPr bwMode="auto">
          <a:xfrm>
            <a:off x="152400" y="76200"/>
            <a:ext cx="4419600" cy="958850"/>
            <a:chOff x="2400" y="2670"/>
            <a:chExt cx="2784" cy="604"/>
          </a:xfrm>
        </p:grpSpPr>
        <p:pic>
          <p:nvPicPr>
            <p:cNvPr id="62489" name="Picture 1049" descr="678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368" y="2676"/>
              <a:ext cx="816" cy="5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62490" name="Group 1050"/>
            <p:cNvGrpSpPr/>
            <p:nvPr/>
          </p:nvGrpSpPr>
          <p:grpSpPr bwMode="auto">
            <a:xfrm>
              <a:off x="2400" y="2670"/>
              <a:ext cx="1968" cy="604"/>
              <a:chOff x="2400" y="2670"/>
              <a:chExt cx="1968" cy="604"/>
            </a:xfrm>
          </p:grpSpPr>
          <p:sp>
            <p:nvSpPr>
              <p:cNvPr id="62491" name="AutoShape 1051"/>
              <p:cNvSpPr>
                <a:spLocks noChangeArrowheads="1"/>
              </p:cNvSpPr>
              <p:nvPr/>
            </p:nvSpPr>
            <p:spPr bwMode="auto">
              <a:xfrm>
                <a:off x="2400" y="2670"/>
                <a:ext cx="1968" cy="604"/>
              </a:xfrm>
              <a:prstGeom prst="horizontalScroll">
                <a:avLst>
                  <a:gd name="adj" fmla="val 12500"/>
                </a:avLst>
              </a:prstGeom>
              <a:gradFill rotWithShape="0">
                <a:gsLst>
                  <a:gs pos="0">
                    <a:srgbClr val="FFEDED"/>
                  </a:gs>
                  <a:gs pos="100000">
                    <a:srgbClr val="FFFFFF"/>
                  </a:gs>
                </a:gsLst>
                <a:path path="rect">
                  <a:fillToRect r="100000" b="100000"/>
                </a:path>
              </a:gradFill>
              <a:ln w="9525">
                <a:solidFill>
                  <a:srgbClr val="000099"/>
                </a:solidFill>
                <a:rou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pic>
            <p:nvPicPr>
              <p:cNvPr id="62492" name="Picture 1052" descr="钥匙"/>
              <p:cNvPicPr>
                <a:picLocks noChangeAspect="1" noChangeArrowheads="1" noCrop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3072" y="2784"/>
                <a:ext cx="528" cy="39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2493" name="Text Box 1053"/>
              <p:cNvSpPr txBox="1">
                <a:spLocks noChangeArrowheads="1"/>
              </p:cNvSpPr>
              <p:nvPr/>
            </p:nvSpPr>
            <p:spPr bwMode="auto">
              <a:xfrm>
                <a:off x="2496" y="2738"/>
                <a:ext cx="1728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FFEDED"/>
                        </a:gs>
                        <a:gs pos="100000">
                          <a:srgbClr val="FFFFFF"/>
                        </a:gs>
                      </a:gsLst>
                      <a:path path="rect">
                        <a:fillToRect r="100000" b="100000"/>
                      </a:path>
                    </a:gra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 algn="ctr" eaLnBrk="0" hangingPunct="0"/>
                <a:r>
                  <a:rPr lang="zh-CN" alt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隶书" panose="02010509060101010101" pitchFamily="49" charset="-122"/>
                  </a:rPr>
                  <a:t>开启        智慧</a:t>
                </a:r>
              </a:p>
            </p:txBody>
          </p:sp>
        </p:grpSp>
      </p:grpSp>
      <p:pic>
        <p:nvPicPr>
          <p:cNvPr id="62494" name="Picture 1054" descr="Q_011"/>
          <p:cNvPicPr>
            <a:picLocks noChangeAspect="1" noChangeArrowheads="1" noCrop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7783513" y="533400"/>
            <a:ext cx="522287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2495" name="Object 1055"/>
          <p:cNvGraphicFramePr>
            <a:graphicFrameLocks noChangeAspect="1"/>
          </p:cNvGraphicFramePr>
          <p:nvPr/>
        </p:nvGraphicFramePr>
        <p:xfrm>
          <a:off x="776288" y="3268663"/>
          <a:ext cx="2103437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38" name="公式" r:id="rId9" imgW="1384300" imgH="571500" progId="Equation.3">
                  <p:embed/>
                </p:oleObj>
              </mc:Choice>
              <mc:Fallback>
                <p:oleObj name="公式" r:id="rId9" imgW="1384300" imgH="571500" progId="Equation.3">
                  <p:embed/>
                  <p:pic>
                    <p:nvPicPr>
                      <p:cNvPr id="0" name="Object 10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288" y="3268663"/>
                        <a:ext cx="2103437" cy="91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96" name="Object 1056"/>
          <p:cNvGraphicFramePr>
            <a:graphicFrameLocks noChangeAspect="1"/>
          </p:cNvGraphicFramePr>
          <p:nvPr/>
        </p:nvGraphicFramePr>
        <p:xfrm>
          <a:off x="4356100" y="3213100"/>
          <a:ext cx="1489075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39" name="Equation" r:id="rId11" imgW="977900" imgH="520700" progId="Equation.3">
                  <p:embed/>
                </p:oleObj>
              </mc:Choice>
              <mc:Fallback>
                <p:oleObj name="Equation" r:id="rId11" imgW="977900" imgH="520700" progId="Equation.3">
                  <p:embed/>
                  <p:pic>
                    <p:nvPicPr>
                      <p:cNvPr id="0" name="Object 10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100" y="3213100"/>
                        <a:ext cx="1489075" cy="83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97" name="Object 1057"/>
          <p:cNvGraphicFramePr>
            <a:graphicFrameLocks noChangeAspect="1"/>
          </p:cNvGraphicFramePr>
          <p:nvPr/>
        </p:nvGraphicFramePr>
        <p:xfrm>
          <a:off x="4284663" y="4724400"/>
          <a:ext cx="1052512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40" name="Equation" r:id="rId13" imgW="698500" imgH="292100" progId="Equation.3">
                  <p:embed/>
                </p:oleObj>
              </mc:Choice>
              <mc:Fallback>
                <p:oleObj name="Equation" r:id="rId13" imgW="698500" imgH="292100" progId="Equation.3">
                  <p:embed/>
                  <p:pic>
                    <p:nvPicPr>
                      <p:cNvPr id="0" name="Object 10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4724400"/>
                        <a:ext cx="1052512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98" name="Object 1058"/>
          <p:cNvGraphicFramePr>
            <a:graphicFrameLocks noChangeAspect="1"/>
          </p:cNvGraphicFramePr>
          <p:nvPr/>
        </p:nvGraphicFramePr>
        <p:xfrm>
          <a:off x="5580063" y="4724400"/>
          <a:ext cx="796925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41" name="Equation" r:id="rId15" imgW="520700" imgH="292100" progId="Equation.3">
                  <p:embed/>
                </p:oleObj>
              </mc:Choice>
              <mc:Fallback>
                <p:oleObj name="Equation" r:id="rId15" imgW="520700" imgH="292100" progId="Equation.3">
                  <p:embed/>
                  <p:pic>
                    <p:nvPicPr>
                      <p:cNvPr id="0" name="Object 10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4724400"/>
                        <a:ext cx="796925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99" name="Object 1059"/>
          <p:cNvGraphicFramePr>
            <a:graphicFrameLocks noChangeAspect="1"/>
          </p:cNvGraphicFramePr>
          <p:nvPr/>
        </p:nvGraphicFramePr>
        <p:xfrm>
          <a:off x="863600" y="4191000"/>
          <a:ext cx="1820863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42" name="Equation" r:id="rId17" imgW="1206500" imgH="292100" progId="Equation.3">
                  <p:embed/>
                </p:oleObj>
              </mc:Choice>
              <mc:Fallback>
                <p:oleObj name="Equation" r:id="rId17" imgW="1206500" imgH="292100" progId="Equation.3">
                  <p:embed/>
                  <p:pic>
                    <p:nvPicPr>
                      <p:cNvPr id="0" name="Object 10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3600" y="4191000"/>
                        <a:ext cx="1820863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501" name="Object 1061"/>
          <p:cNvGraphicFramePr>
            <a:graphicFrameLocks noChangeAspect="1"/>
          </p:cNvGraphicFramePr>
          <p:nvPr/>
        </p:nvGraphicFramePr>
        <p:xfrm>
          <a:off x="1063625" y="5562600"/>
          <a:ext cx="1692275" cy="998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43" name="Equation" r:id="rId19" imgW="1117600" imgH="622300" progId="Equation.3">
                  <p:embed/>
                </p:oleObj>
              </mc:Choice>
              <mc:Fallback>
                <p:oleObj name="Equation" r:id="rId19" imgW="1117600" imgH="622300" progId="Equation.3">
                  <p:embed/>
                  <p:pic>
                    <p:nvPicPr>
                      <p:cNvPr id="0" name="Object 10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3625" y="5562600"/>
                        <a:ext cx="1692275" cy="998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502" name="Object 1062"/>
          <p:cNvGraphicFramePr>
            <a:graphicFrameLocks noChangeAspect="1"/>
          </p:cNvGraphicFramePr>
          <p:nvPr/>
        </p:nvGraphicFramePr>
        <p:xfrm>
          <a:off x="4356100" y="3860800"/>
          <a:ext cx="1512888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44" name="Equation" r:id="rId21" imgW="1003300" imgH="520700" progId="Equation.3">
                  <p:embed/>
                </p:oleObj>
              </mc:Choice>
              <mc:Fallback>
                <p:oleObj name="Equation" r:id="rId21" imgW="1003300" imgH="520700" progId="Equation.3">
                  <p:embed/>
                  <p:pic>
                    <p:nvPicPr>
                      <p:cNvPr id="0" name="Object 10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100" y="3860800"/>
                        <a:ext cx="1512888" cy="83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503" name="Object 1063"/>
          <p:cNvGraphicFramePr>
            <a:graphicFrameLocks noChangeAspect="1"/>
          </p:cNvGraphicFramePr>
          <p:nvPr/>
        </p:nvGraphicFramePr>
        <p:xfrm>
          <a:off x="581025" y="4572000"/>
          <a:ext cx="3306763" cy="998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45" name="Equation" r:id="rId23" imgW="2184400" imgH="622300" progId="Equation.3">
                  <p:embed/>
                </p:oleObj>
              </mc:Choice>
              <mc:Fallback>
                <p:oleObj name="Equation" r:id="rId23" imgW="2184400" imgH="622300" progId="Equation.3">
                  <p:embed/>
                  <p:pic>
                    <p:nvPicPr>
                      <p:cNvPr id="0" name="Object 10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025" y="4572000"/>
                        <a:ext cx="3306763" cy="998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504" name="Object 1064"/>
          <p:cNvGraphicFramePr>
            <a:graphicFrameLocks noChangeAspect="1"/>
          </p:cNvGraphicFramePr>
          <p:nvPr/>
        </p:nvGraphicFramePr>
        <p:xfrm>
          <a:off x="3886200" y="5505450"/>
          <a:ext cx="50292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46" name="公式" r:id="rId25" imgW="2997200" imgH="609600" progId="Equation.3">
                  <p:embed/>
                </p:oleObj>
              </mc:Choice>
              <mc:Fallback>
                <p:oleObj name="公式" r:id="rId25" imgW="2997200" imgH="609600" progId="Equation.3">
                  <p:embed/>
                  <p:pic>
                    <p:nvPicPr>
                      <p:cNvPr id="0" name="Object 10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5505450"/>
                        <a:ext cx="5029200" cy="971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2508" name="Group 1068"/>
          <p:cNvGrpSpPr/>
          <p:nvPr/>
        </p:nvGrpSpPr>
        <p:grpSpPr bwMode="auto">
          <a:xfrm>
            <a:off x="6084888" y="2708275"/>
            <a:ext cx="2747962" cy="1690688"/>
            <a:chOff x="3833" y="1706"/>
            <a:chExt cx="1731" cy="1065"/>
          </a:xfrm>
        </p:grpSpPr>
        <p:sp>
          <p:nvSpPr>
            <p:cNvPr id="62505" name="WordArt 1065"/>
            <p:cNvSpPr>
              <a:spLocks noChangeArrowheads="1" noChangeShapeType="1" noTextEdit="1"/>
            </p:cNvSpPr>
            <p:nvPr/>
          </p:nvSpPr>
          <p:spPr bwMode="auto">
            <a:xfrm>
              <a:off x="3833" y="1706"/>
              <a:ext cx="1731" cy="318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cene3d>
                <a:camera prst="legacyObliqueRight"/>
                <a:lightRig rig="legacyHarsh3" dir="t"/>
              </a:scene3d>
              <a:sp3d extrusionH="100000" prstMaterial="legacyMatte">
                <a:extrusionClr>
                  <a:srgbClr val="663300"/>
                </a:extrusionClr>
              </a:sp3d>
            </a:bodyPr>
            <a:lstStyle/>
            <a:p>
              <a:pPr algn="ctr"/>
              <a:r>
                <a:rPr lang="zh-CN" altLang="en-US" sz="3200" kern="10">
                  <a:ln w="9525">
                    <a:miter lim="800000"/>
                  </a:ln>
                  <a:solidFill>
                    <a:srgbClr val="00808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再做做书</a:t>
              </a:r>
              <a:r>
                <a:rPr lang="en-US" altLang="zh-CN" sz="3200" kern="10">
                  <a:ln w="9525">
                    <a:miter lim="800000"/>
                  </a:ln>
                  <a:solidFill>
                    <a:srgbClr val="00808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P88</a:t>
              </a:r>
              <a:r>
                <a:rPr lang="zh-CN" altLang="en-US" sz="3200" kern="10">
                  <a:ln w="9525">
                    <a:miter lim="800000"/>
                  </a:ln>
                  <a:solidFill>
                    <a:srgbClr val="00808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的</a:t>
              </a:r>
            </a:p>
          </p:txBody>
        </p:sp>
        <p:pic>
          <p:nvPicPr>
            <p:cNvPr id="62506" name="Picture 1066" descr="1探索"/>
            <p:cNvPicPr>
              <a:picLocks noChangeAspect="1" noChangeArrowheads="1"/>
            </p:cNvPicPr>
            <p:nvPr/>
          </p:nvPicPr>
          <p:blipFill>
            <a:blip r:embed="rId27" cstate="email"/>
            <a:srcRect/>
            <a:stretch>
              <a:fillRect/>
            </a:stretch>
          </p:blipFill>
          <p:spPr bwMode="auto">
            <a:xfrm>
              <a:off x="4377" y="2432"/>
              <a:ext cx="663" cy="3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2507" name="Picture 1067" descr="1思考"/>
            <p:cNvPicPr>
              <a:picLocks noChangeAspect="1" noChangeArrowheads="1"/>
            </p:cNvPicPr>
            <p:nvPr/>
          </p:nvPicPr>
          <p:blipFill>
            <a:blip r:embed="rId28" cstate="email"/>
            <a:srcRect/>
            <a:stretch>
              <a:fillRect/>
            </a:stretch>
          </p:blipFill>
          <p:spPr bwMode="auto">
            <a:xfrm>
              <a:off x="4377" y="2069"/>
              <a:ext cx="640" cy="3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24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24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24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25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25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24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25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24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24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25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7" dur="2000"/>
                                        <p:tgtEl>
                                          <p:spTgt spid="62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0" y="228600"/>
            <a:ext cx="4724400" cy="685800"/>
          </a:xfrm>
        </p:spPr>
        <p:txBody>
          <a:bodyPr/>
          <a:lstStyle/>
          <a:p>
            <a:r>
              <a:rPr lang="zh-CN" altLang="en-US" b="1">
                <a:solidFill>
                  <a:schemeClr val="tx1"/>
                </a:solidFill>
                <a:ea typeface="隶书" panose="02010509060101010101" pitchFamily="49" charset="-122"/>
              </a:rPr>
              <a:t>回味无穷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990600"/>
            <a:ext cx="9144000" cy="3517900"/>
          </a:xfrm>
        </p:spPr>
        <p:txBody>
          <a:bodyPr/>
          <a:lstStyle/>
          <a:p>
            <a:pPr eaLnBrk="0" hangingPunct="0">
              <a:spcBef>
                <a:spcPct val="0"/>
              </a:spcBef>
            </a:pPr>
            <a:r>
              <a:rPr lang="zh-CN" altLang="en-US" sz="3200" b="1" dirty="0">
                <a:solidFill>
                  <a:srgbClr val="0000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本节课复习了哪些旧知识呢？</a:t>
            </a:r>
          </a:p>
          <a:p>
            <a:pPr eaLnBrk="0" hangingPunct="0">
              <a:spcBef>
                <a:spcPct val="0"/>
              </a:spcBef>
            </a:pPr>
            <a:r>
              <a:rPr lang="zh-CN" altLang="en-US" sz="3200" b="1" dirty="0">
                <a:solidFill>
                  <a:srgbClr val="0000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继续请两个</a:t>
            </a:r>
            <a:r>
              <a:rPr lang="zh-CN" altLang="en-US" sz="3200" b="1" dirty="0">
                <a:solidFill>
                  <a:srgbClr val="0000FF"/>
                </a:solidFill>
                <a:latin typeface="Arial" panose="020B0604020202020204"/>
                <a:ea typeface="隶书" panose="02010509060101010101" pitchFamily="49" charset="-122"/>
              </a:rPr>
              <a:t>“</a:t>
            </a:r>
            <a:r>
              <a:rPr lang="zh-CN" altLang="en-US" sz="3200" b="1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老朋友</a:t>
            </a:r>
            <a:r>
              <a:rPr lang="zh-CN" altLang="en-US" sz="3200" b="1" dirty="0">
                <a:solidFill>
                  <a:srgbClr val="0000FF"/>
                </a:solidFill>
                <a:latin typeface="Arial" panose="020B0604020202020204"/>
                <a:ea typeface="隶书" panose="02010509060101010101" pitchFamily="49" charset="-122"/>
              </a:rPr>
              <a:t>”</a:t>
            </a:r>
            <a:r>
              <a:rPr lang="zh-CN" altLang="en-US" sz="3200" b="1" dirty="0">
                <a:solidFill>
                  <a:srgbClr val="0000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助阵和加深对</a:t>
            </a:r>
            <a:r>
              <a:rPr lang="zh-CN" altLang="en-US" sz="3200" b="1" dirty="0">
                <a:solidFill>
                  <a:srgbClr val="0000FF"/>
                </a:solidFill>
                <a:latin typeface="Arial" panose="020B0604020202020204"/>
                <a:ea typeface="隶书" panose="02010509060101010101" pitchFamily="49" charset="-122"/>
              </a:rPr>
              <a:t>“</a:t>
            </a:r>
            <a:r>
              <a:rPr lang="zh-CN" altLang="en-US" sz="3200" b="1" dirty="0">
                <a:solidFill>
                  <a:srgbClr val="0000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配方法</a:t>
            </a:r>
            <a:r>
              <a:rPr lang="zh-CN" altLang="en-US" sz="3200" b="1" dirty="0">
                <a:solidFill>
                  <a:srgbClr val="0000FF"/>
                </a:solidFill>
                <a:latin typeface="Arial" panose="020B0604020202020204"/>
                <a:ea typeface="隶书" panose="02010509060101010101" pitchFamily="49" charset="-122"/>
              </a:rPr>
              <a:t>”</a:t>
            </a:r>
            <a:r>
              <a:rPr lang="zh-CN" altLang="en-US" sz="3200" b="1" dirty="0">
                <a:solidFill>
                  <a:srgbClr val="0000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的理解运用</a:t>
            </a:r>
            <a:r>
              <a:rPr lang="en-US" altLang="zh-CN" sz="3200" b="1" dirty="0">
                <a:solidFill>
                  <a:srgbClr val="0000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:</a:t>
            </a:r>
          </a:p>
          <a:p>
            <a:pPr eaLnBrk="0" hangingPunct="0">
              <a:spcBef>
                <a:spcPct val="0"/>
              </a:spcBef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lang="zh-CN" altLang="en-US" sz="3200" b="1" dirty="0"/>
              <a:t>平方根的意义</a:t>
            </a:r>
            <a:r>
              <a:rPr lang="en-US" altLang="zh-CN" sz="3200" b="1" dirty="0"/>
              <a:t>:</a:t>
            </a:r>
          </a:p>
          <a:p>
            <a:pPr eaLnBrk="0" hangingPunct="0">
              <a:spcBef>
                <a:spcPct val="0"/>
              </a:spcBef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lang="zh-CN" altLang="en-US" sz="3200" b="1" dirty="0"/>
              <a:t>完全平方式</a:t>
            </a:r>
            <a:r>
              <a:rPr lang="en-US" altLang="zh-CN" sz="3200" b="1" dirty="0"/>
              <a:t>:</a:t>
            </a:r>
            <a:r>
              <a:rPr lang="zh-CN" altLang="en-US" sz="3200" b="1" dirty="0"/>
              <a:t>式子</a:t>
            </a:r>
            <a:r>
              <a:rPr lang="en-US" altLang="zh-CN" sz="3200" b="1" dirty="0"/>
              <a:t>a</a:t>
            </a:r>
            <a:r>
              <a:rPr lang="en-US" altLang="zh-CN" sz="3200" b="1" baseline="30000" dirty="0"/>
              <a:t>2</a:t>
            </a:r>
            <a:r>
              <a:rPr lang="en-US" altLang="zh-CN" sz="3200" b="1" dirty="0">
                <a:solidFill>
                  <a:srgbClr val="FF0000"/>
                </a:solidFill>
              </a:rPr>
              <a:t>±</a:t>
            </a:r>
            <a:r>
              <a:rPr lang="en-US" altLang="zh-CN" sz="3200" b="1" dirty="0"/>
              <a:t>2ab+b</a:t>
            </a:r>
            <a:r>
              <a:rPr lang="en-US" altLang="zh-CN" sz="3200" b="1" baseline="30000" dirty="0"/>
              <a:t>2</a:t>
            </a:r>
            <a:r>
              <a:rPr lang="zh-CN" altLang="en-US" sz="3200" b="1" dirty="0"/>
              <a:t>叫完全平方式</a:t>
            </a:r>
            <a:r>
              <a:rPr lang="en-US" altLang="zh-CN" sz="3200" b="1" dirty="0"/>
              <a:t>,</a:t>
            </a:r>
            <a:r>
              <a:rPr lang="zh-CN" altLang="en-US" sz="3200" b="1" dirty="0"/>
              <a:t>且</a:t>
            </a:r>
            <a:r>
              <a:rPr lang="en-US" altLang="zh-CN" sz="3200" b="1" dirty="0"/>
              <a:t>a</a:t>
            </a:r>
            <a:r>
              <a:rPr lang="en-US" altLang="zh-CN" sz="3200" b="1" baseline="30000" dirty="0"/>
              <a:t>2</a:t>
            </a:r>
            <a:r>
              <a:rPr lang="en-US" altLang="zh-CN" sz="3200" b="1" dirty="0">
                <a:solidFill>
                  <a:srgbClr val="FF0000"/>
                </a:solidFill>
              </a:rPr>
              <a:t>±</a:t>
            </a:r>
            <a:r>
              <a:rPr lang="en-US" altLang="zh-CN" sz="3200" b="1" dirty="0"/>
              <a:t>2ab+b</a:t>
            </a:r>
            <a:r>
              <a:rPr lang="en-US" altLang="zh-CN" sz="3200" b="1" baseline="30000" dirty="0"/>
              <a:t>2</a:t>
            </a:r>
            <a:r>
              <a:rPr lang="en-US" altLang="zh-CN" sz="3200" b="1" dirty="0"/>
              <a:t> =(</a:t>
            </a:r>
            <a:r>
              <a:rPr lang="en-US" altLang="zh-CN" sz="3200" b="1" dirty="0" err="1"/>
              <a:t>a</a:t>
            </a:r>
            <a:r>
              <a:rPr lang="en-US" altLang="zh-CN" sz="3200" b="1" dirty="0" err="1">
                <a:solidFill>
                  <a:srgbClr val="FF0000"/>
                </a:solidFill>
              </a:rPr>
              <a:t>±</a:t>
            </a:r>
            <a:r>
              <a:rPr lang="en-US" altLang="zh-CN" sz="3200" b="1" dirty="0" err="1"/>
              <a:t>b</a:t>
            </a:r>
            <a:r>
              <a:rPr lang="en-US" altLang="zh-CN" sz="3200" b="1" dirty="0"/>
              <a:t>)</a:t>
            </a:r>
            <a:r>
              <a:rPr lang="en-US" altLang="zh-CN" sz="3200" b="1" baseline="30000" dirty="0"/>
              <a:t>2</a:t>
            </a:r>
            <a:r>
              <a:rPr lang="en-US" altLang="zh-CN" sz="3200" b="1" dirty="0"/>
              <a:t>.</a:t>
            </a:r>
            <a:endParaRPr lang="en-US" altLang="zh-CN" sz="3200" b="1" dirty="0">
              <a:solidFill>
                <a:srgbClr val="0000FF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grpSp>
        <p:nvGrpSpPr>
          <p:cNvPr id="12293" name="Group 5"/>
          <p:cNvGrpSpPr/>
          <p:nvPr/>
        </p:nvGrpSpPr>
        <p:grpSpPr bwMode="auto">
          <a:xfrm>
            <a:off x="1295400" y="0"/>
            <a:ext cx="2819400" cy="930275"/>
            <a:chOff x="480" y="2592"/>
            <a:chExt cx="1776" cy="586"/>
          </a:xfrm>
        </p:grpSpPr>
        <p:grpSp>
          <p:nvGrpSpPr>
            <p:cNvPr id="12294" name="Group 6"/>
            <p:cNvGrpSpPr/>
            <p:nvPr/>
          </p:nvGrpSpPr>
          <p:grpSpPr bwMode="auto">
            <a:xfrm>
              <a:off x="480" y="2592"/>
              <a:ext cx="1680" cy="586"/>
              <a:chOff x="672" y="3439"/>
              <a:chExt cx="4176" cy="593"/>
            </a:xfrm>
          </p:grpSpPr>
          <p:sp>
            <p:nvSpPr>
              <p:cNvPr id="12295" name="AutoShape 7"/>
              <p:cNvSpPr>
                <a:spLocks noChangeArrowheads="1"/>
              </p:cNvSpPr>
              <p:nvPr/>
            </p:nvSpPr>
            <p:spPr bwMode="auto">
              <a:xfrm>
                <a:off x="672" y="3504"/>
                <a:ext cx="4080" cy="528"/>
              </a:xfrm>
              <a:prstGeom prst="horizontalScroll">
                <a:avLst>
                  <a:gd name="adj" fmla="val 12500"/>
                </a:avLst>
              </a:prstGeom>
              <a:gradFill rotWithShape="0">
                <a:gsLst>
                  <a:gs pos="0">
                    <a:srgbClr val="FFEDED"/>
                  </a:gs>
                  <a:gs pos="100000">
                    <a:srgbClr val="FFFFFF"/>
                  </a:gs>
                </a:gsLst>
                <a:path path="rect">
                  <a:fillToRect r="100000" b="100000"/>
                </a:path>
              </a:gradFill>
              <a:ln w="9525">
                <a:solidFill>
                  <a:srgbClr val="000099"/>
                </a:solidFill>
                <a:rou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96" name="Text Box 8"/>
              <p:cNvSpPr txBox="1">
                <a:spLocks noChangeArrowheads="1"/>
              </p:cNvSpPr>
              <p:nvPr/>
            </p:nvSpPr>
            <p:spPr bwMode="auto">
              <a:xfrm>
                <a:off x="719" y="3439"/>
                <a:ext cx="4129" cy="3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FFEDED"/>
                        </a:gs>
                        <a:gs pos="100000">
                          <a:srgbClr val="FFFFFF"/>
                        </a:gs>
                      </a:gsLst>
                      <a:path path="rect">
                        <a:fillToRect r="100000" b="100000"/>
                      </a:path>
                    </a:gra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 algn="ctr" eaLnBrk="0" hangingPunct="0"/>
                <a:endParaRPr lang="zh-CN" altLang="zh-CN" sz="3200" b="1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幼圆" panose="02010509060101010101" pitchFamily="49" charset="-122"/>
                </a:endParaRPr>
              </a:p>
            </p:txBody>
          </p:sp>
        </p:grpSp>
        <p:pic>
          <p:nvPicPr>
            <p:cNvPr id="12297" name="Picture 9" descr="打开书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152" y="2736"/>
              <a:ext cx="396" cy="3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298" name="Text Box 10"/>
            <p:cNvSpPr txBox="1">
              <a:spLocks noChangeArrowheads="1"/>
            </p:cNvSpPr>
            <p:nvPr/>
          </p:nvSpPr>
          <p:spPr bwMode="auto">
            <a:xfrm>
              <a:off x="528" y="2736"/>
              <a:ext cx="17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隶书" panose="02010509060101010101" pitchFamily="49" charset="-122"/>
                </a:rPr>
                <a:t>小结       拓展</a:t>
              </a:r>
            </a:p>
          </p:txBody>
        </p:sp>
      </p:grpSp>
      <p:grpSp>
        <p:nvGrpSpPr>
          <p:cNvPr id="12322" name="Group 34"/>
          <p:cNvGrpSpPr/>
          <p:nvPr/>
        </p:nvGrpSpPr>
        <p:grpSpPr bwMode="auto">
          <a:xfrm>
            <a:off x="2843213" y="2492375"/>
            <a:ext cx="3657600" cy="479425"/>
            <a:chOff x="1872" y="720"/>
            <a:chExt cx="2304" cy="302"/>
          </a:xfrm>
        </p:grpSpPr>
        <p:sp>
          <p:nvSpPr>
            <p:cNvPr id="12323" name="Text Box 35"/>
            <p:cNvSpPr txBox="1">
              <a:spLocks noChangeArrowheads="1"/>
            </p:cNvSpPr>
            <p:nvPr/>
          </p:nvSpPr>
          <p:spPr bwMode="auto">
            <a:xfrm>
              <a:off x="1872" y="720"/>
              <a:ext cx="23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n-US" altLang="zh-CN" sz="2400" b="1">
                  <a:latin typeface="Times New Roman" panose="02020603050405020304" pitchFamily="18" charset="0"/>
                </a:rPr>
                <a:t>      </a:t>
              </a:r>
              <a:r>
                <a:rPr lang="zh-CN" altLang="en-US" sz="2400" b="1">
                  <a:latin typeface="Times New Roman" panose="02020603050405020304" pitchFamily="18" charset="0"/>
                </a:rPr>
                <a:t>如果</a:t>
              </a:r>
              <a:r>
                <a:rPr lang="en-US" altLang="zh-CN" sz="2400" b="1">
                  <a:latin typeface="Times New Roman" panose="02020603050405020304" pitchFamily="18" charset="0"/>
                </a:rPr>
                <a:t>x</a:t>
              </a:r>
              <a:r>
                <a:rPr lang="en-US" altLang="zh-CN" sz="2400" b="1" baseline="30000">
                  <a:latin typeface="Times New Roman" panose="02020603050405020304" pitchFamily="18" charset="0"/>
                </a:rPr>
                <a:t>2</a:t>
              </a:r>
              <a:r>
                <a:rPr lang="en-US" altLang="zh-CN" sz="2400" b="1">
                  <a:latin typeface="Times New Roman" panose="02020603050405020304" pitchFamily="18" charset="0"/>
                </a:rPr>
                <a:t>=a,</a:t>
              </a:r>
              <a:r>
                <a:rPr lang="zh-CN" altLang="en-US" sz="2400" b="1">
                  <a:latin typeface="Times New Roman" panose="02020603050405020304" pitchFamily="18" charset="0"/>
                </a:rPr>
                <a:t>那么</a:t>
              </a:r>
              <a:r>
                <a:rPr lang="en-US" altLang="zh-CN" sz="2400" b="1">
                  <a:latin typeface="Times New Roman" panose="02020603050405020304" pitchFamily="18" charset="0"/>
                </a:rPr>
                <a:t>x=</a:t>
              </a:r>
            </a:p>
          </p:txBody>
        </p:sp>
        <p:graphicFrame>
          <p:nvGraphicFramePr>
            <p:cNvPr id="12324" name="Object 36"/>
            <p:cNvGraphicFramePr>
              <a:graphicFrameLocks noChangeAspect="1"/>
            </p:cNvGraphicFramePr>
            <p:nvPr/>
          </p:nvGraphicFramePr>
          <p:xfrm>
            <a:off x="3624" y="720"/>
            <a:ext cx="504" cy="3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9093" name="Equation" r:id="rId6" imgW="381000" imgH="228600" progId="Equation.3">
                    <p:embed/>
                  </p:oleObj>
                </mc:Choice>
                <mc:Fallback>
                  <p:oleObj name="Equation" r:id="rId6" imgW="381000" imgH="228600" progId="Equation.3">
                    <p:embed/>
                    <p:pic>
                      <p:nvPicPr>
                        <p:cNvPr id="0" name="Object 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24" y="720"/>
                          <a:ext cx="504" cy="30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uiExpand="1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611188" y="1557338"/>
            <a:ext cx="7848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/>
          </a:p>
        </p:txBody>
      </p:sp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0" y="333375"/>
            <a:ext cx="8893175" cy="555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lang="zh-CN" altLang="en-US" sz="2800" b="1" dirty="0">
                <a:solidFill>
                  <a:srgbClr val="0000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本节课你又学会了哪些新知识呢？</a:t>
            </a:r>
          </a:p>
          <a:p>
            <a:pPr eaLnBrk="0" hangingPunct="0">
              <a:buFontTx/>
              <a:buChar char="•"/>
            </a:pPr>
            <a:r>
              <a:rPr lang="zh-CN" altLang="en-US" sz="2800" b="1" dirty="0">
                <a:solidFill>
                  <a:srgbClr val="0000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用配方法解二次项系数不是</a:t>
            </a:r>
            <a:r>
              <a:rPr lang="en-US" altLang="zh-CN" sz="2800" b="1" dirty="0">
                <a:solidFill>
                  <a:srgbClr val="0000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1</a:t>
            </a:r>
            <a:r>
              <a:rPr lang="zh-CN" altLang="en-US" sz="2800" b="1" dirty="0">
                <a:solidFill>
                  <a:srgbClr val="0000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的一元二次方程的步骤</a:t>
            </a:r>
            <a:r>
              <a:rPr lang="en-US" altLang="zh-CN" sz="2800" b="1" dirty="0">
                <a:solidFill>
                  <a:srgbClr val="0000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:</a:t>
            </a:r>
          </a:p>
          <a:p>
            <a:pPr>
              <a:lnSpc>
                <a:spcPct val="90000"/>
              </a:lnSpc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lang="en-US" altLang="zh-CN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1.</a:t>
            </a:r>
            <a:r>
              <a:rPr lang="zh-CN" altLang="en-US" sz="2800" b="1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化</a:t>
            </a:r>
            <a:r>
              <a:rPr lang="en-US" altLang="zh-CN" sz="2800" b="1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1</a:t>
            </a:r>
            <a:r>
              <a:rPr lang="en-US" altLang="zh-CN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:</a:t>
            </a:r>
            <a:r>
              <a:rPr lang="zh-CN" altLang="en-US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把二次项系数化为</a:t>
            </a:r>
            <a:r>
              <a:rPr lang="en-US" altLang="zh-CN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1(</a:t>
            </a:r>
            <a:r>
              <a:rPr lang="zh-CN" altLang="en-US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方程两边都除以二次项系数</a:t>
            </a:r>
            <a:r>
              <a:rPr lang="en-US" altLang="zh-CN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);</a:t>
            </a:r>
            <a:endParaRPr lang="en-US" altLang="zh-CN" sz="2800" b="1" dirty="0"/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lang="en-US" altLang="zh-CN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2.</a:t>
            </a:r>
            <a:r>
              <a:rPr lang="zh-CN" altLang="en-US" sz="2800" b="1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移项</a:t>
            </a:r>
            <a:r>
              <a:rPr lang="en-US" altLang="zh-CN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:</a:t>
            </a:r>
            <a:r>
              <a:rPr lang="zh-CN" altLang="en-US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把常数项移到方程的右边</a:t>
            </a:r>
            <a:r>
              <a:rPr lang="en-US" altLang="zh-CN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;</a:t>
            </a: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lang="en-US" altLang="zh-CN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3.</a:t>
            </a:r>
            <a:r>
              <a:rPr lang="zh-CN" altLang="en-US" sz="2800" b="1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配方</a:t>
            </a:r>
            <a:r>
              <a:rPr lang="en-US" altLang="zh-CN" sz="2800" b="1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:</a:t>
            </a:r>
            <a:r>
              <a:rPr lang="zh-CN" altLang="en-US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方程两边都加上一次项系数</a:t>
            </a:r>
            <a:r>
              <a:rPr lang="zh-CN" altLang="en-US" sz="2800" b="1" dirty="0">
                <a:solidFill>
                  <a:srgbClr val="0033CC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绝对值</a:t>
            </a:r>
            <a:r>
              <a:rPr lang="zh-CN" altLang="en-US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一半的平方</a:t>
            </a:r>
            <a:r>
              <a:rPr lang="en-US" altLang="zh-CN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;</a:t>
            </a: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lang="en-US" altLang="zh-CN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4.</a:t>
            </a:r>
            <a:r>
              <a:rPr lang="zh-CN" altLang="en-US" sz="2800" b="1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变形</a:t>
            </a:r>
            <a:r>
              <a:rPr lang="en-US" altLang="zh-CN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:</a:t>
            </a:r>
            <a:r>
              <a:rPr lang="zh-CN" altLang="en-US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方程左边分解因式</a:t>
            </a:r>
            <a:r>
              <a:rPr lang="en-US" altLang="zh-CN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,</a:t>
            </a:r>
            <a:r>
              <a:rPr lang="zh-CN" altLang="en-US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右边合并同类</a:t>
            </a:r>
            <a:r>
              <a:rPr lang="en-US" altLang="zh-CN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;</a:t>
            </a: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lang="en-US" altLang="zh-CN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5.</a:t>
            </a:r>
            <a:r>
              <a:rPr lang="zh-CN" altLang="en-US" sz="2800" b="1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开方</a:t>
            </a:r>
            <a:r>
              <a:rPr lang="en-US" altLang="zh-CN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:</a:t>
            </a:r>
            <a:r>
              <a:rPr lang="zh-CN" altLang="en-US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根据平方根意义</a:t>
            </a:r>
            <a:r>
              <a:rPr lang="en-US" altLang="zh-CN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,</a:t>
            </a:r>
            <a:r>
              <a:rPr lang="zh-CN" altLang="en-US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方程两边开平方</a:t>
            </a:r>
            <a:r>
              <a:rPr lang="en-US" altLang="zh-CN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;</a:t>
            </a: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lang="en-US" altLang="zh-CN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6.</a:t>
            </a:r>
            <a:r>
              <a:rPr lang="zh-CN" altLang="en-US" sz="2800" b="1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求解</a:t>
            </a:r>
            <a:r>
              <a:rPr lang="en-US" altLang="zh-CN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:</a:t>
            </a:r>
            <a:r>
              <a:rPr lang="zh-CN" altLang="en-US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解一元一次方程</a:t>
            </a:r>
            <a:r>
              <a:rPr lang="en-US" altLang="zh-CN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;</a:t>
            </a: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lang="en-US" altLang="zh-CN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7.</a:t>
            </a:r>
            <a:r>
              <a:rPr lang="zh-CN" altLang="en-US" sz="2800" b="1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定解</a:t>
            </a:r>
            <a:r>
              <a:rPr lang="en-US" altLang="zh-CN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:</a:t>
            </a:r>
            <a:r>
              <a:rPr lang="zh-CN" altLang="en-US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写出原方程的解</a:t>
            </a:r>
            <a:r>
              <a:rPr lang="en-US" altLang="zh-CN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.</a:t>
            </a:r>
          </a:p>
          <a:p>
            <a:pPr eaLnBrk="0" hangingPunct="0">
              <a:buFontTx/>
              <a:buChar char="•"/>
            </a:pPr>
            <a:r>
              <a:rPr lang="zh-CN" altLang="en-US" sz="2800" b="1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用一元二次方程这个模型来解答或解决生活中的一些问题</a:t>
            </a:r>
            <a:r>
              <a:rPr lang="en-US" altLang="zh-CN" sz="2800" b="1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(</a:t>
            </a:r>
            <a:r>
              <a:rPr lang="zh-CN" altLang="en-US" sz="2800" b="1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即列一元二次方程解应用题</a:t>
            </a:r>
            <a:r>
              <a:rPr lang="en-US" altLang="zh-CN" sz="2800" b="1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).</a:t>
            </a:r>
            <a:endParaRPr lang="en-US" altLang="zh-CN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96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96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96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96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96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96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96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96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96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724400" y="304800"/>
            <a:ext cx="4267200" cy="914400"/>
          </a:xfrm>
        </p:spPr>
        <p:txBody>
          <a:bodyPr/>
          <a:lstStyle/>
          <a:p>
            <a:r>
              <a:rPr lang="zh-CN" altLang="en-US" sz="4000" b="1" dirty="0">
                <a:solidFill>
                  <a:srgbClr val="FF0000"/>
                </a:solidFill>
                <a:ea typeface="隶书" panose="02010509060101010101" pitchFamily="49" charset="-122"/>
              </a:rPr>
              <a:t>成功者是你吗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/>
        </p:nvSpPr>
        <p:spPr bwMode="auto">
          <a:xfrm>
            <a:off x="457200" y="1219200"/>
            <a:ext cx="42672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457200" indent="-457200"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lang="zh-CN" altLang="en-GB" sz="2800" b="1" dirty="0">
                <a:latin typeface="宋体" panose="02010600030101010101" pitchFamily="2" charset="-122"/>
              </a:rPr>
              <a:t>用配方法解下列方程.</a:t>
            </a:r>
          </a:p>
          <a:p>
            <a:pPr marL="457200" indent="-457200" eaLnBrk="0" hangingPunct="0"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lang="en-GB" altLang="zh-CN" sz="2800" b="1" dirty="0">
                <a:latin typeface="Times New Roman" panose="02020603050405020304" pitchFamily="18" charset="0"/>
              </a:rPr>
              <a:t>1.  4x</a:t>
            </a:r>
            <a:r>
              <a:rPr lang="en-GB" altLang="zh-CN" sz="2800" b="1" baseline="30000" dirty="0">
                <a:latin typeface="Times New Roman" panose="02020603050405020304" pitchFamily="18" charset="0"/>
              </a:rPr>
              <a:t>2</a:t>
            </a:r>
            <a:r>
              <a:rPr lang="en-GB" altLang="zh-CN" sz="2800" b="1" dirty="0">
                <a:latin typeface="Times New Roman" panose="02020603050405020304" pitchFamily="18" charset="0"/>
              </a:rPr>
              <a:t> - 12x - 1 = 0 ;</a:t>
            </a:r>
            <a:r>
              <a:rPr lang="en-GB" altLang="zh-CN" sz="28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</a:p>
          <a:p>
            <a:pPr marL="457200" indent="-457200" eaLnBrk="0" hangingPunct="0">
              <a:buClr>
                <a:schemeClr val="tx2"/>
              </a:buClr>
              <a:buFont typeface="Wingdings" panose="05000000000000000000" pitchFamily="2" charset="2"/>
              <a:buChar char="w"/>
            </a:pPr>
            <a:endParaRPr lang="en-GB" altLang="zh-CN" sz="2800" b="1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marL="457200" indent="-457200" eaLnBrk="0" hangingPunct="0">
              <a:buClr>
                <a:schemeClr val="tx2"/>
              </a:buClr>
              <a:buFont typeface="Wingdings" panose="05000000000000000000" pitchFamily="2" charset="2"/>
              <a:buChar char="w"/>
            </a:pPr>
            <a:endParaRPr lang="en-GB" altLang="zh-CN" sz="2800" b="1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marL="457200" indent="-457200" eaLnBrk="0" hangingPunct="0"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lang="en-GB" altLang="zh-CN" sz="2800" b="1" dirty="0">
                <a:latin typeface="Times New Roman" panose="02020603050405020304" pitchFamily="18" charset="0"/>
              </a:rPr>
              <a:t>2.  3x</a:t>
            </a:r>
            <a:r>
              <a:rPr lang="en-GB" altLang="zh-CN" sz="2800" b="1" baseline="30000" dirty="0">
                <a:latin typeface="Times New Roman" panose="02020603050405020304" pitchFamily="18" charset="0"/>
              </a:rPr>
              <a:t>2</a:t>
            </a:r>
            <a:r>
              <a:rPr lang="en-GB" altLang="zh-CN" sz="2800" b="1" dirty="0">
                <a:latin typeface="Times New Roman" panose="02020603050405020304" pitchFamily="18" charset="0"/>
              </a:rPr>
              <a:t> + 2x </a:t>
            </a:r>
            <a:r>
              <a:rPr lang="en-GB" altLang="zh-CN" sz="2800" b="1" dirty="0">
                <a:latin typeface="Arial" panose="020B0604020202020204"/>
              </a:rPr>
              <a:t>–</a:t>
            </a:r>
            <a:r>
              <a:rPr lang="en-GB" altLang="zh-CN" sz="2800" b="1" dirty="0">
                <a:latin typeface="Times New Roman" panose="02020603050405020304" pitchFamily="18" charset="0"/>
              </a:rPr>
              <a:t> 3 = 0  ;</a:t>
            </a:r>
          </a:p>
          <a:p>
            <a:pPr marL="457200" indent="-457200" eaLnBrk="0" hangingPunct="0">
              <a:buClr>
                <a:schemeClr val="tx2"/>
              </a:buClr>
              <a:buFont typeface="Wingdings" panose="05000000000000000000" pitchFamily="2" charset="2"/>
              <a:buChar char="w"/>
            </a:pPr>
            <a:endParaRPr lang="en-GB" altLang="zh-CN" sz="2800" b="1" dirty="0">
              <a:latin typeface="Times New Roman" panose="02020603050405020304" pitchFamily="18" charset="0"/>
            </a:endParaRPr>
          </a:p>
          <a:p>
            <a:pPr marL="457200" indent="-457200" eaLnBrk="0" hangingPunct="0">
              <a:buClr>
                <a:schemeClr val="tx2"/>
              </a:buClr>
              <a:buFont typeface="Wingdings" panose="05000000000000000000" pitchFamily="2" charset="2"/>
              <a:buChar char="w"/>
            </a:pPr>
            <a:endParaRPr lang="en-GB" altLang="zh-CN" sz="2800" b="1" dirty="0">
              <a:latin typeface="Times New Roman" panose="02020603050405020304" pitchFamily="18" charset="0"/>
            </a:endParaRPr>
          </a:p>
          <a:p>
            <a:pPr marL="457200" indent="-457200" eaLnBrk="0" hangingPunct="0"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lang="en-GB" altLang="zh-CN" sz="2800" b="1" dirty="0">
                <a:latin typeface="Times New Roman" panose="02020603050405020304" pitchFamily="18" charset="0"/>
              </a:rPr>
              <a:t>3.   2x</a:t>
            </a:r>
            <a:r>
              <a:rPr lang="en-GB" altLang="zh-CN" sz="2800" b="1" baseline="30000" dirty="0">
                <a:latin typeface="Times New Roman" panose="02020603050405020304" pitchFamily="18" charset="0"/>
              </a:rPr>
              <a:t>2 </a:t>
            </a:r>
            <a:r>
              <a:rPr lang="en-GB" altLang="zh-CN" sz="2800" b="1" dirty="0">
                <a:latin typeface="Times New Roman" panose="02020603050405020304" pitchFamily="18" charset="0"/>
              </a:rPr>
              <a:t>+ x </a:t>
            </a:r>
            <a:r>
              <a:rPr lang="en-GB" altLang="zh-CN" sz="2800" b="1" dirty="0">
                <a:latin typeface="Arial" panose="020B0604020202020204"/>
              </a:rPr>
              <a:t>–</a:t>
            </a:r>
            <a:r>
              <a:rPr lang="en-GB" altLang="zh-CN" sz="2800" b="1" dirty="0">
                <a:latin typeface="Times New Roman" panose="02020603050405020304" pitchFamily="18" charset="0"/>
              </a:rPr>
              <a:t> 6 = 0 ;</a:t>
            </a:r>
          </a:p>
          <a:p>
            <a:pPr marL="457200" indent="-457200" eaLnBrk="0" hangingPunct="0">
              <a:buClr>
                <a:schemeClr val="tx2"/>
              </a:buClr>
              <a:buFont typeface="Wingdings" panose="05000000000000000000" pitchFamily="2" charset="2"/>
              <a:buChar char="w"/>
            </a:pPr>
            <a:endParaRPr lang="en-GB" altLang="zh-CN" sz="2800" b="1" dirty="0">
              <a:latin typeface="Times New Roman" panose="02020603050405020304" pitchFamily="18" charset="0"/>
            </a:endParaRPr>
          </a:p>
          <a:p>
            <a:pPr marL="457200" indent="-457200" eaLnBrk="0" hangingPunct="0">
              <a:buClr>
                <a:schemeClr val="tx2"/>
              </a:buClr>
              <a:buFont typeface="Wingdings" panose="05000000000000000000" pitchFamily="2" charset="2"/>
              <a:buChar char="w"/>
            </a:pPr>
            <a:endParaRPr lang="en-GB" altLang="zh-CN" sz="2800" b="1" dirty="0">
              <a:latin typeface="Times New Roman" panose="02020603050405020304" pitchFamily="18" charset="0"/>
            </a:endParaRPr>
          </a:p>
          <a:p>
            <a:pPr marL="457200" indent="-457200" eaLnBrk="0" hangingPunct="0"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lang="en-GB" altLang="zh-CN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4. 4x</a:t>
            </a:r>
            <a:r>
              <a:rPr lang="en-GB" altLang="zh-CN" sz="2800" b="1" baseline="30000" dirty="0">
                <a:latin typeface="隶书" panose="02010509060101010101" pitchFamily="49" charset="-122"/>
                <a:ea typeface="隶书" panose="02010509060101010101" pitchFamily="49" charset="-122"/>
              </a:rPr>
              <a:t>2</a:t>
            </a:r>
            <a:r>
              <a:rPr lang="en-GB" altLang="zh-CN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+4x+10 =1-8x .</a:t>
            </a:r>
            <a:endParaRPr lang="en-US" altLang="zh-CN" sz="2800" b="1" dirty="0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61453" name="Rectangle 13"/>
          <p:cNvSpPr>
            <a:spLocks noGrp="1" noChangeArrowheads="1"/>
          </p:cNvSpPr>
          <p:nvPr/>
        </p:nvSpPr>
        <p:spPr bwMode="auto">
          <a:xfrm>
            <a:off x="4724400" y="1524000"/>
            <a:ext cx="42672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457200" indent="-457200" eaLnBrk="0" hangingPunct="0"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lang="en-GB" altLang="zh-CN" sz="2800" b="1" dirty="0">
                <a:latin typeface="Times New Roman" panose="02020603050405020304" pitchFamily="18" charset="0"/>
              </a:rPr>
              <a:t>5.   </a:t>
            </a:r>
            <a:r>
              <a:rPr lang="en-GB" altLang="zh-CN" sz="2800" b="1" dirty="0" smtClean="0">
                <a:latin typeface="Times New Roman" panose="02020603050405020304" pitchFamily="18" charset="0"/>
              </a:rPr>
              <a:t>3x</a:t>
            </a:r>
            <a:r>
              <a:rPr lang="en-GB" altLang="zh-CN" sz="2800" b="1" baseline="30000" dirty="0" smtClean="0">
                <a:latin typeface="Times New Roman" panose="02020603050405020304" pitchFamily="18" charset="0"/>
              </a:rPr>
              <a:t>2</a:t>
            </a:r>
            <a:r>
              <a:rPr lang="en-GB" altLang="zh-CN" sz="2800" b="1" dirty="0" smtClean="0">
                <a:latin typeface="Times New Roman" panose="02020603050405020304" pitchFamily="18" charset="0"/>
              </a:rPr>
              <a:t> </a:t>
            </a:r>
            <a:r>
              <a:rPr lang="en-GB" altLang="zh-CN" sz="2800" b="1" dirty="0">
                <a:latin typeface="Times New Roman" panose="02020603050405020304" pitchFamily="18" charset="0"/>
              </a:rPr>
              <a:t>- 9x +2 = 0 ;</a:t>
            </a:r>
            <a:r>
              <a:rPr lang="en-GB" altLang="zh-CN" sz="28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</a:p>
          <a:p>
            <a:pPr marL="457200" indent="-457200" eaLnBrk="0" hangingPunct="0">
              <a:buClr>
                <a:schemeClr val="tx2"/>
              </a:buClr>
              <a:buFont typeface="Wingdings" panose="05000000000000000000" pitchFamily="2" charset="2"/>
              <a:buChar char="w"/>
            </a:pPr>
            <a:endParaRPr lang="en-GB" altLang="zh-CN" sz="2800" b="1" dirty="0">
              <a:latin typeface="Times New Roman" panose="02020603050405020304" pitchFamily="18" charset="0"/>
            </a:endParaRPr>
          </a:p>
          <a:p>
            <a:pPr marL="457200" indent="-457200" eaLnBrk="0" hangingPunct="0">
              <a:buClr>
                <a:schemeClr val="tx2"/>
              </a:buClr>
              <a:buFont typeface="Wingdings" panose="05000000000000000000" pitchFamily="2" charset="2"/>
              <a:buChar char="w"/>
            </a:pPr>
            <a:endParaRPr lang="en-GB" altLang="zh-CN" sz="2800" b="1" dirty="0">
              <a:latin typeface="Times New Roman" panose="02020603050405020304" pitchFamily="18" charset="0"/>
            </a:endParaRPr>
          </a:p>
          <a:p>
            <a:pPr marL="457200" indent="-457200" eaLnBrk="0" hangingPunct="0"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lang="en-GB" altLang="zh-CN" sz="2800" b="1" dirty="0">
                <a:latin typeface="Times New Roman" panose="02020603050405020304" pitchFamily="18" charset="0"/>
              </a:rPr>
              <a:t>6.   </a:t>
            </a:r>
            <a:r>
              <a:rPr lang="en-GB" altLang="zh-CN" sz="2800" b="1" dirty="0" smtClean="0">
                <a:latin typeface="Times New Roman" panose="02020603050405020304" pitchFamily="18" charset="0"/>
              </a:rPr>
              <a:t>2x</a:t>
            </a:r>
            <a:r>
              <a:rPr lang="en-GB" altLang="zh-CN" sz="2800" b="1" baseline="30000" dirty="0" smtClean="0">
                <a:latin typeface="Times New Roman" panose="02020603050405020304" pitchFamily="18" charset="0"/>
              </a:rPr>
              <a:t>2</a:t>
            </a:r>
            <a:r>
              <a:rPr lang="en-GB" altLang="zh-CN" sz="2800" b="1" dirty="0" smtClean="0">
                <a:latin typeface="Times New Roman" panose="02020603050405020304" pitchFamily="18" charset="0"/>
              </a:rPr>
              <a:t> </a:t>
            </a:r>
            <a:r>
              <a:rPr lang="en-GB" altLang="zh-CN" sz="2800" b="1" dirty="0">
                <a:latin typeface="Times New Roman" panose="02020603050405020304" pitchFamily="18" charset="0"/>
              </a:rPr>
              <a:t>+6=7x   ;</a:t>
            </a:r>
          </a:p>
          <a:p>
            <a:pPr marL="457200" indent="-457200" eaLnBrk="0" hangingPunct="0">
              <a:buClr>
                <a:schemeClr val="tx2"/>
              </a:buClr>
              <a:buFont typeface="Wingdings" panose="05000000000000000000" pitchFamily="2" charset="2"/>
              <a:buChar char="w"/>
            </a:pPr>
            <a:endParaRPr lang="en-GB" altLang="zh-CN" sz="2800" b="1" dirty="0">
              <a:latin typeface="Times New Roman" panose="02020603050405020304" pitchFamily="18" charset="0"/>
            </a:endParaRPr>
          </a:p>
          <a:p>
            <a:pPr marL="457200" indent="-457200" eaLnBrk="0" hangingPunct="0">
              <a:buClr>
                <a:schemeClr val="tx2"/>
              </a:buClr>
              <a:buFont typeface="Wingdings" panose="05000000000000000000" pitchFamily="2" charset="2"/>
              <a:buChar char="w"/>
            </a:pPr>
            <a:endParaRPr lang="en-GB" altLang="zh-CN" sz="2800" b="1" dirty="0">
              <a:latin typeface="Times New Roman" panose="02020603050405020304" pitchFamily="18" charset="0"/>
            </a:endParaRPr>
          </a:p>
          <a:p>
            <a:pPr marL="457200" indent="-457200" eaLnBrk="0" hangingPunct="0"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lang="en-GB" altLang="zh-CN" sz="2800" b="1" dirty="0">
                <a:latin typeface="Times New Roman" panose="02020603050405020304" pitchFamily="18" charset="0"/>
              </a:rPr>
              <a:t>7.   </a:t>
            </a:r>
            <a:r>
              <a:rPr lang="en-GB" altLang="zh-CN" sz="2800" b="1" dirty="0" smtClean="0">
                <a:latin typeface="Times New Roman" panose="02020603050405020304" pitchFamily="18" charset="0"/>
              </a:rPr>
              <a:t>x</a:t>
            </a:r>
            <a:r>
              <a:rPr lang="en-GB" altLang="zh-CN" sz="2800" b="1" baseline="30000" dirty="0" smtClean="0">
                <a:latin typeface="Times New Roman" panose="02020603050405020304" pitchFamily="18" charset="0"/>
              </a:rPr>
              <a:t>2 </a:t>
            </a:r>
            <a:r>
              <a:rPr lang="en-GB" altLang="zh-CN" b="1" dirty="0"/>
              <a:t>– </a:t>
            </a:r>
            <a:r>
              <a:rPr lang="en-GB" altLang="zh-CN" sz="2800" b="1" dirty="0">
                <a:latin typeface="Times New Roman" panose="02020603050405020304" pitchFamily="18" charset="0"/>
              </a:rPr>
              <a:t>x +56 = 0 ;</a:t>
            </a:r>
          </a:p>
          <a:p>
            <a:pPr marL="457200" indent="-457200" eaLnBrk="0" hangingPunct="0">
              <a:buClr>
                <a:schemeClr val="tx2"/>
              </a:buClr>
              <a:buFont typeface="Wingdings" panose="05000000000000000000" pitchFamily="2" charset="2"/>
              <a:buChar char="w"/>
            </a:pPr>
            <a:endParaRPr lang="en-GB" altLang="zh-CN" sz="2800" b="1" dirty="0">
              <a:latin typeface="Times New Roman" panose="02020603050405020304" pitchFamily="18" charset="0"/>
            </a:endParaRPr>
          </a:p>
          <a:p>
            <a:pPr marL="457200" indent="-457200" eaLnBrk="0" hangingPunct="0">
              <a:buClr>
                <a:schemeClr val="tx2"/>
              </a:buClr>
              <a:buFont typeface="Wingdings" panose="05000000000000000000" pitchFamily="2" charset="2"/>
              <a:buChar char="w"/>
            </a:pPr>
            <a:endParaRPr lang="en-GB" altLang="zh-CN" sz="2800" b="1" dirty="0">
              <a:latin typeface="Times New Roman" panose="02020603050405020304" pitchFamily="18" charset="0"/>
            </a:endParaRPr>
          </a:p>
          <a:p>
            <a:pPr marL="457200" indent="-457200" eaLnBrk="0" hangingPunct="0"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lang="en-GB" altLang="zh-CN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8. </a:t>
            </a:r>
            <a:r>
              <a:rPr lang="en-GB" altLang="zh-CN" sz="2800" b="1" dirty="0" smtClean="0">
                <a:latin typeface="隶书" panose="02010509060101010101" pitchFamily="49" charset="-122"/>
                <a:ea typeface="隶书" panose="02010509060101010101" pitchFamily="49" charset="-122"/>
              </a:rPr>
              <a:t>-</a:t>
            </a:r>
            <a:r>
              <a:rPr lang="en-GB" altLang="zh-CN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3x</a:t>
            </a:r>
            <a:r>
              <a:rPr lang="en-GB" altLang="zh-CN" sz="2800" b="1" baseline="30000" dirty="0">
                <a:latin typeface="隶书" panose="02010509060101010101" pitchFamily="49" charset="-122"/>
                <a:ea typeface="隶书" panose="02010509060101010101" pitchFamily="49" charset="-122"/>
              </a:rPr>
              <a:t>2</a:t>
            </a:r>
            <a:r>
              <a:rPr lang="en-GB" altLang="zh-CN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+22x-24=0.</a:t>
            </a:r>
            <a:endParaRPr lang="en-US" altLang="zh-CN" sz="2800" b="1" dirty="0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pic>
        <p:nvPicPr>
          <p:cNvPr id="61461" name="Picture 21" descr="Q_011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393113" y="609600"/>
            <a:ext cx="522287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1462" name="Group 22"/>
          <p:cNvGrpSpPr/>
          <p:nvPr/>
        </p:nvGrpSpPr>
        <p:grpSpPr bwMode="auto">
          <a:xfrm>
            <a:off x="0" y="0"/>
            <a:ext cx="4495800" cy="1323975"/>
            <a:chOff x="1920" y="2448"/>
            <a:chExt cx="2832" cy="834"/>
          </a:xfrm>
        </p:grpSpPr>
        <p:grpSp>
          <p:nvGrpSpPr>
            <p:cNvPr id="61463" name="Group 23"/>
            <p:cNvGrpSpPr/>
            <p:nvPr/>
          </p:nvGrpSpPr>
          <p:grpSpPr bwMode="auto">
            <a:xfrm>
              <a:off x="1920" y="2448"/>
              <a:ext cx="2784" cy="834"/>
              <a:chOff x="672" y="3504"/>
              <a:chExt cx="4176" cy="528"/>
            </a:xfrm>
          </p:grpSpPr>
          <p:sp>
            <p:nvSpPr>
              <p:cNvPr id="61464" name="AutoShape 24"/>
              <p:cNvSpPr>
                <a:spLocks noChangeArrowheads="1"/>
              </p:cNvSpPr>
              <p:nvPr/>
            </p:nvSpPr>
            <p:spPr bwMode="auto">
              <a:xfrm>
                <a:off x="672" y="3504"/>
                <a:ext cx="4080" cy="528"/>
              </a:xfrm>
              <a:prstGeom prst="horizontalScroll">
                <a:avLst>
                  <a:gd name="adj" fmla="val 12500"/>
                </a:avLst>
              </a:prstGeom>
              <a:gradFill rotWithShape="0">
                <a:gsLst>
                  <a:gs pos="0">
                    <a:srgbClr val="FFEDED"/>
                  </a:gs>
                  <a:gs pos="100000">
                    <a:srgbClr val="FFFFFF"/>
                  </a:gs>
                </a:gsLst>
                <a:path path="rect">
                  <a:fillToRect r="100000" b="100000"/>
                </a:path>
              </a:gradFill>
              <a:ln w="9525">
                <a:solidFill>
                  <a:srgbClr val="000099"/>
                </a:solidFill>
                <a:rou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1465" name="Text Box 25"/>
              <p:cNvSpPr txBox="1">
                <a:spLocks noChangeArrowheads="1"/>
              </p:cNvSpPr>
              <p:nvPr/>
            </p:nvSpPr>
            <p:spPr bwMode="auto">
              <a:xfrm>
                <a:off x="719" y="3508"/>
                <a:ext cx="4129" cy="2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FFEDED"/>
                        </a:gs>
                        <a:gs pos="100000">
                          <a:srgbClr val="FFFFFF"/>
                        </a:gs>
                      </a:gsLst>
                      <a:path path="rect">
                        <a:fillToRect r="100000" b="100000"/>
                      </a:path>
                    </a:gra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 algn="ctr" eaLnBrk="0" hangingPunct="0"/>
                <a:endParaRPr lang="zh-CN" altLang="zh-CN" sz="3200" b="1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幼圆" panose="02010509060101010101" pitchFamily="49" charset="-122"/>
                </a:endParaRPr>
              </a:p>
            </p:txBody>
          </p:sp>
        </p:grpSp>
        <p:pic>
          <p:nvPicPr>
            <p:cNvPr id="61466" name="Picture 26" descr="慢跑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888" y="2592"/>
              <a:ext cx="720" cy="5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1467" name="Picture 27" descr="跳动的心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736" y="2736"/>
              <a:ext cx="288" cy="2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1468" name="Text Box 28"/>
            <p:cNvSpPr txBox="1">
              <a:spLocks noChangeArrowheads="1"/>
            </p:cNvSpPr>
            <p:nvPr/>
          </p:nvSpPr>
          <p:spPr bwMode="auto">
            <a:xfrm>
              <a:off x="2016" y="2668"/>
              <a:ext cx="27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36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隶书" panose="02010509060101010101" pitchFamily="49" charset="-122"/>
                </a:rPr>
                <a:t>心动     不如行动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autoUpdateAnimBg="0"/>
      <p:bldP spid="61453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495800" y="304800"/>
            <a:ext cx="4419600" cy="1143000"/>
          </a:xfrm>
        </p:spPr>
        <p:txBody>
          <a:bodyPr/>
          <a:lstStyle/>
          <a:p>
            <a:r>
              <a:rPr lang="zh-CN" altLang="en-US" b="1" i="1" dirty="0">
                <a:solidFill>
                  <a:srgbClr val="FF0000"/>
                </a:solidFill>
                <a:ea typeface="隶书" panose="02010509060101010101" pitchFamily="49" charset="-122"/>
              </a:rPr>
              <a:t>知识的升华</a:t>
            </a:r>
          </a:p>
        </p:txBody>
      </p:sp>
      <p:grpSp>
        <p:nvGrpSpPr>
          <p:cNvPr id="52227" name="Group 3"/>
          <p:cNvGrpSpPr/>
          <p:nvPr/>
        </p:nvGrpSpPr>
        <p:grpSpPr bwMode="auto">
          <a:xfrm>
            <a:off x="1295400" y="0"/>
            <a:ext cx="3009900" cy="1524000"/>
            <a:chOff x="816" y="2880"/>
            <a:chExt cx="1896" cy="960"/>
          </a:xfrm>
        </p:grpSpPr>
        <p:pic>
          <p:nvPicPr>
            <p:cNvPr id="52228" name="Picture 4" descr="AG00029_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632" y="2935"/>
              <a:ext cx="1080" cy="8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2229" name="Group 5"/>
            <p:cNvGrpSpPr/>
            <p:nvPr/>
          </p:nvGrpSpPr>
          <p:grpSpPr bwMode="auto">
            <a:xfrm>
              <a:off x="816" y="2880"/>
              <a:ext cx="816" cy="960"/>
              <a:chOff x="672" y="3504"/>
              <a:chExt cx="4176" cy="528"/>
            </a:xfrm>
          </p:grpSpPr>
          <p:sp>
            <p:nvSpPr>
              <p:cNvPr id="52230" name="AutoShape 6"/>
              <p:cNvSpPr>
                <a:spLocks noChangeArrowheads="1"/>
              </p:cNvSpPr>
              <p:nvPr/>
            </p:nvSpPr>
            <p:spPr bwMode="auto">
              <a:xfrm>
                <a:off x="672" y="3504"/>
                <a:ext cx="4080" cy="528"/>
              </a:xfrm>
              <a:prstGeom prst="horizontalScroll">
                <a:avLst>
                  <a:gd name="adj" fmla="val 12500"/>
                </a:avLst>
              </a:prstGeom>
              <a:gradFill rotWithShape="0">
                <a:gsLst>
                  <a:gs pos="0">
                    <a:srgbClr val="FFEDED"/>
                  </a:gs>
                  <a:gs pos="100000">
                    <a:srgbClr val="FFFFFF"/>
                  </a:gs>
                </a:gsLst>
                <a:path path="rect">
                  <a:fillToRect r="100000" b="100000"/>
                </a:path>
              </a:gradFill>
              <a:ln w="9525">
                <a:solidFill>
                  <a:srgbClr val="000099"/>
                </a:solidFill>
                <a:rou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2231" name="Text Box 7"/>
              <p:cNvSpPr txBox="1">
                <a:spLocks noChangeArrowheads="1"/>
              </p:cNvSpPr>
              <p:nvPr/>
            </p:nvSpPr>
            <p:spPr bwMode="auto">
              <a:xfrm>
                <a:off x="718" y="3524"/>
                <a:ext cx="4130" cy="20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FFEDED"/>
                        </a:gs>
                        <a:gs pos="100000">
                          <a:srgbClr val="FFFFFF"/>
                        </a:gs>
                      </a:gsLst>
                      <a:path path="rect">
                        <a:fillToRect r="100000" b="100000"/>
                      </a:path>
                    </a:gra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 algn="ctr" eaLnBrk="0" hangingPunct="0"/>
                <a:endParaRPr lang="zh-CN" altLang="zh-CN" sz="3200" b="1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幼圆" panose="02010509060101010101" pitchFamily="49" charset="-122"/>
                </a:endParaRPr>
              </a:p>
            </p:txBody>
          </p:sp>
        </p:grpSp>
        <p:sp>
          <p:nvSpPr>
            <p:cNvPr id="52232" name="Text Box 8"/>
            <p:cNvSpPr txBox="1">
              <a:spLocks noChangeArrowheads="1"/>
            </p:cNvSpPr>
            <p:nvPr/>
          </p:nvSpPr>
          <p:spPr bwMode="auto">
            <a:xfrm>
              <a:off x="912" y="2995"/>
              <a:ext cx="67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隶书" panose="02010509060101010101" pitchFamily="49" charset="-122"/>
                </a:rPr>
                <a:t>独立</a:t>
              </a:r>
            </a:p>
            <a:p>
              <a:pPr eaLnBrk="0" hangingPunct="0"/>
              <a:r>
                <a:rPr lang="zh-CN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隶书" panose="02010509060101010101" pitchFamily="49" charset="-122"/>
                </a:rPr>
                <a:t>作业</a:t>
              </a:r>
            </a:p>
          </p:txBody>
        </p:sp>
      </p:grpSp>
      <p:sp>
        <p:nvSpPr>
          <p:cNvPr id="52236" name="Rectangle 12"/>
          <p:cNvSpPr>
            <a:spLocks noGrp="1" noChangeArrowheads="1"/>
          </p:cNvSpPr>
          <p:nvPr/>
        </p:nvSpPr>
        <p:spPr bwMode="auto">
          <a:xfrm>
            <a:off x="1143000" y="1371600"/>
            <a:ext cx="541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kumimoji="1" lang="zh-CN" altLang="en-US" sz="2400" b="1" dirty="0">
                <a:latin typeface="Times New Roman" panose="02020603050405020304" pitchFamily="18" charset="0"/>
              </a:rPr>
              <a:t>根据题意，列出方程：</a:t>
            </a:r>
          </a:p>
        </p:txBody>
      </p:sp>
      <p:sp>
        <p:nvSpPr>
          <p:cNvPr id="52237" name="Rectangle 13"/>
          <p:cNvSpPr>
            <a:spLocks noGrp="1" noChangeArrowheads="1"/>
          </p:cNvSpPr>
          <p:nvPr/>
        </p:nvSpPr>
        <p:spPr bwMode="auto">
          <a:xfrm>
            <a:off x="533400" y="1828800"/>
            <a:ext cx="8610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kumimoji="1" lang="en-US" altLang="zh-CN" sz="2400" b="1" dirty="0">
                <a:latin typeface="Times New Roman" panose="02020603050405020304" pitchFamily="18" charset="0"/>
              </a:rPr>
              <a:t>1.</a:t>
            </a:r>
            <a:r>
              <a:rPr kumimoji="1" lang="zh-CN" altLang="en-US" sz="2400" b="1" dirty="0">
                <a:latin typeface="Times New Roman" panose="02020603050405020304" pitchFamily="18" charset="0"/>
              </a:rPr>
              <a:t>印度古算书中有这样一首诗</a:t>
            </a:r>
            <a:r>
              <a:rPr kumimoji="1" lang="en-US" altLang="zh-CN" sz="2400" b="1" dirty="0">
                <a:latin typeface="Times New Roman" panose="02020603050405020304" pitchFamily="18" charset="0"/>
              </a:rPr>
              <a:t>:“</a:t>
            </a:r>
            <a:r>
              <a:rPr kumimoji="1" lang="zh-CN" altLang="en-US" sz="2400" b="1" dirty="0">
                <a:latin typeface="Times New Roman" panose="02020603050405020304" pitchFamily="18" charset="0"/>
              </a:rPr>
              <a:t>一群猴子分两队</a:t>
            </a:r>
            <a:r>
              <a:rPr kumimoji="1" lang="en-US" altLang="zh-CN" sz="2400" b="1" dirty="0">
                <a:latin typeface="Times New Roman" panose="02020603050405020304" pitchFamily="18" charset="0"/>
              </a:rPr>
              <a:t>,</a:t>
            </a:r>
            <a:r>
              <a:rPr kumimoji="1" lang="zh-CN" altLang="en-US" sz="2400" b="1" dirty="0">
                <a:latin typeface="Times New Roman" panose="02020603050405020304" pitchFamily="18" charset="0"/>
              </a:rPr>
              <a:t>高高兴兴在游戏</a:t>
            </a:r>
            <a:r>
              <a:rPr kumimoji="1" lang="en-US" altLang="zh-CN" sz="2400" b="1" dirty="0">
                <a:latin typeface="Times New Roman" panose="02020603050405020304" pitchFamily="18" charset="0"/>
              </a:rPr>
              <a:t>,</a:t>
            </a:r>
            <a:r>
              <a:rPr kumimoji="1" lang="zh-CN" altLang="en-US" sz="2400" b="1" dirty="0">
                <a:latin typeface="Times New Roman" panose="02020603050405020304" pitchFamily="18" charset="0"/>
              </a:rPr>
              <a:t>八分之一再平方</a:t>
            </a:r>
            <a:r>
              <a:rPr kumimoji="1" lang="en-US" altLang="zh-CN" sz="2400" b="1" dirty="0">
                <a:latin typeface="Times New Roman" panose="02020603050405020304" pitchFamily="18" charset="0"/>
              </a:rPr>
              <a:t>,</a:t>
            </a:r>
            <a:r>
              <a:rPr kumimoji="1" lang="zh-CN" altLang="en-US" sz="2400" b="1" dirty="0">
                <a:latin typeface="Times New Roman" panose="02020603050405020304" pitchFamily="18" charset="0"/>
              </a:rPr>
              <a:t>蹦蹦跳跳树林里</a:t>
            </a:r>
            <a:r>
              <a:rPr kumimoji="1" lang="en-US" altLang="zh-CN" sz="2400" b="1" dirty="0">
                <a:latin typeface="Times New Roman" panose="02020603050405020304" pitchFamily="18" charset="0"/>
              </a:rPr>
              <a:t>;</a:t>
            </a:r>
            <a:r>
              <a:rPr kumimoji="1" lang="zh-CN" altLang="en-US" sz="2400" b="1" dirty="0">
                <a:latin typeface="Times New Roman" panose="02020603050405020304" pitchFamily="18" charset="0"/>
              </a:rPr>
              <a:t>其余十二叽喳喳</a:t>
            </a:r>
            <a:r>
              <a:rPr kumimoji="1" lang="en-US" altLang="zh-CN" sz="2400" b="1" dirty="0">
                <a:latin typeface="Times New Roman" panose="02020603050405020304" pitchFamily="18" charset="0"/>
              </a:rPr>
              <a:t>,</a:t>
            </a:r>
            <a:r>
              <a:rPr kumimoji="1" lang="zh-CN" altLang="en-US" sz="2400" b="1" dirty="0">
                <a:latin typeface="Times New Roman" panose="02020603050405020304" pitchFamily="18" charset="0"/>
              </a:rPr>
              <a:t>伶俐活泼又调皮</a:t>
            </a:r>
            <a:r>
              <a:rPr kumimoji="1" lang="en-US" altLang="zh-CN" sz="2400" b="1" dirty="0">
                <a:latin typeface="Times New Roman" panose="02020603050405020304" pitchFamily="18" charset="0"/>
              </a:rPr>
              <a:t>.</a:t>
            </a:r>
            <a:r>
              <a:rPr kumimoji="1" lang="zh-CN" altLang="en-US" sz="2400" b="1" dirty="0">
                <a:latin typeface="Times New Roman" panose="02020603050405020304" pitchFamily="18" charset="0"/>
              </a:rPr>
              <a:t>告我总数共多少”？</a:t>
            </a:r>
          </a:p>
        </p:txBody>
      </p:sp>
      <p:sp>
        <p:nvSpPr>
          <p:cNvPr id="52238" name="Rectangle 14"/>
          <p:cNvSpPr>
            <a:spLocks noGrp="1" noChangeArrowheads="1"/>
          </p:cNvSpPr>
          <p:nvPr/>
        </p:nvSpPr>
        <p:spPr bwMode="auto">
          <a:xfrm>
            <a:off x="533400" y="3124200"/>
            <a:ext cx="525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kumimoji="1" lang="zh-CN" altLang="en-US" sz="2400" b="1" dirty="0">
                <a:latin typeface="Times New Roman" panose="02020603050405020304" pitchFamily="18" charset="0"/>
              </a:rPr>
              <a:t>解：设总共有 </a:t>
            </a:r>
            <a:r>
              <a:rPr kumimoji="1"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x </a:t>
            </a:r>
            <a:r>
              <a:rPr kumimoji="1" lang="zh-CN" altLang="en-US" sz="2400" b="1" dirty="0">
                <a:latin typeface="Times New Roman" panose="02020603050405020304" pitchFamily="18" charset="0"/>
              </a:rPr>
              <a:t>只猴子，根据题意得 </a:t>
            </a:r>
          </a:p>
        </p:txBody>
      </p:sp>
      <p:sp>
        <p:nvSpPr>
          <p:cNvPr id="52240" name="Rectangle 16"/>
          <p:cNvSpPr>
            <a:spLocks noGrp="1" noChangeArrowheads="1"/>
          </p:cNvSpPr>
          <p:nvPr/>
        </p:nvSpPr>
        <p:spPr bwMode="auto">
          <a:xfrm>
            <a:off x="609600" y="44958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kumimoji="1" lang="zh-CN" altLang="en-US" sz="2400" b="1" dirty="0">
                <a:latin typeface="Times New Roman" panose="02020603050405020304" pitchFamily="18" charset="0"/>
              </a:rPr>
              <a:t>即</a:t>
            </a:r>
          </a:p>
        </p:txBody>
      </p:sp>
      <p:sp>
        <p:nvSpPr>
          <p:cNvPr id="52241" name="Rectangle 17"/>
          <p:cNvSpPr>
            <a:spLocks noGrp="1" noChangeArrowheads="1"/>
          </p:cNvSpPr>
          <p:nvPr/>
        </p:nvSpPr>
        <p:spPr bwMode="auto">
          <a:xfrm>
            <a:off x="1371600" y="44196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kumimoji="1" lang="en-US" altLang="zh-CN" sz="2400" b="1" dirty="0">
                <a:latin typeface="Times New Roman" panose="02020603050405020304" pitchFamily="18" charset="0"/>
              </a:rPr>
              <a:t>x</a:t>
            </a:r>
            <a:r>
              <a:rPr kumimoji="1" lang="en-US" altLang="zh-CN" sz="2400" b="1" baseline="30000" dirty="0">
                <a:latin typeface="Times New Roman" panose="02020603050405020304" pitchFamily="18" charset="0"/>
              </a:rPr>
              <a:t>2</a:t>
            </a:r>
            <a:r>
              <a:rPr kumimoji="1" lang="en-US" altLang="zh-CN" sz="2400" b="1" dirty="0">
                <a:latin typeface="Times New Roman" panose="02020603050405020304" pitchFamily="18" charset="0"/>
              </a:rPr>
              <a:t> - 64x+768 </a:t>
            </a:r>
            <a:r>
              <a:rPr kumimoji="1" lang="zh-CN" altLang="en-US" sz="2400" b="1" dirty="0">
                <a:latin typeface="Times New Roman" panose="02020603050405020304" pitchFamily="18" charset="0"/>
              </a:rPr>
              <a:t>＝</a:t>
            </a:r>
            <a:r>
              <a:rPr kumimoji="1" lang="en-US" altLang="zh-CN" sz="2400" b="1" dirty="0">
                <a:latin typeface="Times New Roman" panose="02020603050405020304" pitchFamily="18" charset="0"/>
              </a:rPr>
              <a:t>0.</a:t>
            </a:r>
          </a:p>
        </p:txBody>
      </p:sp>
      <p:sp>
        <p:nvSpPr>
          <p:cNvPr id="52263" name="Rectangle 39"/>
          <p:cNvSpPr>
            <a:spLocks noGrp="1" noChangeArrowheads="1"/>
          </p:cNvSpPr>
          <p:nvPr/>
        </p:nvSpPr>
        <p:spPr bwMode="auto">
          <a:xfrm>
            <a:off x="609600" y="49530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kumimoji="1" lang="zh-CN" altLang="en-US" sz="2400" b="1" dirty="0">
                <a:latin typeface="Times New Roman" panose="02020603050405020304" pitchFamily="18" charset="0"/>
              </a:rPr>
              <a:t>解这个方程</a:t>
            </a:r>
            <a:r>
              <a:rPr kumimoji="1" lang="en-US" altLang="zh-CN" sz="2400" b="1" dirty="0">
                <a:latin typeface="Times New Roman" panose="02020603050405020304" pitchFamily="18" charset="0"/>
              </a:rPr>
              <a:t>,</a:t>
            </a:r>
            <a:r>
              <a:rPr kumimoji="1" lang="zh-CN" altLang="en-US" sz="2400" b="1" dirty="0">
                <a:latin typeface="Times New Roman" panose="02020603050405020304" pitchFamily="18" charset="0"/>
              </a:rPr>
              <a:t>得</a:t>
            </a:r>
          </a:p>
        </p:txBody>
      </p:sp>
      <p:sp>
        <p:nvSpPr>
          <p:cNvPr id="52264" name="Rectangle 40"/>
          <p:cNvSpPr>
            <a:spLocks noGrp="1" noChangeArrowheads="1"/>
          </p:cNvSpPr>
          <p:nvPr/>
        </p:nvSpPr>
        <p:spPr bwMode="auto">
          <a:xfrm>
            <a:off x="1371600" y="5410200"/>
            <a:ext cx="38100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kumimoji="1" lang="en-US" altLang="zh-CN" sz="2400" b="1" dirty="0">
                <a:latin typeface="Times New Roman" panose="02020603050405020304" pitchFamily="18" charset="0"/>
              </a:rPr>
              <a:t>x</a:t>
            </a:r>
            <a:r>
              <a:rPr kumimoji="1" lang="en-US" altLang="zh-CN" sz="2400" b="1" baseline="-25000" dirty="0">
                <a:latin typeface="Times New Roman" panose="02020603050405020304" pitchFamily="18" charset="0"/>
              </a:rPr>
              <a:t>1</a:t>
            </a:r>
            <a:r>
              <a:rPr kumimoji="1" lang="en-US" altLang="zh-CN" sz="2400" b="1" dirty="0">
                <a:latin typeface="Times New Roman" panose="02020603050405020304" pitchFamily="18" charset="0"/>
              </a:rPr>
              <a:t> </a:t>
            </a:r>
            <a:r>
              <a:rPr kumimoji="1" lang="zh-CN" altLang="en-US" sz="2400" b="1" dirty="0">
                <a:latin typeface="Times New Roman" panose="02020603050405020304" pitchFamily="18" charset="0"/>
              </a:rPr>
              <a:t>＝</a:t>
            </a:r>
            <a:r>
              <a:rPr kumimoji="1" lang="en-US" altLang="zh-CN" sz="2400" b="1" dirty="0">
                <a:latin typeface="Times New Roman" panose="02020603050405020304" pitchFamily="18" charset="0"/>
              </a:rPr>
              <a:t>48;</a:t>
            </a:r>
          </a:p>
          <a:p>
            <a:pPr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Char char="w"/>
            </a:pPr>
            <a:r>
              <a:rPr kumimoji="1" lang="en-US" altLang="zh-CN" sz="2400" b="1" dirty="0">
                <a:latin typeface="Times New Roman" panose="02020603050405020304" pitchFamily="18" charset="0"/>
              </a:rPr>
              <a:t>x</a:t>
            </a:r>
            <a:r>
              <a:rPr kumimoji="1" lang="en-US" altLang="zh-CN" sz="2400" b="1" baseline="-25000" dirty="0">
                <a:latin typeface="Times New Roman" panose="02020603050405020304" pitchFamily="18" charset="0"/>
              </a:rPr>
              <a:t>2</a:t>
            </a:r>
            <a:r>
              <a:rPr kumimoji="1" lang="en-US" altLang="zh-CN" sz="2400" b="1" dirty="0">
                <a:latin typeface="Times New Roman" panose="02020603050405020304" pitchFamily="18" charset="0"/>
              </a:rPr>
              <a:t> </a:t>
            </a:r>
            <a:r>
              <a:rPr kumimoji="1" lang="zh-CN" altLang="en-US" sz="2400" b="1" dirty="0">
                <a:latin typeface="Times New Roman" panose="02020603050405020304" pitchFamily="18" charset="0"/>
              </a:rPr>
              <a:t>＝</a:t>
            </a:r>
            <a:r>
              <a:rPr kumimoji="1" lang="en-US" altLang="zh-CN" sz="2400" b="1" dirty="0">
                <a:latin typeface="Times New Roman" panose="02020603050405020304" pitchFamily="18" charset="0"/>
              </a:rPr>
              <a:t>16.</a:t>
            </a:r>
          </a:p>
        </p:txBody>
      </p:sp>
      <p:sp>
        <p:nvSpPr>
          <p:cNvPr id="52266" name="Rectangle 42"/>
          <p:cNvSpPr>
            <a:spLocks noGrp="1" noChangeArrowheads="1"/>
          </p:cNvSpPr>
          <p:nvPr/>
        </p:nvSpPr>
        <p:spPr bwMode="auto">
          <a:xfrm>
            <a:off x="4191000" y="5410200"/>
            <a:ext cx="449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buClr>
                <a:schemeClr val="tx2"/>
              </a:buClr>
              <a:buSzPts val="2400"/>
              <a:buFont typeface="Wingdings" panose="05000000000000000000" pitchFamily="2" charset="2"/>
              <a:buNone/>
            </a:pPr>
            <a:r>
              <a:rPr lang="zh-CN" altLang="en-US" sz="2400" b="1">
                <a:latin typeface="Times New Roman" panose="02020603050405020304" pitchFamily="18" charset="0"/>
              </a:rPr>
              <a:t>答</a:t>
            </a:r>
            <a:r>
              <a:rPr lang="en-US" altLang="zh-CN" sz="2400" b="1">
                <a:latin typeface="Times New Roman" panose="02020603050405020304" pitchFamily="18" charset="0"/>
              </a:rPr>
              <a:t>:</a:t>
            </a:r>
            <a:r>
              <a:rPr lang="zh-CN" altLang="en-US" sz="2400" b="1">
                <a:latin typeface="Times New Roman" panose="02020603050405020304" pitchFamily="18" charset="0"/>
              </a:rPr>
              <a:t>一共有猴子</a:t>
            </a:r>
            <a:r>
              <a:rPr lang="en-US" altLang="zh-CN" sz="2400" b="1">
                <a:latin typeface="Times New Roman" panose="02020603050405020304" pitchFamily="18" charset="0"/>
              </a:rPr>
              <a:t>48</a:t>
            </a:r>
            <a:r>
              <a:rPr lang="zh-CN" altLang="en-US" sz="2400" b="1">
                <a:latin typeface="Times New Roman" panose="02020603050405020304" pitchFamily="18" charset="0"/>
              </a:rPr>
              <a:t>只或者说</a:t>
            </a:r>
            <a:r>
              <a:rPr lang="en-US" altLang="zh-CN" sz="2400" b="1">
                <a:latin typeface="Times New Roman" panose="02020603050405020304" pitchFamily="18" charset="0"/>
              </a:rPr>
              <a:t>6</a:t>
            </a:r>
            <a:r>
              <a:rPr lang="zh-CN" altLang="en-US" sz="2400" b="1">
                <a:latin typeface="Times New Roman" panose="02020603050405020304" pitchFamily="18" charset="0"/>
              </a:rPr>
              <a:t>只</a:t>
            </a:r>
            <a:r>
              <a:rPr kumimoji="1" lang="en-US" altLang="zh-CN" sz="2400" b="1">
                <a:latin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52267" name="Object 43"/>
          <p:cNvGraphicFramePr>
            <a:graphicFrameLocks noChangeAspect="1"/>
          </p:cNvGraphicFramePr>
          <p:nvPr/>
        </p:nvGraphicFramePr>
        <p:xfrm>
          <a:off x="1654175" y="3497263"/>
          <a:ext cx="1974850" cy="998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74" name="Equation" r:id="rId6" imgW="1308100" imgH="622300" progId="Equation.3">
                  <p:embed/>
                </p:oleObj>
              </mc:Choice>
              <mc:Fallback>
                <p:oleObj name="Equation" r:id="rId6" imgW="1308100" imgH="622300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4175" y="3497263"/>
                        <a:ext cx="1974850" cy="998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2268" name="Picture 44" descr="猴子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5824538" y="2667000"/>
            <a:ext cx="3014662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2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22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22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2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22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22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22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22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22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6" grpId="0" autoUpdateAnimBg="0"/>
      <p:bldP spid="52237" grpId="0" autoUpdateAnimBg="0"/>
      <p:bldP spid="52238" grpId="0" autoUpdateAnimBg="0"/>
      <p:bldP spid="52240" grpId="0" autoUpdateAnimBg="0"/>
      <p:bldP spid="52241" grpId="0" autoUpdateAnimBg="0"/>
      <p:bldP spid="52263" grpId="0" autoUpdateAnimBg="0"/>
      <p:bldP spid="52264" grpId="0" autoUpdateAnimBg="0"/>
      <p:bldP spid="52266" grpId="0" autoUpdateAnimBg="0"/>
    </p:bldLst>
  </p:timing>
</p:sld>
</file>

<file path=ppt/theme/theme1.xml><?xml version="1.0" encoding="utf-8"?>
<a:theme xmlns:a="http://schemas.openxmlformats.org/drawingml/2006/main" name="WWW.2PPT.COM&#10;">
  <a:themeElements>
    <a:clrScheme name="www.7cxk.com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www.7cxk.com1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</a:spPr>
      <a:bodyPr vert="horz" wrap="non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</a:spPr>
      <a:bodyPr vert="horz" wrap="non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www.7cxk.com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ww.7cxk.com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ww.7cxk.com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ww.7cxk.com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ww.7cxk.com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ww.7cxk.com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ww.7cxk.com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ww.7cxk.com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ww.7cxk.com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ww.7cxk.com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ww.7cxk.com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ww.7cxk.com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706</Words>
  <Application>Microsoft Office PowerPoint</Application>
  <PresentationFormat>全屏显示(4:3)</PresentationFormat>
  <Paragraphs>98</Paragraphs>
  <Slides>11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25" baseType="lpstr">
      <vt:lpstr>BatangChe</vt:lpstr>
      <vt:lpstr>方正粗倩简体</vt:lpstr>
      <vt:lpstr>华文行楷</vt:lpstr>
      <vt:lpstr>隶书</vt:lpstr>
      <vt:lpstr>宋体</vt:lpstr>
      <vt:lpstr>微软雅黑</vt:lpstr>
      <vt:lpstr>幼圆</vt:lpstr>
      <vt:lpstr>Arial</vt:lpstr>
      <vt:lpstr>Calibri</vt:lpstr>
      <vt:lpstr>Times New Roman</vt:lpstr>
      <vt:lpstr>Wingdings</vt:lpstr>
      <vt:lpstr>WWW.2PPT.COM
</vt:lpstr>
      <vt:lpstr>公式</vt:lpstr>
      <vt:lpstr>Equation</vt:lpstr>
      <vt:lpstr>PowerPoint 演示文稿</vt:lpstr>
      <vt:lpstr>配方法</vt:lpstr>
      <vt:lpstr>配方法</vt:lpstr>
      <vt:lpstr>PowerPoint 演示文稿</vt:lpstr>
      <vt:lpstr>你能行吗</vt:lpstr>
      <vt:lpstr>回味无穷</vt:lpstr>
      <vt:lpstr>PowerPoint 演示文稿</vt:lpstr>
      <vt:lpstr>成功者是你吗</vt:lpstr>
      <vt:lpstr>知识的升华</vt:lpstr>
      <vt:lpstr>知识的升华</vt:lpstr>
      <vt:lpstr>结束寄语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www.ppt818.com</dc:title>
  <dc:subject>www.ppt818.com</dc:subject>
  <dc:creator>www.ppt818.com</dc:creator>
  <dc:description>www.ppt818.com-提供资源下载</dc:description>
  <cp:lastModifiedBy>Windows 用户</cp:lastModifiedBy>
  <cp:revision>2</cp:revision>
  <dcterms:created xsi:type="dcterms:W3CDTF">2022-01-04T01:47:01Z</dcterms:created>
  <dcterms:modified xsi:type="dcterms:W3CDTF">2023-01-17T02:18:12Z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83722AEEFD85496D99513BCD3B63A530</vt:lpwstr>
  </property>
  <property fmtid="{D5CDD505-2E9C-101B-9397-08002B2CF9AE}" pid="3" name="KSOProductBuildVer">
    <vt:lpwstr>2052-11.1.0.11194</vt:lpwstr>
  </property>
  <property fmtid="{A09F084E-AD41-489F-8076-AA5BE3082BCA}" pid="100">
    <vt:ui4>5</vt:ui4>
  </property>
  <property fmtid="{64440492-4C8B-11D1-8B70-080036B11A03}" pid="11">
    <vt:lpwstr>www.2ppt.com-爱PPT提供资源下载</vt:lpwstr>
  </property>
</Properties>
</file>