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眉占位符 921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19" name="日期占位符 921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2052" name="幻灯片图像占位符 9219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9220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2" name="页脚占位符 922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9223" name="灯片编号占位符 922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1293A88-1C78-4069-A15B-9FBF1645A3A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2487154-40BA-4D0E-B355-8F742E1B4BB2}" type="slidenum">
              <a:rPr lang="zh-CN" altLang="en-US"/>
              <a:t>5</a:t>
            </a:fld>
            <a:endParaRPr lang="zh-CN" altLang="en-US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819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FE1805A-73A2-4A9E-A1AD-783ED097C6BB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5367832-A47D-4529-A27C-3C13C95234A6}" type="slidenum">
              <a:rPr lang="zh-CN" altLang="en-US"/>
              <a:t>11</a:t>
            </a:fld>
            <a:endParaRPr lang="zh-CN" altLang="en-US"/>
          </a:p>
        </p:txBody>
      </p:sp>
      <p:sp>
        <p:nvSpPr>
          <p:cNvPr id="153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536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536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7751199-C7F0-4032-A8C2-77AA1FF87AE8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C0A2651-67D8-4E4F-9551-6113E10F361B}" type="slidenum">
              <a:rPr lang="zh-CN" altLang="en-US"/>
              <a:t>12</a:t>
            </a:fld>
            <a:endParaRPr lang="zh-CN" altLang="en-US"/>
          </a:p>
        </p:txBody>
      </p:sp>
      <p:sp>
        <p:nvSpPr>
          <p:cNvPr id="174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1741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1741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8FB0CB93-E0A3-4516-8647-6B9C055E1EBC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3C6C-FCE4-4959-8118-AABCBE3BFC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E6D98-4170-4330-A355-D89970B87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94CF-3850-46B4-ACD0-93ED82233F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60BD3-A80D-4B75-866E-1F5C252492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32437-1343-448D-8D2C-B067D31AF2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56B4C-8CAE-4FB5-B119-99A0F68226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E5AC0-C368-4C1B-8205-D9EAB3022F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08A13-AA2A-48DC-91C5-DB0E799E85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80636-CA22-4807-A1F5-B7AFADE8B0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2874A-CC90-4E7D-B011-C429CAF3D6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054E35E-60E3-455E-8CFA-694EE956D2D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-12090" y="1039319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707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第十二章 分式和分式方程</a:t>
            </a:r>
          </a:p>
        </p:txBody>
      </p:sp>
      <p:sp>
        <p:nvSpPr>
          <p:cNvPr id="3102" name="Rectangle 5"/>
          <p:cNvSpPr>
            <a:spLocks noChangeArrowheads="1"/>
          </p:cNvSpPr>
          <p:nvPr/>
        </p:nvSpPr>
        <p:spPr bwMode="auto">
          <a:xfrm>
            <a:off x="-20798" y="2132856"/>
            <a:ext cx="915608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12.2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分式的乘除</a:t>
            </a: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747485" y="3490554"/>
            <a:ext cx="18405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0" y="5373216"/>
            <a:ext cx="913191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0" y="7938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314" name="文本框 3"/>
          <p:cNvSpPr txBox="1">
            <a:spLocks noChangeArrowheads="1"/>
          </p:cNvSpPr>
          <p:nvPr/>
        </p:nvSpPr>
        <p:spPr bwMode="auto">
          <a:xfrm>
            <a:off x="609600" y="927100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计算：                   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3315" name="组合 10241"/>
          <p:cNvGrpSpPr/>
          <p:nvPr/>
        </p:nvGrpSpPr>
        <p:grpSpPr bwMode="auto">
          <a:xfrm>
            <a:off x="1778000" y="695325"/>
            <a:ext cx="2711450" cy="977900"/>
            <a:chOff x="1135" y="0"/>
            <a:chExt cx="4270" cy="1542"/>
          </a:xfrm>
        </p:grpSpPr>
        <p:sp>
          <p:nvSpPr>
            <p:cNvPr id="13316" name="文本框 10243"/>
            <p:cNvSpPr txBox="1">
              <a:spLocks noChangeArrowheads="1"/>
            </p:cNvSpPr>
            <p:nvPr/>
          </p:nvSpPr>
          <p:spPr bwMode="auto">
            <a:xfrm>
              <a:off x="1135" y="685"/>
              <a:ext cx="2280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+2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317" name="文本框 10244"/>
            <p:cNvSpPr txBox="1">
              <a:spLocks noChangeArrowheads="1"/>
            </p:cNvSpPr>
            <p:nvPr/>
          </p:nvSpPr>
          <p:spPr bwMode="auto">
            <a:xfrm>
              <a:off x="1815" y="0"/>
              <a:ext cx="1063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18" name="文本框 10245"/>
            <p:cNvSpPr txBox="1">
              <a:spLocks noChangeArrowheads="1"/>
            </p:cNvSpPr>
            <p:nvPr/>
          </p:nvSpPr>
          <p:spPr bwMode="auto">
            <a:xfrm>
              <a:off x="4310" y="0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19" name="文本框 10246"/>
            <p:cNvSpPr txBox="1">
              <a:spLocks noChangeArrowheads="1"/>
            </p:cNvSpPr>
            <p:nvPr/>
          </p:nvSpPr>
          <p:spPr bwMode="auto">
            <a:xfrm>
              <a:off x="4197" y="726"/>
              <a:ext cx="12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320" name="直接连接符 10247"/>
            <p:cNvSpPr>
              <a:spLocks noChangeShapeType="1"/>
            </p:cNvSpPr>
            <p:nvPr/>
          </p:nvSpPr>
          <p:spPr bwMode="auto">
            <a:xfrm>
              <a:off x="4197" y="794"/>
              <a:ext cx="113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21" name="文本框 10248"/>
            <p:cNvSpPr txBox="1">
              <a:spLocks noChangeArrowheads="1"/>
            </p:cNvSpPr>
            <p:nvPr/>
          </p:nvSpPr>
          <p:spPr bwMode="auto">
            <a:xfrm>
              <a:off x="3403" y="340"/>
              <a:ext cx="930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000000"/>
                  </a:solidFill>
                  <a:sym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13322" name="直接连接符 10249"/>
            <p:cNvSpPr>
              <a:spLocks noChangeShapeType="1"/>
            </p:cNvSpPr>
            <p:nvPr/>
          </p:nvSpPr>
          <p:spPr bwMode="auto">
            <a:xfrm flipV="1">
              <a:off x="1136" y="793"/>
              <a:ext cx="215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10251" name="组合 10250"/>
          <p:cNvGrpSpPr/>
          <p:nvPr/>
        </p:nvGrpSpPr>
        <p:grpSpPr bwMode="auto">
          <a:xfrm>
            <a:off x="2209800" y="1833563"/>
            <a:ext cx="2711450" cy="977900"/>
            <a:chOff x="1135" y="0"/>
            <a:chExt cx="4270" cy="1542"/>
          </a:xfrm>
        </p:grpSpPr>
        <p:sp>
          <p:nvSpPr>
            <p:cNvPr id="13324" name="文本框 10252"/>
            <p:cNvSpPr txBox="1">
              <a:spLocks noChangeArrowheads="1"/>
            </p:cNvSpPr>
            <p:nvPr/>
          </p:nvSpPr>
          <p:spPr bwMode="auto">
            <a:xfrm>
              <a:off x="1135" y="685"/>
              <a:ext cx="2280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+2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325" name="文本框 10253"/>
            <p:cNvSpPr txBox="1">
              <a:spLocks noChangeArrowheads="1"/>
            </p:cNvSpPr>
            <p:nvPr/>
          </p:nvSpPr>
          <p:spPr bwMode="auto">
            <a:xfrm>
              <a:off x="1815" y="0"/>
              <a:ext cx="1063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26" name="文本框 10254"/>
            <p:cNvSpPr txBox="1">
              <a:spLocks noChangeArrowheads="1"/>
            </p:cNvSpPr>
            <p:nvPr/>
          </p:nvSpPr>
          <p:spPr bwMode="auto">
            <a:xfrm>
              <a:off x="4310" y="0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27" name="文本框 10255"/>
            <p:cNvSpPr txBox="1">
              <a:spLocks noChangeArrowheads="1"/>
            </p:cNvSpPr>
            <p:nvPr/>
          </p:nvSpPr>
          <p:spPr bwMode="auto">
            <a:xfrm>
              <a:off x="4197" y="726"/>
              <a:ext cx="12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328" name="直接连接符 10256"/>
            <p:cNvSpPr>
              <a:spLocks noChangeShapeType="1"/>
            </p:cNvSpPr>
            <p:nvPr/>
          </p:nvSpPr>
          <p:spPr bwMode="auto">
            <a:xfrm>
              <a:off x="4197" y="794"/>
              <a:ext cx="1134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29" name="文本框 10257"/>
            <p:cNvSpPr txBox="1">
              <a:spLocks noChangeArrowheads="1"/>
            </p:cNvSpPr>
            <p:nvPr/>
          </p:nvSpPr>
          <p:spPr bwMode="auto">
            <a:xfrm>
              <a:off x="3403" y="340"/>
              <a:ext cx="930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sym typeface="Times New Roman" panose="02020603050405020304" pitchFamily="18" charset="0"/>
                </a:rPr>
                <a:t>÷</a:t>
              </a:r>
            </a:p>
          </p:txBody>
        </p:sp>
        <p:sp>
          <p:nvSpPr>
            <p:cNvPr id="13330" name="直接连接符 10258"/>
            <p:cNvSpPr>
              <a:spLocks noChangeShapeType="1"/>
            </p:cNvSpPr>
            <p:nvPr/>
          </p:nvSpPr>
          <p:spPr bwMode="auto">
            <a:xfrm flipV="1">
              <a:off x="1136" y="793"/>
              <a:ext cx="2155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grpSp>
        <p:nvGrpSpPr>
          <p:cNvPr id="10260" name="组合 10259"/>
          <p:cNvGrpSpPr/>
          <p:nvPr/>
        </p:nvGrpSpPr>
        <p:grpSpPr bwMode="auto">
          <a:xfrm>
            <a:off x="2022475" y="2824163"/>
            <a:ext cx="2711450" cy="1022350"/>
            <a:chOff x="0" y="0"/>
            <a:chExt cx="4270" cy="1610"/>
          </a:xfrm>
        </p:grpSpPr>
        <p:sp>
          <p:nvSpPr>
            <p:cNvPr id="13332" name="文本框 10260"/>
            <p:cNvSpPr txBox="1">
              <a:spLocks noChangeArrowheads="1"/>
            </p:cNvSpPr>
            <p:nvPr/>
          </p:nvSpPr>
          <p:spPr bwMode="auto">
            <a:xfrm>
              <a:off x="2655" y="255"/>
              <a:ext cx="470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sym typeface="Times New Roman" panose="02020603050405020304" pitchFamily="18" charset="0"/>
                </a:rPr>
                <a:t>∙</a:t>
              </a:r>
            </a:p>
          </p:txBody>
        </p:sp>
        <p:sp>
          <p:nvSpPr>
            <p:cNvPr id="13333" name="文本框 10261"/>
            <p:cNvSpPr txBox="1">
              <a:spLocks noChangeArrowheads="1"/>
            </p:cNvSpPr>
            <p:nvPr/>
          </p:nvSpPr>
          <p:spPr bwMode="auto">
            <a:xfrm>
              <a:off x="823" y="685"/>
              <a:ext cx="1797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+1)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34" name="文本框 10262"/>
            <p:cNvSpPr txBox="1">
              <a:spLocks noChangeArrowheads="1"/>
            </p:cNvSpPr>
            <p:nvPr/>
          </p:nvSpPr>
          <p:spPr bwMode="auto">
            <a:xfrm>
              <a:off x="1248" y="0"/>
              <a:ext cx="1062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35" name="文本框 10263"/>
            <p:cNvSpPr txBox="1">
              <a:spLocks noChangeArrowheads="1"/>
            </p:cNvSpPr>
            <p:nvPr/>
          </p:nvSpPr>
          <p:spPr bwMode="auto">
            <a:xfrm>
              <a:off x="3289" y="794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36" name="文本框 10264"/>
            <p:cNvSpPr txBox="1">
              <a:spLocks noChangeArrowheads="1"/>
            </p:cNvSpPr>
            <p:nvPr/>
          </p:nvSpPr>
          <p:spPr bwMode="auto">
            <a:xfrm>
              <a:off x="3062" y="0"/>
              <a:ext cx="12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</a:t>
              </a:r>
            </a:p>
          </p:txBody>
        </p:sp>
        <p:sp>
          <p:nvSpPr>
            <p:cNvPr id="13337" name="直接连接符 10265"/>
            <p:cNvSpPr>
              <a:spLocks noChangeShapeType="1"/>
            </p:cNvSpPr>
            <p:nvPr/>
          </p:nvSpPr>
          <p:spPr bwMode="auto">
            <a:xfrm>
              <a:off x="3120" y="794"/>
              <a:ext cx="1134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8" name="直接连接符 10266"/>
            <p:cNvSpPr>
              <a:spLocks noChangeShapeType="1"/>
            </p:cNvSpPr>
            <p:nvPr/>
          </p:nvSpPr>
          <p:spPr bwMode="auto">
            <a:xfrm flipV="1">
              <a:off x="569" y="792"/>
              <a:ext cx="2155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39" name="文本框 10267"/>
            <p:cNvSpPr txBox="1">
              <a:spLocks noChangeArrowheads="1"/>
            </p:cNvSpPr>
            <p:nvPr/>
          </p:nvSpPr>
          <p:spPr bwMode="auto">
            <a:xfrm>
              <a:off x="0" y="403"/>
              <a:ext cx="61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0269" name="组合 10268"/>
          <p:cNvGrpSpPr/>
          <p:nvPr/>
        </p:nvGrpSpPr>
        <p:grpSpPr bwMode="auto">
          <a:xfrm>
            <a:off x="2098675" y="3814763"/>
            <a:ext cx="2447925" cy="1130300"/>
            <a:chOff x="0" y="0"/>
            <a:chExt cx="3855" cy="1781"/>
          </a:xfrm>
        </p:grpSpPr>
        <p:sp>
          <p:nvSpPr>
            <p:cNvPr id="13341" name="文本框 10269"/>
            <p:cNvSpPr txBox="1">
              <a:spLocks noChangeArrowheads="1"/>
            </p:cNvSpPr>
            <p:nvPr/>
          </p:nvSpPr>
          <p:spPr bwMode="auto">
            <a:xfrm>
              <a:off x="2320" y="770"/>
              <a:ext cx="470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sym typeface="Times New Roman" panose="02020603050405020304" pitchFamily="18" charset="0"/>
                </a:rPr>
                <a:t>∙</a:t>
              </a:r>
            </a:p>
          </p:txBody>
        </p:sp>
        <p:sp>
          <p:nvSpPr>
            <p:cNvPr id="13342" name="文本框 10270"/>
            <p:cNvSpPr txBox="1">
              <a:spLocks noChangeArrowheads="1"/>
            </p:cNvSpPr>
            <p:nvPr/>
          </p:nvSpPr>
          <p:spPr bwMode="auto">
            <a:xfrm>
              <a:off x="2040" y="0"/>
              <a:ext cx="470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sym typeface="Times New Roman" panose="02020603050405020304" pitchFamily="18" charset="0"/>
                </a:rPr>
                <a:t>∙</a:t>
              </a:r>
            </a:p>
          </p:txBody>
        </p:sp>
        <p:sp>
          <p:nvSpPr>
            <p:cNvPr id="13343" name="文本框 10271"/>
            <p:cNvSpPr txBox="1">
              <a:spLocks noChangeArrowheads="1"/>
            </p:cNvSpPr>
            <p:nvPr/>
          </p:nvSpPr>
          <p:spPr bwMode="auto">
            <a:xfrm>
              <a:off x="823" y="800"/>
              <a:ext cx="1797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+1)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44" name="文本框 10272"/>
            <p:cNvSpPr txBox="1">
              <a:spLocks noChangeArrowheads="1"/>
            </p:cNvSpPr>
            <p:nvPr/>
          </p:nvSpPr>
          <p:spPr bwMode="auto">
            <a:xfrm>
              <a:off x="1248" y="115"/>
              <a:ext cx="1062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45" name="文本框 10273"/>
            <p:cNvSpPr txBox="1">
              <a:spLocks noChangeArrowheads="1"/>
            </p:cNvSpPr>
            <p:nvPr/>
          </p:nvSpPr>
          <p:spPr bwMode="auto">
            <a:xfrm>
              <a:off x="2608" y="885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46" name="文本框 10274"/>
            <p:cNvSpPr txBox="1">
              <a:spLocks noChangeArrowheads="1"/>
            </p:cNvSpPr>
            <p:nvPr/>
          </p:nvSpPr>
          <p:spPr bwMode="auto">
            <a:xfrm>
              <a:off x="2268" y="0"/>
              <a:ext cx="1583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+1)</a:t>
              </a:r>
            </a:p>
          </p:txBody>
        </p:sp>
        <p:sp>
          <p:nvSpPr>
            <p:cNvPr id="13347" name="直接连接符 10275"/>
            <p:cNvSpPr>
              <a:spLocks noChangeShapeType="1"/>
            </p:cNvSpPr>
            <p:nvPr/>
          </p:nvSpPr>
          <p:spPr bwMode="auto">
            <a:xfrm>
              <a:off x="569" y="904"/>
              <a:ext cx="3286" cy="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48" name="文本框 10276"/>
            <p:cNvSpPr txBox="1">
              <a:spLocks noChangeArrowheads="1"/>
            </p:cNvSpPr>
            <p:nvPr/>
          </p:nvSpPr>
          <p:spPr bwMode="auto">
            <a:xfrm>
              <a:off x="0" y="517"/>
              <a:ext cx="61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0278" name="组合 10277"/>
          <p:cNvGrpSpPr/>
          <p:nvPr/>
        </p:nvGrpSpPr>
        <p:grpSpPr bwMode="auto">
          <a:xfrm>
            <a:off x="2174875" y="4881563"/>
            <a:ext cx="1292225" cy="879475"/>
            <a:chOff x="0" y="0"/>
            <a:chExt cx="2034" cy="1386"/>
          </a:xfrm>
        </p:grpSpPr>
        <p:sp>
          <p:nvSpPr>
            <p:cNvPr id="13350" name="文本框 10278"/>
            <p:cNvSpPr txBox="1">
              <a:spLocks noChangeArrowheads="1"/>
            </p:cNvSpPr>
            <p:nvPr/>
          </p:nvSpPr>
          <p:spPr bwMode="auto">
            <a:xfrm>
              <a:off x="577" y="568"/>
              <a:ext cx="1457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+3</a:t>
              </a:r>
              <a:endPara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1" name="文本框 10279"/>
            <p:cNvSpPr txBox="1">
              <a:spLocks noChangeArrowheads="1"/>
            </p:cNvSpPr>
            <p:nvPr/>
          </p:nvSpPr>
          <p:spPr bwMode="auto">
            <a:xfrm>
              <a:off x="845" y="0"/>
              <a:ext cx="84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2800" b="1" i="1" baseline="30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52" name="直接连接符 10280"/>
            <p:cNvSpPr>
              <a:spLocks noChangeShapeType="1"/>
            </p:cNvSpPr>
            <p:nvPr/>
          </p:nvSpPr>
          <p:spPr bwMode="auto">
            <a:xfrm flipV="1">
              <a:off x="636" y="680"/>
              <a:ext cx="1247" cy="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13353" name="文本框 10281"/>
            <p:cNvSpPr txBox="1">
              <a:spLocks noChangeArrowheads="1"/>
            </p:cNvSpPr>
            <p:nvPr/>
          </p:nvSpPr>
          <p:spPr bwMode="auto">
            <a:xfrm>
              <a:off x="0" y="272"/>
              <a:ext cx="615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17" name="Text Box 6"/>
          <p:cNvSpPr txBox="1"/>
          <p:nvPr/>
        </p:nvSpPr>
        <p:spPr>
          <a:xfrm>
            <a:off x="1042988" y="1989138"/>
            <a:ext cx="887412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025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102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" fill="hold"/>
                                        <p:tgtEl>
                                          <p:spTgt spid="102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58888" y="1557338"/>
            <a:ext cx="504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6387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58888" y="2420938"/>
          <a:ext cx="4048125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r:id="rId4" imgW="1866900" imgH="862965" progId="Equation.KSEE3">
                  <p:embed/>
                </p:oleObj>
              </mc:Choice>
              <mc:Fallback>
                <p:oleObj r:id="rId4" imgW="1866900" imgH="862965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420938"/>
                        <a:ext cx="4048125" cy="187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/>
          <p:nvPr/>
        </p:nvSpPr>
        <p:spPr>
          <a:xfrm>
            <a:off x="539750" y="1052513"/>
            <a:ext cx="885825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8435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84213" y="1989138"/>
          <a:ext cx="66357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r:id="rId4" imgW="3060065" imgH="444500" progId="Equation.DSMT4">
                  <p:embed/>
                </p:oleObj>
              </mc:Choice>
              <mc:Fallback>
                <p:oleObj r:id="rId4" imgW="3060065" imgH="4445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66357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11188" y="3213100"/>
          <a:ext cx="8153400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r:id="rId6" imgW="3759200" imgH="914400" progId="Equation.KSEE3">
                  <p:embed/>
                </p:oleObj>
              </mc:Choice>
              <mc:Fallback>
                <p:oleObj r:id="rId6" imgW="3759200" imgH="9144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13100"/>
                        <a:ext cx="8153400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0" y="58738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466725" y="908050"/>
            <a:ext cx="27701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分式的除法法则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39750" y="1638300"/>
            <a:ext cx="82915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分式除以分式，把除式的分子、分母颠倒位置后，与被除式相乘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2293" name="TextBox 6"/>
          <p:cNvSpPr txBox="1"/>
          <p:nvPr/>
        </p:nvSpPr>
        <p:spPr>
          <a:xfrm>
            <a:off x="466725" y="3141663"/>
            <a:ext cx="38369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分式的乘除混合运算法则</a:t>
            </a:r>
            <a:endParaRPr lang="zh-CN" altLang="en-US" sz="24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3875" y="3844925"/>
            <a:ext cx="82915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分式的乘除混合预算内按从左到右的顺序依次进行，若有括号先算括号里面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2" grpId="0"/>
      <p:bldP spid="12293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3" y="1214438"/>
            <a:ext cx="2708275" cy="633412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2133600"/>
            <a:ext cx="83978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理通过类比分数的除法法则，探索分式的除法法则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能够运用分式的除法法则进行计算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重点）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体会从特殊到一般的思想方法，激发数学学习兴趣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0" y="58738"/>
            <a:ext cx="1217613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28625" y="979488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  <a:endParaRPr lang="zh-CN" altLang="en-US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8163" y="1557338"/>
            <a:ext cx="83883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大拖拉机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天耕地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公顷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小拖拉机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天耕地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公顷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大拖拉机的工作效率是小拖拉机的工作效率的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6149" name="对象 4101"/>
          <p:cNvGraphicFramePr>
            <a:graphicFrameLocks noChangeAspect="1"/>
          </p:cNvGraphicFramePr>
          <p:nvPr/>
        </p:nvGraphicFramePr>
        <p:xfrm>
          <a:off x="5364163" y="2070100"/>
          <a:ext cx="10080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419735" imgH="394335" progId="Equation.3">
                  <p:embed/>
                </p:oleObj>
              </mc:Choice>
              <mc:Fallback>
                <p:oleObj r:id="rId3" imgW="419735" imgH="394335" progId="Equation.3">
                  <p:embed/>
                  <p:pic>
                    <p:nvPicPr>
                      <p:cNvPr id="0" name="对象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070100"/>
                        <a:ext cx="100806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82625" y="3644900"/>
            <a:ext cx="568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回顾分数除法的运算法则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38100" y="26988"/>
            <a:ext cx="12065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146" name="组合 6147"/>
          <p:cNvGrpSpPr/>
          <p:nvPr/>
        </p:nvGrpSpPr>
        <p:grpSpPr bwMode="auto">
          <a:xfrm>
            <a:off x="325438" y="390525"/>
            <a:ext cx="2517775" cy="806450"/>
            <a:chOff x="0" y="0"/>
            <a:chExt cx="3965" cy="1269"/>
          </a:xfrm>
        </p:grpSpPr>
        <p:sp>
          <p:nvSpPr>
            <p:cNvPr id="614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50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088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分式的除法</a:t>
              </a:r>
            </a:p>
          </p:txBody>
        </p:sp>
        <p:sp>
          <p:nvSpPr>
            <p:cNvPr id="615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250825" y="1268413"/>
            <a:ext cx="830738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金华制衣厂新进一种布料,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米布料能做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件上衣,一件上衣用料（       ）；2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米布料能做3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条裤子,一条裤子用料（      ）；一件上衣是一条裤子用料（                 ）倍.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Text Box 6"/>
          <p:cNvSpPr txBox="1"/>
          <p:nvPr/>
        </p:nvSpPr>
        <p:spPr>
          <a:xfrm>
            <a:off x="3275013" y="4005263"/>
            <a:ext cx="887412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101" name="组合 4100"/>
          <p:cNvGrpSpPr/>
          <p:nvPr/>
        </p:nvGrpSpPr>
        <p:grpSpPr bwMode="auto">
          <a:xfrm>
            <a:off x="1619250" y="1844675"/>
            <a:ext cx="360363" cy="744538"/>
            <a:chOff x="0" y="0"/>
            <a:chExt cx="227" cy="470"/>
          </a:xfrm>
        </p:grpSpPr>
        <p:sp>
          <p:nvSpPr>
            <p:cNvPr id="6155" name="直接连接符 4101"/>
            <p:cNvSpPr>
              <a:spLocks noChangeShapeType="1"/>
            </p:cNvSpPr>
            <p:nvPr/>
          </p:nvSpPr>
          <p:spPr bwMode="auto">
            <a:xfrm>
              <a:off x="0" y="22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6156" name="文本框 4102"/>
            <p:cNvSpPr txBox="1">
              <a:spLocks noChangeArrowheads="1"/>
            </p:cNvSpPr>
            <p:nvPr/>
          </p:nvSpPr>
          <p:spPr bwMode="auto">
            <a:xfrm>
              <a:off x="0" y="0"/>
              <a:ext cx="21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57" name="文本框 4103"/>
            <p:cNvSpPr txBox="1">
              <a:spLocks noChangeArrowheads="1"/>
            </p:cNvSpPr>
            <p:nvPr/>
          </p:nvSpPr>
          <p:spPr bwMode="auto">
            <a:xfrm>
              <a:off x="0" y="181"/>
              <a:ext cx="21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4109" name="组合 4108"/>
          <p:cNvGrpSpPr/>
          <p:nvPr/>
        </p:nvGrpSpPr>
        <p:grpSpPr bwMode="auto">
          <a:xfrm>
            <a:off x="682625" y="2420938"/>
            <a:ext cx="506413" cy="1189037"/>
            <a:chOff x="0" y="0"/>
            <a:chExt cx="796" cy="1872"/>
          </a:xfrm>
        </p:grpSpPr>
        <p:sp>
          <p:nvSpPr>
            <p:cNvPr id="6159" name="直接连接符 4109"/>
            <p:cNvSpPr>
              <a:spLocks noChangeShapeType="1"/>
            </p:cNvSpPr>
            <p:nvPr/>
          </p:nvSpPr>
          <p:spPr bwMode="auto">
            <a:xfrm>
              <a:off x="90" y="659"/>
              <a:ext cx="6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6160" name="组合 4110"/>
            <p:cNvGrpSpPr/>
            <p:nvPr/>
          </p:nvGrpSpPr>
          <p:grpSpPr bwMode="auto">
            <a:xfrm>
              <a:off x="0" y="0"/>
              <a:ext cx="796" cy="1872"/>
              <a:chOff x="0" y="0"/>
              <a:chExt cx="796" cy="1872"/>
            </a:xfrm>
          </p:grpSpPr>
          <p:sp>
            <p:nvSpPr>
              <p:cNvPr id="6161" name="文本框 41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68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  <a:p>
                <a:endPara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endParaRPr lang="en-US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62" name="文本框 4112"/>
              <p:cNvSpPr txBox="1">
                <a:spLocks noChangeArrowheads="1"/>
              </p:cNvSpPr>
              <p:nvPr/>
            </p:nvSpPr>
            <p:spPr bwMode="auto">
              <a:xfrm>
                <a:off x="28" y="535"/>
                <a:ext cx="768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</p:grpSp>
      <p:grpSp>
        <p:nvGrpSpPr>
          <p:cNvPr id="4116" name="组合 4115"/>
          <p:cNvGrpSpPr/>
          <p:nvPr/>
        </p:nvGrpSpPr>
        <p:grpSpPr bwMode="auto">
          <a:xfrm>
            <a:off x="5387975" y="2371725"/>
            <a:ext cx="1214438" cy="1189038"/>
            <a:chOff x="0" y="0"/>
            <a:chExt cx="1911" cy="1871"/>
          </a:xfrm>
        </p:grpSpPr>
        <p:sp>
          <p:nvSpPr>
            <p:cNvPr id="6164" name="直接连接符 4116"/>
            <p:cNvSpPr>
              <a:spLocks noChangeShapeType="1"/>
            </p:cNvSpPr>
            <p:nvPr/>
          </p:nvSpPr>
          <p:spPr bwMode="auto">
            <a:xfrm>
              <a:off x="1115" y="642"/>
              <a:ext cx="6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grpSp>
          <p:nvGrpSpPr>
            <p:cNvPr id="6165" name="组合 4117"/>
            <p:cNvGrpSpPr/>
            <p:nvPr/>
          </p:nvGrpSpPr>
          <p:grpSpPr bwMode="auto">
            <a:xfrm>
              <a:off x="0" y="0"/>
              <a:ext cx="1911" cy="1871"/>
              <a:chOff x="0" y="0"/>
              <a:chExt cx="1911" cy="1871"/>
            </a:xfrm>
          </p:grpSpPr>
          <p:grpSp>
            <p:nvGrpSpPr>
              <p:cNvPr id="6166" name="组合 4118"/>
              <p:cNvGrpSpPr/>
              <p:nvPr/>
            </p:nvGrpSpPr>
            <p:grpSpPr bwMode="auto">
              <a:xfrm>
                <a:off x="0" y="0"/>
                <a:ext cx="557" cy="1158"/>
                <a:chOff x="0" y="0"/>
                <a:chExt cx="227" cy="478"/>
              </a:xfrm>
            </p:grpSpPr>
            <p:sp>
              <p:nvSpPr>
                <p:cNvPr id="6167" name="直接连接符 4119"/>
                <p:cNvSpPr>
                  <a:spLocks noChangeShapeType="1"/>
                </p:cNvSpPr>
                <p:nvPr/>
              </p:nvSpPr>
              <p:spPr bwMode="auto">
                <a:xfrm>
                  <a:off x="0" y="227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6168" name="文本框 4120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15" cy="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6169" name="文本框 4121"/>
                <p:cNvSpPr txBox="1">
                  <a:spLocks noChangeArrowheads="1"/>
                </p:cNvSpPr>
                <p:nvPr/>
              </p:nvSpPr>
              <p:spPr bwMode="auto">
                <a:xfrm>
                  <a:off x="0" y="181"/>
                  <a:ext cx="215" cy="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400" b="1" i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</p:grpSp>
          <p:sp>
            <p:nvSpPr>
              <p:cNvPr id="6170" name="文本框 4122"/>
              <p:cNvSpPr txBox="1">
                <a:spLocks noChangeArrowheads="1"/>
              </p:cNvSpPr>
              <p:nvPr/>
            </p:nvSpPr>
            <p:spPr bwMode="auto">
              <a:xfrm>
                <a:off x="1115" y="0"/>
                <a:ext cx="767" cy="1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  <a:p>
                <a:endPara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endParaRPr lang="en-US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1" name="文本框 4123"/>
              <p:cNvSpPr txBox="1">
                <a:spLocks noChangeArrowheads="1"/>
              </p:cNvSpPr>
              <p:nvPr/>
            </p:nvSpPr>
            <p:spPr bwMode="auto">
              <a:xfrm>
                <a:off x="1144" y="522"/>
                <a:ext cx="767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  <a:r>
                  <a:rPr lang="en-US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172" name="文本框 4124"/>
              <p:cNvSpPr txBox="1">
                <a:spLocks noChangeArrowheads="1"/>
              </p:cNvSpPr>
              <p:nvPr/>
            </p:nvSpPr>
            <p:spPr bwMode="auto">
              <a:xfrm>
                <a:off x="528" y="191"/>
                <a:ext cx="55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÷</a:t>
                </a:r>
              </a:p>
            </p:txBody>
          </p:sp>
        </p:grpSp>
      </p:grpSp>
      <p:sp>
        <p:nvSpPr>
          <p:cNvPr id="2" name="TextBox 3"/>
          <p:cNvSpPr txBox="1"/>
          <p:nvPr/>
        </p:nvSpPr>
        <p:spPr>
          <a:xfrm>
            <a:off x="250825" y="3357563"/>
            <a:ext cx="8307388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请你认真完成下列运算：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7199" name="对象 5135"/>
          <p:cNvGraphicFramePr>
            <a:graphicFrameLocks noChangeAspect="1"/>
          </p:cNvGraphicFramePr>
          <p:nvPr/>
        </p:nvGraphicFramePr>
        <p:xfrm>
          <a:off x="827088" y="4005263"/>
          <a:ext cx="1955800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r:id="rId3" imgW="635635" imgH="813435" progId="Equation.3">
                  <p:embed/>
                </p:oleObj>
              </mc:Choice>
              <mc:Fallback>
                <p:oleObj r:id="rId3" imgW="635635" imgH="813435" progId="Equation.3">
                  <p:embed/>
                  <p:pic>
                    <p:nvPicPr>
                      <p:cNvPr id="0" name="对象 5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005263"/>
                        <a:ext cx="1955800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0" name="对象 2"/>
          <p:cNvGraphicFramePr>
            <a:graphicFrameLocks noChangeAspect="1"/>
          </p:cNvGraphicFramePr>
          <p:nvPr/>
        </p:nvGraphicFramePr>
        <p:xfrm>
          <a:off x="3851275" y="4005263"/>
          <a:ext cx="1801813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r:id="rId5" imgW="584835" imgH="813435" progId="Equation.3">
                  <p:embed/>
                </p:oleObj>
              </mc:Choice>
              <mc:Fallback>
                <p:oleObj r:id="rId5" imgW="584835" imgH="813435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005263"/>
                        <a:ext cx="1801813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1" name="对象 5141"/>
          <p:cNvGraphicFramePr>
            <a:graphicFrameLocks noChangeAspect="1"/>
          </p:cNvGraphicFramePr>
          <p:nvPr/>
        </p:nvGraphicFramePr>
        <p:xfrm>
          <a:off x="5580063" y="4005263"/>
          <a:ext cx="27320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7" imgW="979170" imgH="393700" progId="Equation.3">
                  <p:embed/>
                </p:oleObj>
              </mc:Choice>
              <mc:Fallback>
                <p:oleObj r:id="rId7" imgW="979170" imgH="393700" progId="Equation.3">
                  <p:embed/>
                  <p:pic>
                    <p:nvPicPr>
                      <p:cNvPr id="0" name="对象 5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005263"/>
                        <a:ext cx="27320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2" name="对象 5143"/>
          <p:cNvGraphicFramePr>
            <a:graphicFrameLocks noChangeAspect="1"/>
          </p:cNvGraphicFramePr>
          <p:nvPr/>
        </p:nvGraphicFramePr>
        <p:xfrm>
          <a:off x="5580063" y="4800600"/>
          <a:ext cx="26352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9" imgW="979170" imgH="393700" progId="Equation.3">
                  <p:embed/>
                </p:oleObj>
              </mc:Choice>
              <mc:Fallback>
                <p:oleObj r:id="rId9" imgW="979170" imgH="393700" progId="Equation.3">
                  <p:embed/>
                  <p:pic>
                    <p:nvPicPr>
                      <p:cNvPr id="0" name="对象 5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800600"/>
                        <a:ext cx="26352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1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2"/>
          <p:cNvSpPr>
            <a:spLocks noChangeArrowheads="1"/>
          </p:cNvSpPr>
          <p:nvPr/>
        </p:nvSpPr>
        <p:spPr bwMode="auto">
          <a:xfrm>
            <a:off x="612775" y="800100"/>
            <a:ext cx="63357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你能用字母表示上面的运算吗？</a:t>
            </a:r>
          </a:p>
        </p:txBody>
      </p:sp>
      <p:graphicFrame>
        <p:nvGraphicFramePr>
          <p:cNvPr id="8195" name="对象 3"/>
          <p:cNvGraphicFramePr>
            <a:graphicFrameLocks noGrp="1" noChangeAspect="1"/>
          </p:cNvGraphicFramePr>
          <p:nvPr/>
        </p:nvGraphicFramePr>
        <p:xfrm>
          <a:off x="755650" y="1701800"/>
          <a:ext cx="50800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4" imgW="2438400" imgH="393700" progId="Equation.DSMT4">
                  <p:embed/>
                </p:oleObj>
              </mc:Choice>
              <mc:Fallback>
                <p:oleObj r:id="rId4" imgW="2438400" imgH="393700" progId="Equation.DSMT4">
                  <p:embed/>
                  <p:pic>
                    <p:nvPicPr>
                      <p:cNvPr id="0" name="对象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701800"/>
                        <a:ext cx="50800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对象 6146"/>
          <p:cNvGraphicFramePr>
            <a:graphicFrameLocks noChangeAspect="1"/>
          </p:cNvGraphicFramePr>
          <p:nvPr/>
        </p:nvGraphicFramePr>
        <p:xfrm>
          <a:off x="5867400" y="1628775"/>
          <a:ext cx="23034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6" imgW="1245870" imgH="393700" progId="Equation.DSMT4">
                  <p:embed/>
                </p:oleObj>
              </mc:Choice>
              <mc:Fallback>
                <p:oleObj r:id="rId6" imgW="1245870" imgH="393700" progId="Equation.DSMT4">
                  <p:embed/>
                  <p:pic>
                    <p:nvPicPr>
                      <p:cNvPr id="0" name="对象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28775"/>
                        <a:ext cx="23034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文本框 6"/>
          <p:cNvSpPr txBox="1">
            <a:spLocks noChangeArrowheads="1"/>
          </p:cNvSpPr>
          <p:nvPr/>
        </p:nvSpPr>
        <p:spPr bwMode="auto">
          <a:xfrm>
            <a:off x="1331913" y="27082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这里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都是整数，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都不为零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1" name="TextBox 3"/>
          <p:cNvSpPr txBox="1"/>
          <p:nvPr/>
        </p:nvSpPr>
        <p:spPr>
          <a:xfrm>
            <a:off x="539750" y="3419475"/>
            <a:ext cx="27686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分式的除法法则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endParaRPr lang="zh-CN" altLang="en-US" sz="2400" noProof="1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12775" y="4149725"/>
            <a:ext cx="82899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分式除以分式，把除式的分子、分母颠倒位置后，与被除式相乘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  <p:bldP spid="1229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圆角矩形 31"/>
          <p:cNvSpPr>
            <a:spLocks noChangeArrowheads="1"/>
          </p:cNvSpPr>
          <p:nvPr/>
        </p:nvSpPr>
        <p:spPr bwMode="auto">
          <a:xfrm>
            <a:off x="1042988" y="836613"/>
            <a:ext cx="14287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5513" y="1689100"/>
            <a:ext cx="1706562" cy="731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  <a:endParaRPr lang="zh-CN" altLang="en-US" sz="2400" kern="0" dirty="0"/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graphicFrame>
        <p:nvGraphicFramePr>
          <p:cNvPr id="9219" name="对象 8195"/>
          <p:cNvGraphicFramePr>
            <a:graphicFrameLocks noChangeAspect="1"/>
          </p:cNvGraphicFramePr>
          <p:nvPr/>
        </p:nvGraphicFramePr>
        <p:xfrm>
          <a:off x="2508250" y="1546225"/>
          <a:ext cx="1847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r:id="rId3" imgW="902335" imgH="419735" progId="Equation.DSMT4">
                  <p:embed/>
                </p:oleObj>
              </mc:Choice>
              <mc:Fallback>
                <p:oleObj r:id="rId3" imgW="902335" imgH="419735" progId="Equation.DSMT4">
                  <p:embed/>
                  <p:pic>
                    <p:nvPicPr>
                      <p:cNvPr id="0" name="对象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546225"/>
                        <a:ext cx="18478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941388" y="2598738"/>
            <a:ext cx="887412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1270" name="对象 8199"/>
          <p:cNvGraphicFramePr>
            <a:graphicFrameLocks noChangeAspect="1"/>
          </p:cNvGraphicFramePr>
          <p:nvPr/>
        </p:nvGraphicFramePr>
        <p:xfrm>
          <a:off x="1806575" y="2670175"/>
          <a:ext cx="170973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r:id="rId5" imgW="864235" imgH="419735" progId="Equation.DSMT4">
                  <p:embed/>
                </p:oleObj>
              </mc:Choice>
              <mc:Fallback>
                <p:oleObj r:id="rId5" imgW="864235" imgH="419735" progId="Equation.DSMT4">
                  <p:embed/>
                  <p:pic>
                    <p:nvPicPr>
                      <p:cNvPr id="0" name="对象 8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670175"/>
                        <a:ext cx="170973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对象 8200"/>
          <p:cNvGraphicFramePr>
            <a:graphicFrameLocks noChangeAspect="1"/>
          </p:cNvGraphicFramePr>
          <p:nvPr/>
        </p:nvGraphicFramePr>
        <p:xfrm>
          <a:off x="3606800" y="2670175"/>
          <a:ext cx="17986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7" imgW="915670" imgH="419735" progId="Equation.DSMT4">
                  <p:embed/>
                </p:oleObj>
              </mc:Choice>
              <mc:Fallback>
                <p:oleObj r:id="rId7" imgW="915670" imgH="419735" progId="Equation.DSMT4">
                  <p:embed/>
                  <p:pic>
                    <p:nvPicPr>
                      <p:cNvPr id="0" name="对象 8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2670175"/>
                        <a:ext cx="17986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对象 8201"/>
          <p:cNvGraphicFramePr>
            <a:graphicFrameLocks noChangeAspect="1"/>
          </p:cNvGraphicFramePr>
          <p:nvPr/>
        </p:nvGraphicFramePr>
        <p:xfrm>
          <a:off x="5549900" y="2670175"/>
          <a:ext cx="10382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9" imgW="521970" imgH="394335" progId="Equation.DSMT4">
                  <p:embed/>
                </p:oleObj>
              </mc:Choice>
              <mc:Fallback>
                <p:oleObj r:id="rId9" imgW="521970" imgH="394335" progId="Equation.DSMT4">
                  <p:embed/>
                  <p:pic>
                    <p:nvPicPr>
                      <p:cNvPr id="0" name="对象 8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2670175"/>
                        <a:ext cx="10382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18"/>
          <p:cNvGrpSpPr/>
          <p:nvPr/>
        </p:nvGrpSpPr>
        <p:grpSpPr bwMode="auto">
          <a:xfrm>
            <a:off x="900113" y="4022725"/>
            <a:ext cx="7754937" cy="1206500"/>
            <a:chOff x="561975" y="4941168"/>
            <a:chExt cx="7754441" cy="1208476"/>
          </a:xfrm>
        </p:grpSpPr>
        <p:grpSp>
          <p:nvGrpSpPr>
            <p:cNvPr id="9225" name="组合 38"/>
            <p:cNvGrpSpPr/>
            <p:nvPr/>
          </p:nvGrpSpPr>
          <p:grpSpPr bwMode="auto">
            <a:xfrm>
              <a:off x="561975" y="5013176"/>
              <a:ext cx="692860" cy="649287"/>
              <a:chOff x="579589" y="5301208"/>
              <a:chExt cx="693570" cy="648072"/>
            </a:xfrm>
          </p:grpSpPr>
          <p:grpSp>
            <p:nvGrpSpPr>
              <p:cNvPr id="9226" name="组合 35"/>
              <p:cNvGrpSpPr/>
              <p:nvPr/>
            </p:nvGrpSpPr>
            <p:grpSpPr bwMode="auto"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9227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  <p:sp>
              <p:nvSpPr>
                <p:cNvPr id="9228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9229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589"/>
                <a:ext cx="693570" cy="396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9230" name="TextBox 17"/>
            <p:cNvSpPr txBox="1">
              <a:spLocks noChangeArrowheads="1"/>
            </p:cNvSpPr>
            <p:nvPr/>
          </p:nvSpPr>
          <p:spPr bwMode="auto">
            <a:xfrm>
              <a:off x="611184" y="4941168"/>
              <a:ext cx="7705232" cy="1208476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运用分式的除法法则将除法转化为乘法，然后约分化简，要注意最后的计算结果必须是最简分式</a:t>
              </a:r>
              <a:r>
                <a:rPr lang="en-US" altLang="zh-CN" sz="24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4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1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6725" y="909638"/>
            <a:ext cx="1706563" cy="730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1" kern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kern="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kern="0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  <a:endParaRPr lang="zh-CN" altLang="en-US" sz="2400" kern="0" dirty="0"/>
          </a:p>
          <a:p>
            <a:pPr>
              <a:buFont typeface="Arial" panose="020B0604020202020204" pitchFamily="34" charset="0"/>
              <a:buNone/>
              <a:defRPr/>
            </a:pPr>
            <a:endParaRPr lang="zh-CN" altLang="en-US" dirty="0"/>
          </a:p>
        </p:txBody>
      </p:sp>
      <p:graphicFrame>
        <p:nvGraphicFramePr>
          <p:cNvPr id="10242" name="对象 9218"/>
          <p:cNvGraphicFramePr>
            <a:graphicFrameLocks noChangeAspect="1"/>
          </p:cNvGraphicFramePr>
          <p:nvPr/>
        </p:nvGraphicFramePr>
        <p:xfrm>
          <a:off x="2051050" y="692150"/>
          <a:ext cx="24082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3" imgW="1233170" imgH="393700" progId="Equation.DSMT4">
                  <p:embed/>
                </p:oleObj>
              </mc:Choice>
              <mc:Fallback>
                <p:oleObj r:id="rId3" imgW="1233170" imgH="393700" progId="Equation.DSMT4">
                  <p:embed/>
                  <p:pic>
                    <p:nvPicPr>
                      <p:cNvPr id="0" name="对象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692150"/>
                        <a:ext cx="24082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611188" y="1701800"/>
            <a:ext cx="887412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293" name="对象 10241"/>
          <p:cNvGraphicFramePr>
            <a:graphicFrameLocks noChangeAspect="1"/>
          </p:cNvGraphicFramePr>
          <p:nvPr/>
        </p:nvGraphicFramePr>
        <p:xfrm>
          <a:off x="1619250" y="1630363"/>
          <a:ext cx="23399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5" imgW="2776855" imgH="798830" progId="Equation.DSMT4">
                  <p:embed/>
                </p:oleObj>
              </mc:Choice>
              <mc:Fallback>
                <p:oleObj r:id="rId5" imgW="2776855" imgH="798830" progId="Equation.DSMT4">
                  <p:embed/>
                  <p:pic>
                    <p:nvPicPr>
                      <p:cNvPr id="0" name="对象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630363"/>
                        <a:ext cx="23399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对象 10242"/>
          <p:cNvGraphicFramePr>
            <a:graphicFrameLocks noChangeAspect="1"/>
          </p:cNvGraphicFramePr>
          <p:nvPr/>
        </p:nvGraphicFramePr>
        <p:xfrm>
          <a:off x="4067175" y="1557338"/>
          <a:ext cx="26638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7" imgW="2442210" imgH="822325" progId="Equation.DSMT4">
                  <p:embed/>
                </p:oleObj>
              </mc:Choice>
              <mc:Fallback>
                <p:oleObj r:id="rId7" imgW="2442210" imgH="822325" progId="Equation.DSMT4">
                  <p:embed/>
                  <p:pic>
                    <p:nvPicPr>
                      <p:cNvPr id="0" name="对象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557338"/>
                        <a:ext cx="26638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对象 10243"/>
          <p:cNvGraphicFramePr>
            <a:graphicFrameLocks noChangeAspect="1"/>
          </p:cNvGraphicFramePr>
          <p:nvPr/>
        </p:nvGraphicFramePr>
        <p:xfrm>
          <a:off x="4211638" y="3717925"/>
          <a:ext cx="20002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9" imgW="1945005" imgH="892175" progId="Equation.DSMT4">
                  <p:embed/>
                </p:oleObj>
              </mc:Choice>
              <mc:Fallback>
                <p:oleObj r:id="rId9" imgW="1945005" imgH="892175" progId="Equation.DSMT4">
                  <p:embed/>
                  <p:pic>
                    <p:nvPicPr>
                      <p:cNvPr id="0" name="对象 10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717925"/>
                        <a:ext cx="20002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对象 10247"/>
          <p:cNvGraphicFramePr>
            <a:graphicFrameLocks noChangeAspect="1"/>
          </p:cNvGraphicFramePr>
          <p:nvPr/>
        </p:nvGraphicFramePr>
        <p:xfrm>
          <a:off x="4140200" y="2636838"/>
          <a:ext cx="3875088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11" imgW="3534410" imgH="838200" progId="Equation.DSMT4">
                  <p:embed/>
                </p:oleObj>
              </mc:Choice>
              <mc:Fallback>
                <p:oleObj r:id="rId11" imgW="3534410" imgH="838200" progId="Equation.DSMT4">
                  <p:embed/>
                  <p:pic>
                    <p:nvPicPr>
                      <p:cNvPr id="0" name="对象 10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636838"/>
                        <a:ext cx="3875088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对象 10250"/>
          <p:cNvGraphicFramePr>
            <a:graphicFrameLocks noChangeAspect="1"/>
          </p:cNvGraphicFramePr>
          <p:nvPr/>
        </p:nvGraphicFramePr>
        <p:xfrm>
          <a:off x="4427538" y="4868863"/>
          <a:ext cx="14160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r:id="rId13" imgW="1537335" imgH="899795" progId="Equation.DSMT4">
                  <p:embed/>
                </p:oleObj>
              </mc:Choice>
              <mc:Fallback>
                <p:oleObj r:id="rId13" imgW="1537335" imgH="899795" progId="Equation.DSMT4">
                  <p:embed/>
                  <p:pic>
                    <p:nvPicPr>
                      <p:cNvPr id="0" name="对象 10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868863"/>
                        <a:ext cx="14160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对象 10251"/>
          <p:cNvGraphicFramePr>
            <a:graphicFrameLocks noChangeAspect="1"/>
          </p:cNvGraphicFramePr>
          <p:nvPr/>
        </p:nvGraphicFramePr>
        <p:xfrm>
          <a:off x="5940425" y="4725988"/>
          <a:ext cx="12398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15" imgW="546100" imgH="393700" progId="Equation.DSMT4">
                  <p:embed/>
                </p:oleObj>
              </mc:Choice>
              <mc:Fallback>
                <p:oleObj r:id="rId15" imgW="546100" imgH="393700" progId="Equation.DSMT4">
                  <p:embed/>
                  <p:pic>
                    <p:nvPicPr>
                      <p:cNvPr id="0" name="对象 10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725988"/>
                        <a:ext cx="1239838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3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6147"/>
          <p:cNvGrpSpPr/>
          <p:nvPr/>
        </p:nvGrpSpPr>
        <p:grpSpPr bwMode="auto">
          <a:xfrm>
            <a:off x="325438" y="461963"/>
            <a:ext cx="3940175" cy="806450"/>
            <a:chOff x="0" y="0"/>
            <a:chExt cx="6204" cy="1269"/>
          </a:xfrm>
        </p:grpSpPr>
        <p:sp>
          <p:nvSpPr>
            <p:cNvPr id="1126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1269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327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分式的乘除混合运算</a:t>
              </a:r>
            </a:p>
          </p:txBody>
        </p:sp>
        <p:sp>
          <p:nvSpPr>
            <p:cNvPr id="1127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3" name="TextBox 3"/>
          <p:cNvSpPr txBox="1"/>
          <p:nvPr/>
        </p:nvSpPr>
        <p:spPr>
          <a:xfrm>
            <a:off x="250825" y="1412875"/>
            <a:ext cx="8307388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请你认真完成下列运算：</a:t>
            </a:r>
            <a:endParaRPr lang="zh-CN" altLang="en-US" sz="2400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aphicFrame>
        <p:nvGraphicFramePr>
          <p:cNvPr id="13321" name="对象 13313"/>
          <p:cNvGraphicFramePr>
            <a:graphicFrameLocks noChangeAspect="1"/>
          </p:cNvGraphicFramePr>
          <p:nvPr/>
        </p:nvGraphicFramePr>
        <p:xfrm>
          <a:off x="1547813" y="2205038"/>
          <a:ext cx="30765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3" imgW="1410970" imgH="508635" progId="Equation.3">
                  <p:embed/>
                </p:oleObj>
              </mc:Choice>
              <mc:Fallback>
                <p:oleObj r:id="rId3" imgW="1410970" imgH="508635" progId="Equation.3">
                  <p:embed/>
                  <p:pic>
                    <p:nvPicPr>
                      <p:cNvPr id="0" name="对象 13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05038"/>
                        <a:ext cx="30765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/>
          <p:nvPr/>
        </p:nvSpPr>
        <p:spPr>
          <a:xfrm>
            <a:off x="611188" y="3429000"/>
            <a:ext cx="887412" cy="6397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解：</a:t>
            </a:r>
            <a:endParaRPr lang="en-US" sz="24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3323" name="对象 13314"/>
          <p:cNvGraphicFramePr>
            <a:graphicFrameLocks noChangeAspect="1"/>
          </p:cNvGraphicFramePr>
          <p:nvPr/>
        </p:nvGraphicFramePr>
        <p:xfrm>
          <a:off x="2124075" y="4508500"/>
          <a:ext cx="23415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5" imgW="1131570" imgH="419735" progId="Equation.DSMT4">
                  <p:embed/>
                </p:oleObj>
              </mc:Choice>
              <mc:Fallback>
                <p:oleObj r:id="rId5" imgW="1131570" imgH="419735" progId="Equation.DSMT4">
                  <p:embed/>
                  <p:pic>
                    <p:nvPicPr>
                      <p:cNvPr id="0" name="对象 13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508500"/>
                        <a:ext cx="234156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对象 13316"/>
          <p:cNvGraphicFramePr>
            <a:graphicFrameLocks noChangeAspect="1"/>
          </p:cNvGraphicFramePr>
          <p:nvPr/>
        </p:nvGraphicFramePr>
        <p:xfrm>
          <a:off x="1403350" y="3357563"/>
          <a:ext cx="31686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7" imgW="1461770" imgH="610235" progId="Equation.DSMT4">
                  <p:embed/>
                </p:oleObj>
              </mc:Choice>
              <mc:Fallback>
                <p:oleObj r:id="rId7" imgW="1461770" imgH="610235" progId="Equation.DSMT4">
                  <p:embed/>
                  <p:pic>
                    <p:nvPicPr>
                      <p:cNvPr id="0" name="对象 133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357563"/>
                        <a:ext cx="3168650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对象 13317"/>
          <p:cNvGraphicFramePr>
            <a:graphicFrameLocks noChangeAspect="1"/>
          </p:cNvGraphicFramePr>
          <p:nvPr/>
        </p:nvGraphicFramePr>
        <p:xfrm>
          <a:off x="2195513" y="5373688"/>
          <a:ext cx="13779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9" imgW="622935" imgH="419735" progId="Equation.DSMT4">
                  <p:embed/>
                </p:oleObj>
              </mc:Choice>
              <mc:Fallback>
                <p:oleObj r:id="rId9" imgW="622935" imgH="419735" progId="Equation.DSMT4">
                  <p:embed/>
                  <p:pic>
                    <p:nvPicPr>
                      <p:cNvPr id="0" name="对象 13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373688"/>
                        <a:ext cx="137795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9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2"/>
          <p:cNvSpPr>
            <a:spLocks noChangeArrowheads="1"/>
          </p:cNvSpPr>
          <p:nvPr/>
        </p:nvSpPr>
        <p:spPr bwMode="auto">
          <a:xfrm>
            <a:off x="250825" y="1204913"/>
            <a:ext cx="8640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隶书" panose="02010509060101010101" pitchFamily="49" charset="-122"/>
              </a:rPr>
              <a:t>分子或分母是多项式的分式乘除法的解题步骤是什么？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6" name="文本框 15365"/>
          <p:cNvSpPr txBox="1">
            <a:spLocks noChangeArrowheads="1"/>
          </p:cNvSpPr>
          <p:nvPr/>
        </p:nvSpPr>
        <p:spPr bwMode="auto">
          <a:xfrm>
            <a:off x="468313" y="1997075"/>
            <a:ext cx="79216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①将原分式中含同一字母的各多项式按降幂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或升幂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排列；在乘除过程中遇到整式则视其为分母为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，分子为这个整式的分式；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6725" y="3797300"/>
            <a:ext cx="8707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②把各分式中分子或分母里的多项式分解因式；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8313" y="4518025"/>
            <a:ext cx="87058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③应用分式乘除法法则进行运算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注意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: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结果为最简分式或整式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隶书" panose="02010509060101010101" pitchFamily="49" charset="-122"/>
              </a:rPr>
              <a:t>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5366" grpId="0" bldLvl="0"/>
      <p:bldP spid="4" grpId="0" bldLvl="0"/>
      <p:bldP spid="5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全屏显示(4:3)</PresentationFormat>
  <Paragraphs>89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方正姚体</vt:lpstr>
      <vt:lpstr>黑体</vt:lpstr>
      <vt:lpstr>楷体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2019-02-12T09:11:00Z</dcterms:created>
  <dcterms:modified xsi:type="dcterms:W3CDTF">2023-01-17T02:18:23Z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D23C31A71B0447C09C689F3E258FDC9D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