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413" r:id="rId3"/>
    <p:sldId id="414" r:id="rId4"/>
    <p:sldId id="375" r:id="rId5"/>
    <p:sldId id="379" r:id="rId6"/>
    <p:sldId id="358" r:id="rId7"/>
    <p:sldId id="380" r:id="rId8"/>
    <p:sldId id="411" r:id="rId9"/>
    <p:sldId id="400" r:id="rId10"/>
    <p:sldId id="369" r:id="rId11"/>
    <p:sldId id="367" r:id="rId12"/>
    <p:sldId id="412" r:id="rId13"/>
    <p:sldId id="416" r:id="rId14"/>
    <p:sldId id="396" r:id="rId15"/>
    <p:sldId id="418" r:id="rId16"/>
    <p:sldId id="407" r:id="rId17"/>
    <p:sldId id="419" r:id="rId18"/>
    <p:sldId id="420" r:id="rId19"/>
    <p:sldId id="390" r:id="rId20"/>
    <p:sldId id="341" r:id="rId21"/>
    <p:sldId id="342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57132A-CAD7-419B-BC09-E30AAA3A10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2120616-16E8-4317-B888-29AA0BD7A2C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968B24-0C7C-4616-8CA2-E7CB590DC0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0E44A94-4C2D-44E2-81FA-A515BA6207F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759C28E-0250-4A35-9928-68163630380F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2839F40-ADA3-420F-83B8-636468DE23BF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3721F79-4033-4570-AE95-BFCF800F36EB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030AEC6-F6A7-40FB-87F2-92A38D21A949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7B8A007-76DF-4FBC-B419-FFE4F552CD91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C38BE09-97FD-42BA-91A8-420EBF5DA7D3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0C2C2BA-48C7-4864-99CC-DAC7139DCC62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B5F15C4-3B4A-48B8-B99A-FD44F120D692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8499311-C264-4C58-ACB9-DE86FC5473C5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A6210ED-7D74-4168-9283-A5A95D6AEAFD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4D41-BFC5-4F9A-AAB7-C37CF07E0C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1ED1-3698-4B61-8FEB-75049DF60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Lesson26__Just__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2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1.MP3" TargetMode="Externa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2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4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3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3.MP3" TargetMode="External"/><Relationship Id="rId6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5.MP3" TargetMode="External"/><Relationship Id="rId5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5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TALK04.MP3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Lesson26__Let&#8217;s__find&#35838;&#25991;&#21160;&#30011;.SWF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N_128k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_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N_128k.mp3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onkey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onkey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ouse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mouse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nest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6%20&#25945;&#23398;&#35838;&#20214;\nest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564904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6600" b="1" dirty="0" smtClean="0"/>
              <a:t>Unit5  It’s a parrot.</a:t>
            </a:r>
            <a:endParaRPr lang="zh-CN" altLang="en-US" sz="6600" b="1" dirty="0" smtClean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82708" y="1124744"/>
            <a:ext cx="6048672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9955" y="530120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6006" y="1567909"/>
            <a:ext cx="6487864" cy="4408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080000"/>
            <a:ext cx="9540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矩形 3"/>
          <p:cNvSpPr>
            <a:spLocks noChangeArrowheads="1"/>
          </p:cNvSpPr>
          <p:nvPr/>
        </p:nvSpPr>
        <p:spPr bwMode="auto">
          <a:xfrm>
            <a:off x="1668463" y="847725"/>
            <a:ext cx="582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4" y="631825"/>
            <a:ext cx="8397766" cy="57071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22313" y="4508500"/>
            <a:ext cx="3633787" cy="936625"/>
          </a:xfrm>
          <a:prstGeom prst="wedgeRoundRectCallout">
            <a:avLst>
              <a:gd name="adj1" fmla="val 63668"/>
              <a:gd name="adj2" fmla="val 260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Dad,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643438" y="981075"/>
            <a:ext cx="3727450" cy="839788"/>
          </a:xfrm>
          <a:prstGeom prst="wedgeRoundRectCallout">
            <a:avLst>
              <a:gd name="adj1" fmla="val 20046"/>
              <a:gd name="adj2" fmla="val 7298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Hmm ... it’s a nest.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979613" y="2924175"/>
            <a:ext cx="1079500" cy="1009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740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2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0" y="865188"/>
            <a:ext cx="7743217" cy="5486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356100" y="3109913"/>
            <a:ext cx="1728788" cy="661987"/>
          </a:xfrm>
          <a:prstGeom prst="wedgeRoundRectCallout">
            <a:avLst>
              <a:gd name="adj1" fmla="val -645"/>
              <a:gd name="adj2" fmla="val 7945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nest?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35600" y="1052513"/>
            <a:ext cx="2808288" cy="1008062"/>
          </a:xfrm>
          <a:prstGeom prst="wedgeRoundRectCallout">
            <a:avLst>
              <a:gd name="adj1" fmla="val 14432"/>
              <a:gd name="adj2" fmla="val 7167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it’s a bird’s home.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187450" y="4797425"/>
            <a:ext cx="3024188" cy="865188"/>
          </a:xfrm>
          <a:prstGeom prst="wedgeRoundRectCallout">
            <a:avLst>
              <a:gd name="adj1" fmla="val 66954"/>
              <a:gd name="adj2" fmla="val -1245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see! Thanks.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TALK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16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1252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992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4821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84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484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482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4830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484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84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83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838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839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6871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72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6874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5725" y="219075"/>
            <a:ext cx="25447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891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6163"/>
            <a:ext cx="288131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7488" y="2601913"/>
            <a:ext cx="34385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63775" y="3098800"/>
            <a:ext cx="1443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79838" y="2146300"/>
            <a:ext cx="1593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</a:t>
            </a:r>
            <a:endParaRPr lang="zh-CN" altLang="en-US" sz="3600">
              <a:solidFill>
                <a:srgbClr val="0000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2339975" y="4156075"/>
            <a:ext cx="4224338" cy="1433513"/>
            <a:chOff x="2699791" y="4156631"/>
            <a:chExt cx="4224722" cy="1432609"/>
          </a:xfrm>
        </p:grpSpPr>
        <p:sp>
          <p:nvSpPr>
            <p:cNvPr id="10" name="圆角矩形 9"/>
            <p:cNvSpPr/>
            <p:nvPr/>
          </p:nvSpPr>
          <p:spPr>
            <a:xfrm>
              <a:off x="2699791" y="4156631"/>
              <a:ext cx="4113587" cy="14326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2783937" y="4259754"/>
              <a:ext cx="4140576" cy="121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2800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this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“这，这个”距离说话人近的人或物用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this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610100" y="968375"/>
            <a:ext cx="4224338" cy="1219200"/>
            <a:chOff x="2699791" y="4252177"/>
            <a:chExt cx="4224722" cy="1219554"/>
          </a:xfrm>
        </p:grpSpPr>
        <p:sp>
          <p:nvSpPr>
            <p:cNvPr id="14" name="圆角矩形 13"/>
            <p:cNvSpPr/>
            <p:nvPr/>
          </p:nvSpPr>
          <p:spPr>
            <a:xfrm>
              <a:off x="2699791" y="4252177"/>
              <a:ext cx="4113587" cy="12195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2783937" y="4258529"/>
              <a:ext cx="4140576" cy="121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2800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that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“那，那个”距离说话人远的人或物用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that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143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31986"/>
            <a:ext cx="4202143" cy="299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7100" y="2087563"/>
            <a:ext cx="2165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635375" y="898525"/>
            <a:ext cx="4249738" cy="1522413"/>
          </a:xfrm>
          <a:prstGeom prst="cloudCallout">
            <a:avLst>
              <a:gd name="adj1" fmla="val 26012"/>
              <a:gd name="adj2" fmla="val 6027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9944" name="矩形 8"/>
          <p:cNvSpPr>
            <a:spLocks noChangeArrowheads="1"/>
          </p:cNvSpPr>
          <p:nvPr/>
        </p:nvSpPr>
        <p:spPr bwMode="auto">
          <a:xfrm>
            <a:off x="4095750" y="12604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92425" y="5157788"/>
            <a:ext cx="325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an apple.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8680" y="1196752"/>
            <a:ext cx="3168352" cy="392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143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7100" y="2087563"/>
            <a:ext cx="2165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635375" y="898525"/>
            <a:ext cx="4249738" cy="1522413"/>
          </a:xfrm>
          <a:prstGeom prst="cloudCallout">
            <a:avLst>
              <a:gd name="adj1" fmla="val 26012"/>
              <a:gd name="adj2" fmla="val 6027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0968" name="矩形 8"/>
          <p:cNvSpPr>
            <a:spLocks noChangeArrowheads="1"/>
          </p:cNvSpPr>
          <p:nvPr/>
        </p:nvSpPr>
        <p:spPr bwMode="auto">
          <a:xfrm>
            <a:off x="4095750" y="12604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62250" y="5157788"/>
            <a:ext cx="3513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monkey.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340768"/>
            <a:ext cx="4118201" cy="36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375" y="252413"/>
            <a:ext cx="21431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7100" y="2087563"/>
            <a:ext cx="2165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635375" y="898525"/>
            <a:ext cx="4249738" cy="1522413"/>
          </a:xfrm>
          <a:prstGeom prst="cloudCallout">
            <a:avLst>
              <a:gd name="adj1" fmla="val 26012"/>
              <a:gd name="adj2" fmla="val 6027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3016" name="矩形 8"/>
          <p:cNvSpPr>
            <a:spLocks noChangeArrowheads="1"/>
          </p:cNvSpPr>
          <p:nvPr/>
        </p:nvSpPr>
        <p:spPr bwMode="auto">
          <a:xfrm>
            <a:off x="4095750" y="1260475"/>
            <a:ext cx="332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that?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35288" y="5157788"/>
            <a:ext cx="321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mouse.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375" y="252413"/>
            <a:ext cx="22193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find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061" name="组合 5"/>
          <p:cNvGrpSpPr/>
          <p:nvPr/>
        </p:nvGrpSpPr>
        <p:grpSpPr bwMode="auto">
          <a:xfrm>
            <a:off x="987425" y="914400"/>
            <a:ext cx="7197725" cy="5059363"/>
            <a:chOff x="1190625" y="1033462"/>
            <a:chExt cx="6762750" cy="47910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5" y="1033462"/>
              <a:ext cx="6762750" cy="4791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圆角矩形 4"/>
            <p:cNvSpPr/>
            <p:nvPr/>
          </p:nvSpPr>
          <p:spPr>
            <a:xfrm>
              <a:off x="1259237" y="1197324"/>
              <a:ext cx="648831" cy="431452"/>
            </a:xfrm>
            <a:prstGeom prst="roundRect">
              <a:avLst/>
            </a:prstGeom>
            <a:solidFill>
              <a:srgbClr val="ABE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506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5500" y="5013325"/>
            <a:ext cx="9540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82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11638" y="2349500"/>
            <a:ext cx="382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95775" y="3716338"/>
            <a:ext cx="4618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kangaroo.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1946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349376"/>
            <a:ext cx="36433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727200" y="315987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10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矩形 8"/>
          <p:cNvSpPr>
            <a:spLocks noChangeArrowheads="1"/>
          </p:cNvSpPr>
          <p:nvPr/>
        </p:nvSpPr>
        <p:spPr bwMode="auto">
          <a:xfrm>
            <a:off x="2279650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14588" y="4113213"/>
            <a:ext cx="3416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that?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27288" y="4921250"/>
            <a:ext cx="22272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 …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7114" name="矩形 8"/>
          <p:cNvSpPr>
            <a:spLocks noChangeArrowheads="1"/>
          </p:cNvSpPr>
          <p:nvPr/>
        </p:nvSpPr>
        <p:spPr bwMode="auto">
          <a:xfrm>
            <a:off x="2279650" y="3429000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87600" y="2455863"/>
            <a:ext cx="6229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monkey     mouse     nest 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0043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73220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71550" y="1268413"/>
            <a:ext cx="7200900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96988" y="1460500"/>
            <a:ext cx="6696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熟练背诵并书写字母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Aa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至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Nn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用英语向你的朋友或家人说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Chant: M, M, monkey; N, N, nest.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27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82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88" y="1106488"/>
            <a:ext cx="35988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60888" y="2349500"/>
            <a:ext cx="3821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56138" y="3716338"/>
            <a:ext cx="304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lion.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557" name="组合 7"/>
          <p:cNvGrpSpPr/>
          <p:nvPr/>
        </p:nvGrpSpPr>
        <p:grpSpPr bwMode="auto">
          <a:xfrm>
            <a:off x="250825" y="1166813"/>
            <a:ext cx="4249738" cy="3925887"/>
            <a:chOff x="251520" y="1166735"/>
            <a:chExt cx="4249043" cy="3925869"/>
          </a:xfrm>
        </p:grpSpPr>
        <p:pic>
          <p:nvPicPr>
            <p:cNvPr id="23564" name="图片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1520" y="1166735"/>
              <a:ext cx="4249043" cy="335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 bwMode="auto">
            <a:xfrm>
              <a:off x="251520" y="3990884"/>
              <a:ext cx="4249043" cy="110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>
              <a:off x="251520" y="4448082"/>
              <a:ext cx="4249043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组合 13"/>
          <p:cNvGrpSpPr/>
          <p:nvPr/>
        </p:nvGrpSpPr>
        <p:grpSpPr bwMode="auto">
          <a:xfrm>
            <a:off x="4895850" y="1385888"/>
            <a:ext cx="4249738" cy="3702050"/>
            <a:chOff x="4896032" y="1386168"/>
            <a:chExt cx="4249042" cy="3701421"/>
          </a:xfrm>
        </p:grpSpPr>
        <p:pic>
          <p:nvPicPr>
            <p:cNvPr id="23561" name="图片 1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32040" y="1386168"/>
              <a:ext cx="3888432" cy="31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 bwMode="auto">
            <a:xfrm>
              <a:off x="4896032" y="3986051"/>
              <a:ext cx="4249042" cy="110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 bwMode="auto">
            <a:xfrm flipV="1">
              <a:off x="4930951" y="4424127"/>
              <a:ext cx="3925245" cy="793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852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851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27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m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ango,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m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other,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ine,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otebook 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60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97013"/>
            <a:ext cx="320675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43438" y="2636838"/>
            <a:ext cx="3709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onkey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7655" name="组合 5"/>
          <p:cNvGrpSpPr/>
          <p:nvPr/>
        </p:nvGrpSpPr>
        <p:grpSpPr bwMode="auto">
          <a:xfrm>
            <a:off x="3254375" y="1042988"/>
            <a:ext cx="3765550" cy="1030287"/>
            <a:chOff x="2995947" y="815155"/>
            <a:chExt cx="3766467" cy="1029669"/>
          </a:xfrm>
        </p:grpSpPr>
        <p:sp>
          <p:nvSpPr>
            <p:cNvPr id="5" name="云形 4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426265" y="1003954"/>
              <a:ext cx="2910596" cy="64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monke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043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66850"/>
            <a:ext cx="373697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26038" y="2649538"/>
            <a:ext cx="31178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ouse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mou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4043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组合 10"/>
          <p:cNvGrpSpPr/>
          <p:nvPr/>
        </p:nvGrpSpPr>
        <p:grpSpPr bwMode="auto">
          <a:xfrm>
            <a:off x="3613150" y="981075"/>
            <a:ext cx="3767138" cy="1028700"/>
            <a:chOff x="2995947" y="815155"/>
            <a:chExt cx="3766467" cy="1029669"/>
          </a:xfrm>
        </p:grpSpPr>
        <p:sp>
          <p:nvSpPr>
            <p:cNvPr id="14" name="云形 13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26083" y="1004246"/>
              <a:ext cx="2910956" cy="64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938" y="1916113"/>
            <a:ext cx="4665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51500" y="2708275"/>
            <a:ext cx="2268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nes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08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4" name="组合 10"/>
          <p:cNvGrpSpPr/>
          <p:nvPr/>
        </p:nvGrpSpPr>
        <p:grpSpPr bwMode="auto">
          <a:xfrm>
            <a:off x="3181350" y="995363"/>
            <a:ext cx="3767138" cy="1030287"/>
            <a:chOff x="2995947" y="815155"/>
            <a:chExt cx="3766467" cy="1029669"/>
          </a:xfrm>
        </p:grpSpPr>
        <p:sp>
          <p:nvSpPr>
            <p:cNvPr id="14" name="云形 13"/>
            <p:cNvSpPr/>
            <p:nvPr/>
          </p:nvSpPr>
          <p:spPr>
            <a:xfrm>
              <a:off x="2995947" y="815155"/>
              <a:ext cx="3766467" cy="1029669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26083" y="1003954"/>
              <a:ext cx="2910956" cy="64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649288" y="1211263"/>
            <a:ext cx="7847012" cy="4464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23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37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1966913" y="1514475"/>
            <a:ext cx="5300662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M, M, monkey;</a:t>
            </a:r>
          </a:p>
          <a:p>
            <a:pPr>
              <a:lnSpc>
                <a:spcPct val="130000"/>
              </a:lnSpc>
            </a:pPr>
            <a:r>
              <a:rPr lang="en-US" altLang="zh-CN" sz="60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M, M, mouse;</a:t>
            </a:r>
          </a:p>
          <a:p>
            <a:pPr>
              <a:lnSpc>
                <a:spcPct val="130000"/>
              </a:lnSpc>
            </a:pPr>
            <a:r>
              <a:rPr lang="en-US" altLang="zh-CN" sz="60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N, N, nest!</a:t>
            </a:r>
            <a:endParaRPr lang="zh-CN" altLang="en-US" sz="4000">
              <a:solidFill>
                <a:srgbClr val="0000FF"/>
              </a:solidFill>
            </a:endParaRPr>
          </a:p>
        </p:txBody>
      </p:sp>
      <p:pic>
        <p:nvPicPr>
          <p:cNvPr id="3072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6413" y="4292600"/>
            <a:ext cx="2046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全屏显示(4:3)</PresentationFormat>
  <Paragraphs>108</Paragraphs>
  <Slides>21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DFKai-SB</vt:lpstr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 It’s a parrot.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01B4E7D6E340405A9DFCD10A2978D516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