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43" r:id="rId2"/>
    <p:sldId id="519" r:id="rId3"/>
    <p:sldId id="745" r:id="rId4"/>
    <p:sldId id="781" r:id="rId5"/>
    <p:sldId id="681" r:id="rId6"/>
    <p:sldId id="782" r:id="rId7"/>
    <p:sldId id="784" r:id="rId8"/>
    <p:sldId id="783" r:id="rId9"/>
    <p:sldId id="779" r:id="rId10"/>
    <p:sldId id="786" r:id="rId11"/>
    <p:sldId id="787" r:id="rId12"/>
    <p:sldId id="788" r:id="rId13"/>
    <p:sldId id="785" r:id="rId14"/>
    <p:sldId id="591" r:id="rId15"/>
    <p:sldId id="790" r:id="rId16"/>
    <p:sldId id="791" r:id="rId17"/>
    <p:sldId id="789" r:id="rId18"/>
    <p:sldId id="599" r:id="rId19"/>
    <p:sldId id="600" r:id="rId20"/>
    <p:sldId id="602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howGuides="1">
      <p:cViewPr varScale="1">
        <p:scale>
          <a:sx n="146" d="100"/>
          <a:sy n="146" d="100"/>
        </p:scale>
        <p:origin x="-90" y="-228"/>
      </p:cViewPr>
      <p:guideLst>
        <p:guide orient="horz" pos="1820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6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368266" y="2114562"/>
            <a:ext cx="6585585" cy="92583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0" y="742999"/>
            <a:ext cx="9144000" cy="507831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 fontAlgn="base">
              <a:defRPr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4  Home alone</a:t>
            </a:r>
            <a:endParaRPr lang="zh-CN" altLang="en-US" sz="2800" b="1" noProof="1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1564718" y="2114562"/>
            <a:ext cx="6192679" cy="93102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1 I can look after myself, although it won’t be easy for me.</a:t>
            </a:r>
            <a:endParaRPr lang="zh-CN" altLang="en-US" sz="2800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4" y="4324304"/>
            <a:ext cx="913432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965" name="Rectangle 26"/>
          <p:cNvSpPr>
            <a:spLocks noChangeArrowheads="1"/>
          </p:cNvSpPr>
          <p:nvPr/>
        </p:nvSpPr>
        <p:spPr bwMode="auto">
          <a:xfrm>
            <a:off x="1421087" y="749832"/>
            <a:ext cx="366010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fontAlgn="base"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answer.</a:t>
            </a:r>
          </a:p>
        </p:txBody>
      </p:sp>
      <p:sp>
        <p:nvSpPr>
          <p:cNvPr id="40962" name="Text Box 11"/>
          <p:cNvSpPr txBox="1">
            <a:spLocks noChangeArrowheads="1"/>
          </p:cNvSpPr>
          <p:nvPr/>
        </p:nvSpPr>
        <p:spPr bwMode="auto">
          <a:xfrm>
            <a:off x="1421130" y="1284922"/>
            <a:ext cx="5772150" cy="80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lnSpc>
                <a:spcPct val="120000"/>
              </a:lnSpc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    lock    meeting     passenger   ring               shut         text message 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323" name="TextBox 14"/>
          <p:cNvSpPr txBox="1"/>
          <p:nvPr/>
        </p:nvSpPr>
        <p:spPr>
          <a:xfrm>
            <a:off x="1421130" y="2388394"/>
            <a:ext cx="6236970" cy="191590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haven't given you our 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Lhasa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！”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means you do not know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where we are staying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we are doing.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You see </a:t>
            </a:r>
            <a:r>
              <a:rPr lang="en-US" altLang="zh-CN" sz="20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passengers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travelling by train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staying at   home.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When your clock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rings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it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quiet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makes a loud noise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4342" name="TextBox 10"/>
          <p:cNvSpPr txBox="1"/>
          <p:nvPr/>
        </p:nvSpPr>
        <p:spPr>
          <a:xfrm>
            <a:off x="1501140" y="1311593"/>
            <a:ext cx="6141720" cy="28392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your clock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quiet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 loud noise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You receive a text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your phone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email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When the door is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When you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door, you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people out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people 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At a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meet people for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zh-CN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036" name="Rectangle 20"/>
          <p:cNvSpPr>
            <a:spLocks noChangeArrowheads="1"/>
          </p:cNvSpPr>
          <p:nvPr/>
        </p:nvSpPr>
        <p:spPr bwMode="auto">
          <a:xfrm>
            <a:off x="1445592" y="787199"/>
            <a:ext cx="5429250" cy="807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00000"/>
              </a:lnSpc>
              <a:buFontTx/>
              <a:buNone/>
            </a:pP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mark the words which the speaker links.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857332" y="1663931"/>
            <a:ext cx="5429250" cy="28392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338455" indent="-338455" defTabSz="0">
              <a:lnSpc>
                <a:spcPct val="150000"/>
              </a:lnSpc>
              <a:tabLst>
                <a:tab pos="33401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Be especially careful with the door. Shut it when you’re in and lock it when you go out.</a:t>
            </a:r>
          </a:p>
          <a:p>
            <a:pPr marL="338455" indent="-338455" defTabSz="0">
              <a:lnSpc>
                <a:spcPct val="150000"/>
              </a:lnSpc>
              <a:tabLst>
                <a:tab pos="33401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can look after myself, although it won’t be easy for me.</a:t>
            </a:r>
          </a:p>
          <a:p>
            <a:pPr marL="338455" indent="-338455" defTabSz="0">
              <a:lnSpc>
                <a:spcPct val="150000"/>
              </a:lnSpc>
              <a:tabLst>
                <a:tab pos="33401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I’m sure I’ve forgotten something, but I don’t know what it is!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4250531" y="4433412"/>
            <a:ext cx="3062377" cy="53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l" fontAlgn="base">
              <a:lnSpc>
                <a:spcPct val="150000"/>
              </a:lnSpc>
              <a:buFontTx/>
              <a:buNone/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listen again and repeat.</a:t>
            </a:r>
          </a:p>
        </p:txBody>
      </p:sp>
      <p:pic>
        <p:nvPicPr>
          <p:cNvPr id="3" name="Unit 1 activity 6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950" y="1130142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23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02081" y="690087"/>
            <a:ext cx="6195536" cy="110251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 in pairs. Imagine you are staying at home by yourself. Ask and answer.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Box 14"/>
          <p:cNvSpPr txBox="1"/>
          <p:nvPr/>
        </p:nvSpPr>
        <p:spPr>
          <a:xfrm>
            <a:off x="1544479" y="1736884"/>
            <a:ext cx="5581650" cy="334399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</a:rPr>
              <a:t>1.Can you look after yourself?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</a:rPr>
              <a:t>2. How will you make sure you wake up in the morning?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</a:rPr>
              <a:t>3.What will you eat?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800" b="1" i="1">
                <a:latin typeface="Times New Roman" panose="02020603050405020304" pitchFamily="18" charset="0"/>
                <a:ea typeface="黑体" panose="02010609060101010101" charset="-122"/>
              </a:rPr>
              <a:t>  A: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charset="-122"/>
              </a:rPr>
              <a:t> Can you look after yourself?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800" b="1" i="1">
                <a:latin typeface="Times New Roman" panose="02020603050405020304" pitchFamily="18" charset="0"/>
                <a:ea typeface="黑体" panose="02010609060101010101" charset="-122"/>
              </a:rPr>
              <a:t>  B: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charset="-122"/>
              </a:rPr>
              <a:t> Yes, I can. / No, I can't.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800" b="1" i="1">
                <a:latin typeface="Times New Roman" panose="02020603050405020304" pitchFamily="18" charset="0"/>
                <a:ea typeface="黑体" panose="02010609060101010101" charset="-122"/>
              </a:rPr>
              <a:t>  A: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charset="-122"/>
              </a:rPr>
              <a:t> How will you...?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1800" b="1" i="1">
                <a:latin typeface="Times New Roman" panose="02020603050405020304" pitchFamily="18" charset="0"/>
                <a:ea typeface="黑体" panose="02010609060101010101" charset="-122"/>
              </a:rPr>
              <a:t>  B:</a:t>
            </a:r>
            <a:r>
              <a:rPr lang="en-US" altLang="zh-CN" sz="1800" i="1">
                <a:latin typeface="Times New Roman" panose="02020603050405020304" pitchFamily="18" charset="0"/>
                <a:ea typeface="黑体" panose="02010609060101010101" charset="-122"/>
              </a:rPr>
              <a:t> I'll...	</a:t>
            </a:r>
            <a:endParaRPr lang="en-US" altLang="zh-CN" sz="1800" b="1" i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/>
          <p:nvPr/>
        </p:nvSpPr>
        <p:spPr>
          <a:xfrm>
            <a:off x="5141119" y="2151460"/>
            <a:ext cx="489585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28261" y="1375886"/>
            <a:ext cx="7376160" cy="3116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2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number</a:t>
            </a:r>
            <a:r>
              <a:rPr lang="en-US" altLang="zh-CN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列车车次</a:t>
            </a:r>
          </a:p>
          <a:p>
            <a:pPr marL="257175" indent="-257175">
              <a:lnSpc>
                <a:spcPct val="12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important for sb.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对某人重要</a:t>
            </a:r>
          </a:p>
          <a:p>
            <a:pPr marL="257175" indent="-257175">
              <a:lnSpc>
                <a:spcPct val="12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am I.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我也是。</a:t>
            </a:r>
          </a:p>
          <a:p>
            <a:pPr marL="257175" indent="-257175">
              <a:lnSpc>
                <a:spcPct val="95000"/>
              </a:lnSpc>
              <a:spcBef>
                <a:spcPct val="3500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So+助动词(be动词或情态动词)+主语.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”说明前面所说的情况也同样适用于后面的人或物，意为“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某人(物)也一样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”。</a:t>
            </a:r>
          </a:p>
          <a:p>
            <a:pPr marL="257175" indent="-257175">
              <a:lnSpc>
                <a:spcPct val="95000"/>
              </a:lnSpc>
              <a:spcBef>
                <a:spcPct val="3500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So+主语+助动词(be动词或情态动词).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”结构意为“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的确如此，确实如此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”，表示后者赞同前者的话或意见，进一步强调并重复前句所述的内容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/>
          <p:nvPr/>
        </p:nvSpPr>
        <p:spPr>
          <a:xfrm>
            <a:off x="5141119" y="2151460"/>
            <a:ext cx="489585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85661" y="1141797"/>
            <a:ext cx="6572250" cy="3547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be careful with 小心……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make sure   确保；务必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 sure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常用于祈使句, 后面常接that宾语从句、不定式或of介词短语。例如：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that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come here before five.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come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party on time.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 sure of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 coming before you set off.  </a:t>
            </a:r>
          </a:p>
          <a:p>
            <a:pPr marL="257175" indent="-257175">
              <a:lnSpc>
                <a:spcPct val="115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wake sb. up    叫醒某人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/>
          <p:nvPr/>
        </p:nvSpPr>
        <p:spPr>
          <a:xfrm>
            <a:off x="5141119" y="2151460"/>
            <a:ext cx="489585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96340" y="1141572"/>
            <a:ext cx="6751320" cy="39472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... that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如此……以至于……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so＋形容词或副词＋that ...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”引导结果状语从句。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sure ...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我确信……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 sure＋of／about+动名词或名词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，“对……有把握”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 sure to do sth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肯定会做某事”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 sure+宾语从句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；“确信……”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9. </a:t>
            </a:r>
            <a:r>
              <a:rPr lang="zh-CN" alt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advise ... to do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建议……做……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/>
          <p:nvPr/>
        </p:nvSpPr>
        <p:spPr>
          <a:xfrm>
            <a:off x="5141119" y="2151460"/>
            <a:ext cx="489585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0467" y="1141476"/>
            <a:ext cx="6602383" cy="38395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10.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be about to. 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将要做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...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表示即将发生的动作，在时间上指最近的将来，含有be about to do的句子中，不能再加时间状语。例如：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We 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are about to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 start. 我们就要出发了。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11. </a:t>
            </a:r>
            <a:r>
              <a:rPr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text message    短信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12.</a:t>
            </a:r>
            <a:r>
              <a:rPr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Have a good trip! 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一路顺风；旅途愉快！</a:t>
            </a:r>
          </a:p>
          <a:p>
            <a:pPr marL="257175" indent="-257175">
              <a:lnSpc>
                <a:spcPct val="150000"/>
              </a:lnSpc>
              <a:spcBef>
                <a:spcPct val="35000"/>
              </a:spcBef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13.</a:t>
            </a:r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in a couple of </a:t>
            </a:r>
            <a:r>
              <a:rPr lang="en-US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weeks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几周后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（用于一般将来时）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8851" name="文本框 6"/>
          <p:cNvSpPr txBox="1"/>
          <p:nvPr/>
        </p:nvSpPr>
        <p:spPr>
          <a:xfrm>
            <a:off x="567928" y="690562"/>
            <a:ext cx="176394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SzTx/>
              <a:buFontTx/>
            </a:pP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</a:rPr>
              <a:t>一、单项选择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43025" y="1128524"/>
            <a:ext cx="6457950" cy="39164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— We have an exam every month.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__________.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So we have    B. So have we    C. So do we   D. So we do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— I will have a meeting in Beijing next week. I'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going there by train .     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Good luck.                B. Have a good trip.  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Enjoy yourself.        D. Congratulations.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Here comes the bus. We're about _________.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leave       B. leaving       C. leave        D. to leaving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16931" y="1515427"/>
            <a:ext cx="32444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13885" y="2758440"/>
            <a:ext cx="31002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6369" y="4037171"/>
            <a:ext cx="32444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579835" y="747237"/>
            <a:ext cx="6588919" cy="71485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二、根据所给汉语意思，用单词或短语完成下列</a:t>
            </a:r>
            <a:endParaRPr lang="en-US" altLang="zh-CN" sz="2100" b="1">
              <a:solidFill>
                <a:schemeClr val="accent3">
                  <a:lumMod val="7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en-US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英文句子</a:t>
            </a:r>
          </a:p>
        </p:txBody>
      </p:sp>
      <p:sp>
        <p:nvSpPr>
          <p:cNvPr id="37891" name="矩形 2"/>
          <p:cNvSpPr/>
          <p:nvPr/>
        </p:nvSpPr>
        <p:spPr>
          <a:xfrm>
            <a:off x="1066800" y="1405414"/>
            <a:ext cx="7320439" cy="380095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1. You must depend on yourself. There won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t  be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(任何人) to help you.</a:t>
            </a:r>
          </a:p>
          <a:p>
            <a:pPr>
              <a:lnSpc>
                <a:spcPct val="150000"/>
              </a:lnSpc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2. There are so many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(乘客) at the station during the Spring Festival.</a:t>
            </a:r>
          </a:p>
          <a:p>
            <a:pPr>
              <a:lnSpc>
                <a:spcPct val="135000"/>
              </a:lnSpc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Please tell me your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 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(地址) and I will write to you.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go camping tomorrow, OK? 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—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Sorry, I can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t. I have an important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 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(会议) to attend.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4128" y="1491615"/>
            <a:ext cx="991297" cy="4231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3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</a:p>
        </p:txBody>
      </p:sp>
      <p:sp>
        <p:nvSpPr>
          <p:cNvPr id="6" name="矩形 5"/>
          <p:cNvSpPr/>
          <p:nvPr/>
        </p:nvSpPr>
        <p:spPr>
          <a:xfrm>
            <a:off x="3390901" y="2436495"/>
            <a:ext cx="1419299" cy="4231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23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passengers</a:t>
            </a:r>
          </a:p>
        </p:txBody>
      </p:sp>
      <p:sp>
        <p:nvSpPr>
          <p:cNvPr id="7" name="矩形 6"/>
          <p:cNvSpPr/>
          <p:nvPr/>
        </p:nvSpPr>
        <p:spPr>
          <a:xfrm>
            <a:off x="3580924" y="3379947"/>
            <a:ext cx="1024961" cy="4231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230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add</a:t>
            </a:r>
            <a:r>
              <a:rPr lang="zh-CN" altLang="en-US" sz="23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</a:t>
            </a:r>
            <a:r>
              <a:rPr lang="zh-CN" altLang="en-US" sz="2300">
                <a:solidFill>
                  <a:schemeClr val="accent6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ss</a:t>
            </a:r>
          </a:p>
        </p:txBody>
      </p:sp>
      <p:sp>
        <p:nvSpPr>
          <p:cNvPr id="11" name="矩形 10"/>
          <p:cNvSpPr/>
          <p:nvPr/>
        </p:nvSpPr>
        <p:spPr>
          <a:xfrm>
            <a:off x="5392103" y="4216242"/>
            <a:ext cx="1089081" cy="4231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3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814388" y="859632"/>
            <a:ext cx="7493794" cy="3555206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39940" name="组合 3"/>
          <p:cNvGrpSpPr/>
          <p:nvPr/>
        </p:nvGrpSpPr>
        <p:grpSpPr>
          <a:xfrm>
            <a:off x="1084660" y="1276350"/>
            <a:ext cx="160734" cy="2331165"/>
            <a:chOff x="2291" y="2995"/>
            <a:chExt cx="286" cy="3877"/>
          </a:xfrm>
        </p:grpSpPr>
        <p:sp>
          <p:nvSpPr>
            <p:cNvPr id="13" name="椭圆 12"/>
            <p:cNvSpPr/>
            <p:nvPr/>
          </p:nvSpPr>
          <p:spPr>
            <a:xfrm>
              <a:off x="2291" y="2995"/>
              <a:ext cx="286" cy="2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椭圆 16"/>
            <p:cNvSpPr/>
            <p:nvPr/>
          </p:nvSpPr>
          <p:spPr>
            <a:xfrm>
              <a:off x="2291" y="5126"/>
              <a:ext cx="286" cy="2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>
              <a:off x="2291" y="6608"/>
              <a:ext cx="286" cy="2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39944" name="图片 2" descr="A000220150321B92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97341" y="3330179"/>
            <a:ext cx="733425" cy="1084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5" name="文本框 2"/>
          <p:cNvSpPr txBox="1"/>
          <p:nvPr/>
        </p:nvSpPr>
        <p:spPr>
          <a:xfrm>
            <a:off x="1385411" y="1027748"/>
            <a:ext cx="6922770" cy="330090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一、掌握以下单词和短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platform,meeting,miss,shut,lock,simply,anybody,clock,ring,passenger,address,text,couple,text message,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couple of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通过本单元的对话学习，唤起学生对培养自己的独立生活能力的要求。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理解和初步运用由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引导的让步状语从句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so… that 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引导的结果状语从句。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流程图: 终止 33"/>
          <p:cNvSpPr/>
          <p:nvPr/>
        </p:nvSpPr>
        <p:spPr>
          <a:xfrm>
            <a:off x="795338" y="762000"/>
            <a:ext cx="1028700" cy="3429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0899" name="文本框 30"/>
          <p:cNvSpPr txBox="1"/>
          <p:nvPr/>
        </p:nvSpPr>
        <p:spPr>
          <a:xfrm>
            <a:off x="945357" y="731044"/>
            <a:ext cx="750094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归 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644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课堂小结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矩形: 圆角 10"/>
          <p:cNvSpPr txBox="1"/>
          <p:nvPr/>
        </p:nvSpPr>
        <p:spPr>
          <a:xfrm>
            <a:off x="1071563" y="1212056"/>
            <a:ext cx="7000875" cy="3310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spPr>
        <p:txBody>
          <a:bodyPr lIns="45720" tIns="34290" rIns="45720" bIns="34290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b="1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 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platform, anybody, miss, passenger, couple, happily, shut,  address, a couple of, text message, lock, ourselves.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b="1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phrase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sure确保； 务必 be careful with 小心……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message短信   in a couple of weeks  </a:t>
            </a:r>
            <a:r>
              <a:rPr lang="en-US" altLang="en-US" noProof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几周后（</a:t>
            </a: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用于一般将来时）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b="1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important for sb.   对某人重要</a:t>
            </a:r>
          </a:p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noProof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about to. 将要做...</a:t>
            </a:r>
          </a:p>
        </p:txBody>
      </p:sp>
      <p:pic>
        <p:nvPicPr>
          <p:cNvPr id="8090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875" y="8534400"/>
            <a:ext cx="228600" cy="161925"/>
          </a:xfrm>
          <a:prstGeom prst="cube">
            <a:avLst/>
          </a:prstGeom>
        </p:spPr>
      </p:pic>
    </p:spTree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3" name="Rectangle 2"/>
          <p:cNvSpPr/>
          <p:nvPr/>
        </p:nvSpPr>
        <p:spPr>
          <a:xfrm>
            <a:off x="2242185" y="642938"/>
            <a:ext cx="4792028" cy="468154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70000"/>
              </a:lnSpc>
            </a:pPr>
            <a:r>
              <a:rPr lang="en-US" altLang="zh-CN" sz="2700" b="1">
                <a:solidFill>
                  <a:srgbClr val="A0C0F0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42375" y="1270809"/>
            <a:ext cx="2971800" cy="3814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endParaRPr lang="en-US" sz="21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3.miss </a:t>
            </a:r>
            <a:endParaRPr lang="zh-CN" altLang="en-US" sz="21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(shut; shut) </a:t>
            </a:r>
            <a:r>
              <a:rPr 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zh-CN" altLang="en-US" sz="2100" b="1" i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6.simple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anybody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i="1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</a:t>
            </a:r>
            <a:r>
              <a:rPr lang="zh-CN" altLang="en-US" sz="21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8. wake sb. up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en-US" sz="21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30604" y="1270635"/>
            <a:ext cx="4455319" cy="339232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月台；站台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会议；集会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想念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错过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关上；合上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锁；锁住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简单的；容易的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任何人</a:t>
            </a:r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叫（某人）起床</a:t>
            </a:r>
          </a:p>
        </p:txBody>
      </p:sp>
    </p:spTree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3" name="Rectangle 2"/>
          <p:cNvSpPr/>
          <p:nvPr/>
        </p:nvSpPr>
        <p:spPr>
          <a:xfrm>
            <a:off x="2241948" y="642938"/>
            <a:ext cx="4792265" cy="496491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70000"/>
              </a:lnSpc>
            </a:pPr>
            <a:r>
              <a:rPr lang="en-US" altLang="zh-CN" sz="2700" b="1">
                <a:solidFill>
                  <a:srgbClr val="A0C0F0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42185" y="1139666"/>
            <a:ext cx="2860834" cy="381476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9. clock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10. ring (rang; rung)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11. passenger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12. address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13. text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14. text message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15. couple 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16. </a:t>
            </a:r>
            <a:r>
              <a:rPr lang="zh-CN" altLang="en-US" sz="21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 couple of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zh-CN" altLang="en-US" sz="21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35855" y="1218248"/>
            <a:ext cx="3810000" cy="380809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钟；时钟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鸣响；发出铃声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乘客；旅客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地址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文本；正文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短信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一对；两个</a:t>
            </a:r>
          </a:p>
          <a:p>
            <a:r>
              <a:rPr lang="zh-CN" altLang="en-US" sz="2700">
                <a:latin typeface="宋体" panose="02010600030101010101" pitchFamily="2" charset="-122"/>
                <a:cs typeface="宋体" panose="02010600030101010101" pitchFamily="2" charset="-122"/>
              </a:rPr>
              <a:t>两个</a:t>
            </a:r>
            <a:endParaRPr lang="en-US" sz="27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70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7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35655" y="787249"/>
            <a:ext cx="6057900" cy="4376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Work in pairs. Talk about the picture.</a:t>
            </a:r>
          </a:p>
        </p:txBody>
      </p:sp>
      <p:pic>
        <p:nvPicPr>
          <p:cNvPr id="6" name="Picture 71" descr="100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178" y="1316796"/>
            <a:ext cx="3068003" cy="30113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32847" y="2123564"/>
            <a:ext cx="4955381" cy="1397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are they going?</a:t>
            </a:r>
          </a:p>
          <a:p>
            <a:pPr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their train number?</a:t>
            </a:r>
            <a:endParaRPr lang="en-US" alt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66" name="Rectangle 2"/>
          <p:cNvSpPr>
            <a:spLocks noGrp="1"/>
          </p:cNvSpPr>
          <p:nvPr/>
        </p:nvSpPr>
        <p:spPr>
          <a:xfrm>
            <a:off x="1435180" y="727711"/>
            <a:ext cx="6106715" cy="459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complete the sentences.</a:t>
            </a:r>
            <a:endParaRPr lang="en-US" altLang="zh-CN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066" name="Text Box 178"/>
          <p:cNvSpPr txBox="1">
            <a:spLocks noChangeArrowheads="1"/>
          </p:cNvSpPr>
          <p:nvPr/>
        </p:nvSpPr>
        <p:spPr bwMode="auto">
          <a:xfrm>
            <a:off x="1685925" y="1568292"/>
            <a:ext cx="5772150" cy="2007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are Betty and her parents?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railway station.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 Betty travelling with her parents?</a:t>
            </a:r>
          </a:p>
          <a:p>
            <a:pPr marL="257175" indent="-257175">
              <a:lnSpc>
                <a:spcPct val="150000"/>
              </a:lnSpc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she isn’t.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01128" y="787242"/>
            <a:ext cx="5403056" cy="43767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again and complete the sentences.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685921" y="1764981"/>
            <a:ext cx="5772150" cy="2007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257175" indent="-257175" defTabSz="0">
              <a:lnSpc>
                <a:spcPct val="150000"/>
              </a:lnSpc>
              <a:buFontTx/>
              <a:buAutoNum type="arabicPeriod"/>
              <a:tabLst>
                <a:tab pos="334010" algn="l"/>
              </a:tabLst>
            </a:pPr>
            <a:r>
              <a:rPr lang="en-US" altLang="zh-CN" sz="2100" dirty="0">
                <a:latin typeface="Times New Roman" panose="02020603050405020304" pitchFamily="18" charset="0"/>
              </a:rPr>
              <a:t>Will you be OK at home _________?</a:t>
            </a:r>
          </a:p>
          <a:p>
            <a:pPr marL="257175" indent="-257175" defTabSz="0">
              <a:lnSpc>
                <a:spcPct val="150000"/>
              </a:lnSpc>
              <a:tabLst>
                <a:tab pos="334010" algn="l"/>
              </a:tabLst>
            </a:pPr>
            <a:r>
              <a:rPr lang="en-US" altLang="zh-CN" sz="2100" dirty="0">
                <a:latin typeface="Times New Roman" panose="02020603050405020304" pitchFamily="18" charset="0"/>
              </a:rPr>
              <a:t>2. I’ll ______ you too, and I’ll call you every day.</a:t>
            </a:r>
          </a:p>
          <a:p>
            <a:pPr marL="257175" indent="-257175" defTabSz="0">
              <a:lnSpc>
                <a:spcPct val="150000"/>
              </a:lnSpc>
              <a:tabLst>
                <a:tab pos="334010" algn="l"/>
              </a:tabLst>
            </a:pPr>
            <a:r>
              <a:rPr lang="en-US" altLang="zh-CN" sz="2100" dirty="0">
                <a:latin typeface="Times New Roman" panose="02020603050405020304" pitchFamily="18" charset="0"/>
              </a:rPr>
              <a:t>3. I’ll keep it tidy so that you’ll  ___________ me when you get home.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10057" y="1859886"/>
            <a:ext cx="16002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buFontTx/>
              <a:buNone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your own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390431" y="2372895"/>
            <a:ext cx="9144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buFontTx/>
              <a:buNone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miss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5343571" y="2770866"/>
            <a:ext cx="211455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buFontTx/>
              <a:buNone/>
            </a:pPr>
            <a:r>
              <a:rPr lang="en-US" altLang="zh-CN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be proud of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31" grpId="0"/>
      <p:bldP spid="77832" grpId="0"/>
      <p:bldP spid="778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4479" y="890588"/>
            <a:ext cx="6742748" cy="394858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8119" y="252413"/>
            <a:ext cx="138564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0242" name="Rectangle 33"/>
          <p:cNvSpPr>
            <a:spLocks noChangeArrowheads="1"/>
          </p:cNvSpPr>
          <p:nvPr/>
        </p:nvSpPr>
        <p:spPr bwMode="auto">
          <a:xfrm>
            <a:off x="1440368" y="674992"/>
            <a:ext cx="5363612" cy="7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100" b="1" dirty="0">
                <a:latin typeface="Times New Roman" panose="02020603050405020304" pitchFamily="18" charset="0"/>
              </a:rPr>
              <a:t>Now complete the sentences. There may be more than one answer</a:t>
            </a:r>
            <a:r>
              <a:rPr lang="zh-CN" altLang="en-US" sz="21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40267" y="1344344"/>
            <a:ext cx="6708371" cy="33624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</a:rPr>
              <a:t>1 Betty’s parents are going to</a:t>
            </a:r>
            <a:r>
              <a:rPr lang="en-US" sz="2000" b="1" dirty="0">
                <a:latin typeface="Times New Roman" panose="02020603050405020304" pitchFamily="18" charset="0"/>
              </a:rPr>
              <a:t>___________________________.</a:t>
            </a:r>
          </a:p>
          <a:p>
            <a:pPr>
              <a:lnSpc>
                <a:spcPct val="14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</a:rPr>
              <a:t>2 Her parents tell her to</a:t>
            </a:r>
            <a:r>
              <a:rPr lang="en-US" sz="2000" b="1" dirty="0">
                <a:latin typeface="Times New Roman" panose="02020603050405020304" pitchFamily="18" charset="0"/>
              </a:rPr>
              <a:t> ______________________________.</a:t>
            </a:r>
          </a:p>
          <a:p>
            <a:pPr>
              <a:lnSpc>
                <a:spcPct val="14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</a:rPr>
              <a:t>3 Betty can </a:t>
            </a:r>
            <a:r>
              <a:rPr lang="en-US" sz="2000" b="1" dirty="0">
                <a:latin typeface="Times New Roman" panose="02020603050405020304" pitchFamily="18" charset="0"/>
              </a:rPr>
              <a:t>______________________.</a:t>
            </a:r>
          </a:p>
          <a:p>
            <a:pPr>
              <a:lnSpc>
                <a:spcPct val="14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</a:rPr>
              <a:t>4 Betty’s parents usually</a:t>
            </a:r>
            <a:r>
              <a:rPr lang="en-US" sz="2000" b="1" dirty="0">
                <a:latin typeface="Times New Roman" panose="02020603050405020304" pitchFamily="18" charset="0"/>
              </a:rPr>
              <a:t> _______________________________.</a:t>
            </a:r>
          </a:p>
          <a:p>
            <a:pPr>
              <a:lnSpc>
                <a:spcPct val="14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</a:rPr>
              <a:t>5 Betty’s mum has not</a:t>
            </a:r>
            <a:r>
              <a:rPr lang="en-US" sz="2000" b="1" dirty="0">
                <a:latin typeface="Times New Roman" panose="02020603050405020304" pitchFamily="18" charset="0"/>
              </a:rPr>
              <a:t> _________________________________.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473416" y="1389705"/>
            <a:ext cx="3143250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have a meeting in Lhasa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70033" y="1981468"/>
            <a:ext cx="3143250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be careful with the door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94176" y="2580644"/>
            <a:ext cx="3143250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look after herself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70124" y="3143520"/>
            <a:ext cx="3600450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wake her up in the morning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84108" y="3700858"/>
            <a:ext cx="3886200" cy="377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given her their address in Lhasa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全屏显示(16:9)</PresentationFormat>
  <Paragraphs>177</Paragraphs>
  <Slides>20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楷体</vt:lpstr>
      <vt:lpstr>宋体</vt:lpstr>
      <vt:lpstr>微软雅黑</vt:lpstr>
      <vt:lpstr>幼圆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</cp:revision>
  <cp:lastPrinted>2021-03-13T19:21:00Z</cp:lastPrinted>
  <dcterms:created xsi:type="dcterms:W3CDTF">2021-03-13T19:21:00Z</dcterms:created>
  <dcterms:modified xsi:type="dcterms:W3CDTF">2023-01-17T02:18:33Z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21FB238FEBA34010B6A4BDF67187A7B4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