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301" r:id="rId4"/>
    <p:sldId id="317" r:id="rId5"/>
    <p:sldId id="319" r:id="rId6"/>
    <p:sldId id="327" r:id="rId7"/>
    <p:sldId id="328" r:id="rId8"/>
    <p:sldId id="338" r:id="rId9"/>
    <p:sldId id="339" r:id="rId10"/>
    <p:sldId id="329" r:id="rId11"/>
    <p:sldId id="341" r:id="rId12"/>
    <p:sldId id="342" r:id="rId13"/>
    <p:sldId id="343" r:id="rId14"/>
    <p:sldId id="344" r:id="rId15"/>
    <p:sldId id="330" r:id="rId16"/>
    <p:sldId id="345" r:id="rId17"/>
    <p:sldId id="259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9.emf"/><Relationship Id="rId3" Type="http://schemas.openxmlformats.org/officeDocument/2006/relationships/slideLayout" Target="../slideLayouts/slideLayout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7.bin"/><Relationship Id="rId2" Type="http://schemas.openxmlformats.org/officeDocument/2006/relationships/tags" Target="../tags/tag9.xml"/><Relationship Id="rId16" Type="http://schemas.openxmlformats.org/officeDocument/2006/relationships/image" Target="../media/image8.e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8.bin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01189" y="1746069"/>
            <a:ext cx="5390486" cy="1090364"/>
            <a:chOff x="1379742" y="2645592"/>
            <a:chExt cx="7187315" cy="1453819"/>
          </a:xfrm>
        </p:grpSpPr>
        <p:sp>
          <p:nvSpPr>
            <p:cNvPr id="18" name="矩形 17"/>
            <p:cNvSpPr/>
            <p:nvPr/>
          </p:nvSpPr>
          <p:spPr bwMode="auto">
            <a:xfrm>
              <a:off x="1379742" y="2645592"/>
              <a:ext cx="7187315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4100" b="1" kern="100" dirty="0">
                  <a:cs typeface="+mn-ea"/>
                  <a:sym typeface="+mn-lt"/>
                </a:rPr>
                <a:t>1.2 </a:t>
              </a:r>
              <a:r>
                <a:rPr lang="zh-CN" altLang="en-US" sz="4100" b="1" kern="100" dirty="0">
                  <a:cs typeface="+mn-ea"/>
                  <a:sym typeface="+mn-lt"/>
                </a:rPr>
                <a:t>有理数 </a:t>
              </a:r>
              <a:r>
                <a:rPr lang="en-US" altLang="zh-CN" sz="1800" b="1" kern="100" dirty="0">
                  <a:cs typeface="+mn-ea"/>
                  <a:sym typeface="+mn-lt"/>
                </a:rPr>
                <a:t>(1.2.4 </a:t>
              </a:r>
              <a:r>
                <a:rPr lang="zh-CN" altLang="en-US" sz="1800" b="1" kern="100" dirty="0">
                  <a:cs typeface="+mn-ea"/>
                  <a:sym typeface="+mn-lt"/>
                </a:rPr>
                <a:t>绝对值</a:t>
              </a:r>
              <a:r>
                <a:rPr lang="en-US" altLang="zh-CN" sz="1800" b="1" kern="100" dirty="0">
                  <a:cs typeface="+mn-ea"/>
                  <a:sym typeface="+mn-lt"/>
                </a:rPr>
                <a:t>)</a:t>
              </a:r>
              <a:endParaRPr lang="zh-CN" altLang="en-US" sz="41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9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316329" y="127616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37222" y="4111856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899592" y="1056621"/>
                <a:ext cx="6858000" cy="34408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(1)|-0.2|=____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  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(2)|-100|=____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(3)|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𝜋</m:t>
                    </m:r>
                  </m:oMath>
                </a14:m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|=______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(4)|-6.5|=_____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(5)|y|=____(y&lt;0);(6)|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b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|=_____;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(7)-|-7.5|=_____; (8)-|+8|=____;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(9)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|x|=3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，则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x=______;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(10)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|x-3|=0,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|x+2|=</a:t>
                </a:r>
                <a:r>
                  <a:rPr kumimoji="1" lang="en-US" altLang="zh-CN" sz="2400" b="1" u="sng" dirty="0">
                    <a:latin typeface="+mn-lt"/>
                    <a:ea typeface="+mn-ea"/>
                    <a:cs typeface="+mn-ea"/>
                    <a:sym typeface="+mn-lt"/>
                  </a:rPr>
                  <a:t>    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endParaRPr lang="en-US" altLang="zh-CN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056621"/>
                <a:ext cx="6858000" cy="3440846"/>
              </a:xfrm>
              <a:prstGeom prst="rect">
                <a:avLst/>
              </a:prstGeom>
              <a:blipFill rotWithShape="1">
                <a:blip r:embed="rId4"/>
                <a:stretch>
                  <a:fillRect l="-6" t="-18" r="6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2308947" y="1053696"/>
            <a:ext cx="59201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0.2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74408" y="1053696"/>
            <a:ext cx="59201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100</a:t>
            </a:r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308947" y="1600467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𝜋</m:t>
                      </m:r>
                    </m:oMath>
                  </m:oMathPara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947" y="1600467"/>
                <a:ext cx="592010" cy="377075"/>
              </a:xfrm>
              <a:prstGeom prst="rect">
                <a:avLst/>
              </a:prstGeom>
              <a:blipFill rotWithShape="1">
                <a:blip r:embed="rId5"/>
                <a:stretch>
                  <a:fillRect l="-15" t="-71" r="47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4774408" y="1585932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6.5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08" y="1585932"/>
                <a:ext cx="592010" cy="377075"/>
              </a:xfrm>
              <a:prstGeom prst="rect">
                <a:avLst/>
              </a:prstGeom>
              <a:blipFill rotWithShape="1">
                <a:blip r:embed="rId6"/>
                <a:stretch>
                  <a:fillRect l="-81" t="-89" r="6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921749" y="2281950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749" y="2281950"/>
                <a:ext cx="592010" cy="377075"/>
              </a:xfrm>
              <a:prstGeom prst="rect">
                <a:avLst/>
              </a:prstGeom>
              <a:blipFill rotWithShape="1">
                <a:blip r:embed="rId7"/>
                <a:stretch>
                  <a:fillRect l="-40" t="-105" r="72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4328593" y="2011828"/>
                <a:ext cx="592010" cy="64719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b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000" b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93" y="2011828"/>
                <a:ext cx="592010" cy="647197"/>
              </a:xfrm>
              <a:prstGeom prst="rect">
                <a:avLst/>
              </a:prstGeom>
              <a:blipFill rotWithShape="1">
                <a:blip r:embed="rId8"/>
                <a:stretch>
                  <a:fillRect l="-73" t="-23" r="105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2391493" y="2963433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−7.5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493" y="2963433"/>
                <a:ext cx="592010" cy="377075"/>
              </a:xfrm>
              <a:prstGeom prst="rect">
                <a:avLst/>
              </a:prstGeom>
              <a:blipFill rotWithShape="1">
                <a:blip r:embed="rId9"/>
                <a:stretch>
                  <a:fillRect l="-14" t="-139" r="46" b="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572000" y="2939614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−8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39614"/>
                <a:ext cx="592010" cy="377075"/>
              </a:xfrm>
              <a:prstGeom prst="rect">
                <a:avLst/>
              </a:prstGeom>
              <a:blipFill rotWithShape="1">
                <a:blip r:embed="rId10"/>
                <a:stretch>
                  <a:fillRect t="-53" r="32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3606648" y="3490529"/>
                <a:ext cx="1098551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或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648" y="3490529"/>
                <a:ext cx="1098551" cy="377075"/>
              </a:xfrm>
              <a:prstGeom prst="rect">
                <a:avLst/>
              </a:prstGeom>
              <a:blipFill rotWithShape="1">
                <a:blip r:embed="rId11"/>
                <a:stretch>
                  <a:fillRect l="-44" t="-151" r="44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3971862" y="4036541"/>
                <a:ext cx="1098551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862" y="4036541"/>
                <a:ext cx="1098551" cy="377075"/>
              </a:xfrm>
              <a:prstGeom prst="rect">
                <a:avLst/>
              </a:prstGeom>
              <a:blipFill rotWithShape="1">
                <a:blip r:embed="rId12"/>
                <a:stretch>
                  <a:fillRect l="-52" t="-128" r="52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84773" y="995046"/>
            <a:ext cx="68077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你能在数轴上表示出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吗？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40578" y="1937133"/>
            <a:ext cx="6811434" cy="560135"/>
            <a:chOff x="984772" y="2275686"/>
            <a:chExt cx="6811434" cy="560135"/>
          </a:xfrm>
        </p:grpSpPr>
        <p:grpSp>
          <p:nvGrpSpPr>
            <p:cNvPr id="20" name="组合 19"/>
            <p:cNvGrpSpPr/>
            <p:nvPr/>
          </p:nvGrpSpPr>
          <p:grpSpPr>
            <a:xfrm>
              <a:off x="984772" y="2275686"/>
              <a:ext cx="6811434" cy="142575"/>
              <a:chOff x="1108783" y="1952553"/>
              <a:chExt cx="6811434" cy="145525"/>
            </a:xfrm>
          </p:grpSpPr>
          <p:cxnSp>
            <p:nvCxnSpPr>
              <p:cNvPr id="4" name="直接箭头连接符 3"/>
              <p:cNvCxnSpPr/>
              <p:nvPr/>
            </p:nvCxnSpPr>
            <p:spPr>
              <a:xfrm>
                <a:off x="1108783" y="2076736"/>
                <a:ext cx="681143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69129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414337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601006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29618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7200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3132794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3855835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7475621" y="1974324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673424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文本框 20"/>
            <p:cNvSpPr txBox="1"/>
            <p:nvPr/>
          </p:nvSpPr>
          <p:spPr>
            <a:xfrm>
              <a:off x="4296669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0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719399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005504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484545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-1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9142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50910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332678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-4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444036" y="2489152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195265" y="2489152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59397" y="2755521"/>
            <a:ext cx="7127303" cy="9002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数学中的规定：在数轴上表示有理数，它们从左到右的顺序，就是从小到大的顺序，即左边的数大于右边的数。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01836" y="3917623"/>
            <a:ext cx="75145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-4________-2    -1_________1       2_________4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88857" y="3931455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01747" y="3934931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421420" y="3931455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提 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2" grpId="0"/>
      <p:bldP spid="33" grpId="0"/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4184" y="984727"/>
            <a:ext cx="7295632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一般的，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）正数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0,0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负数，正数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负数。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）两个负数，绝对值大的反而小。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总 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812188" y="1029006"/>
            <a:ext cx="666988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例如：比较下列各数的大小</a:t>
            </a: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784802" y="1505256"/>
            <a:ext cx="388858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(1) –(-1)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en-US" altLang="zh-CN" sz="2000" b="1" dirty="0">
                <a:cs typeface="+mn-ea"/>
                <a:sym typeface="+mn-lt"/>
              </a:rPr>
              <a:t>–(+2);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812186" y="1981506"/>
            <a:ext cx="5364489" cy="9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解</a:t>
            </a:r>
            <a:r>
              <a:rPr lang="en-US" altLang="zh-CN" sz="2000" b="1" dirty="0">
                <a:cs typeface="+mn-ea"/>
                <a:sym typeface="+mn-lt"/>
              </a:rPr>
              <a:t>: </a:t>
            </a:r>
            <a:r>
              <a:rPr lang="zh-CN" altLang="en-US" sz="2000" b="1" dirty="0">
                <a:cs typeface="+mn-ea"/>
                <a:sym typeface="+mn-lt"/>
              </a:rPr>
              <a:t>先化简，</a:t>
            </a:r>
            <a:r>
              <a:rPr lang="en-US" altLang="zh-CN" sz="2000" b="1" dirty="0">
                <a:cs typeface="+mn-ea"/>
                <a:sym typeface="+mn-lt"/>
              </a:rPr>
              <a:t>–(-1)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–(+2)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-2</a:t>
            </a:r>
          </a:p>
          <a:p>
            <a:pPr defTabSz="685800"/>
            <a:r>
              <a:rPr lang="zh-CN" altLang="en-US" sz="2000" b="1" dirty="0">
                <a:cs typeface="+mn-ea"/>
                <a:sym typeface="+mn-lt"/>
              </a:rPr>
              <a:t>    而</a:t>
            </a:r>
            <a:r>
              <a:rPr lang="en-US" altLang="zh-CN" sz="2000" b="1" dirty="0">
                <a:cs typeface="+mn-ea"/>
                <a:sym typeface="+mn-lt"/>
              </a:rPr>
              <a:t>1&gt;-2</a:t>
            </a:r>
            <a:r>
              <a:rPr lang="zh-CN" altLang="en-US" sz="2000" b="1" dirty="0">
                <a:cs typeface="+mn-ea"/>
                <a:sym typeface="+mn-lt"/>
              </a:rPr>
              <a:t>，所以</a:t>
            </a:r>
            <a:r>
              <a:rPr lang="en-US" altLang="zh-CN" sz="2000" b="1" dirty="0">
                <a:cs typeface="+mn-ea"/>
                <a:sym typeface="+mn-lt"/>
              </a:rPr>
              <a:t>–(-1)&gt;–(+2)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  <a:p>
            <a:pPr defTabSz="685800"/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812187" y="2673200"/>
                <a:ext cx="3888581" cy="512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(2)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zh-CN" altLang="en-US" sz="2000" b="1" dirty="0">
                    <a:cs typeface="+mn-ea"/>
                    <a:sym typeface="+mn-lt"/>
                  </a:rPr>
                  <a:t>和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7" y="2673200"/>
                <a:ext cx="3888581" cy="512497"/>
              </a:xfrm>
              <a:prstGeom prst="rect">
                <a:avLst/>
              </a:prstGeom>
              <a:blipFill rotWithShape="1">
                <a:blip r:embed="rId4"/>
                <a:stretch>
                  <a:fillRect l="-1" t="-95" r="13" b="1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812186" y="3226447"/>
                <a:ext cx="5615508" cy="12635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b="1" dirty="0">
                    <a:cs typeface="+mn-ea"/>
                    <a:sym typeface="+mn-lt"/>
                  </a:rPr>
                  <a:t>解</a:t>
                </a:r>
                <a:r>
                  <a:rPr lang="en-US" altLang="zh-CN" sz="2000" b="1" dirty="0">
                    <a:cs typeface="+mn-ea"/>
                    <a:sym typeface="+mn-lt"/>
                  </a:rPr>
                  <a:t>:</a:t>
                </a:r>
                <a:r>
                  <a:rPr lang="zh-CN" altLang="en-US" sz="2000" b="1" dirty="0">
                    <a:cs typeface="+mn-ea"/>
                    <a:sym typeface="+mn-lt"/>
                  </a:rPr>
                  <a:t>这是两个负数比较大小，先求它们的绝对值。</a:t>
                </a:r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</a:t>
                </a:r>
                <a:r>
                  <a:rPr lang="zh-CN" altLang="en-US" sz="2000" b="1" dirty="0">
                    <a:cs typeface="+mn-ea"/>
                    <a:sym typeface="+mn-lt"/>
                  </a:rPr>
                  <a:t>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&gt;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6" y="3226447"/>
                <a:ext cx="5615508" cy="1263568"/>
              </a:xfrm>
              <a:prstGeom prst="rect">
                <a:avLst/>
              </a:prstGeom>
              <a:blipFill rotWithShape="1">
                <a:blip r:embed="rId5"/>
                <a:stretch>
                  <a:fillRect t="-1" r="4" b="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9" grpId="0"/>
      <p:bldP spid="70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812187" y="954218"/>
                <a:ext cx="3888581" cy="513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(3) 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en-US" sz="2000" b="1" dirty="0">
                    <a:cs typeface="+mn-ea"/>
                    <a:sym typeface="+mn-lt"/>
                  </a:rPr>
                  <a:t>和</a:t>
                </a:r>
                <a:r>
                  <a:rPr lang="en-US" altLang="zh-CN" sz="2000" b="1" dirty="0">
                    <a:cs typeface="+mn-ea"/>
                    <a:sym typeface="+mn-lt"/>
                  </a:rPr>
                  <a:t>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</a:t>
                </a: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7" y="954218"/>
                <a:ext cx="3888581" cy="513650"/>
              </a:xfrm>
              <a:prstGeom prst="rect">
                <a:avLst/>
              </a:prstGeom>
              <a:blipFill rotWithShape="1">
                <a:blip r:embed="rId4"/>
                <a:stretch>
                  <a:fillRect l="-1" t="-87" r="13" b="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942182" y="1619447"/>
                <a:ext cx="5615508" cy="958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b="1" dirty="0">
                    <a:cs typeface="+mn-ea"/>
                    <a:sym typeface="+mn-lt"/>
                  </a:rPr>
                  <a:t>解</a:t>
                </a:r>
                <a:r>
                  <a:rPr lang="en-US" altLang="zh-CN" sz="2000" b="1" dirty="0">
                    <a:cs typeface="+mn-ea"/>
                    <a:sym typeface="+mn-lt"/>
                  </a:rPr>
                  <a:t>:</a:t>
                </a:r>
                <a:r>
                  <a:rPr lang="zh-CN" altLang="en-US" sz="2000" b="1" dirty="0">
                    <a:cs typeface="+mn-ea"/>
                    <a:sym typeface="+mn-lt"/>
                  </a:rPr>
                  <a:t>先化简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=0.3</a:t>
                </a:r>
                <a:r>
                  <a:rPr lang="zh-CN" altLang="en-US" sz="2000" b="1" dirty="0">
                    <a:cs typeface="+mn-ea"/>
                    <a:sym typeface="+mn-lt"/>
                  </a:rPr>
                  <a:t>，</a:t>
                </a:r>
                <a:r>
                  <a:rPr lang="en-US" altLang="zh-CN" sz="2000" b="1" dirty="0">
                    <a:cs typeface="+mn-ea"/>
                    <a:sym typeface="+mn-lt"/>
                  </a:rPr>
                  <a:t>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</a:t>
                </a:r>
                <a:r>
                  <a:rPr lang="zh-CN" altLang="en-US" sz="2000" b="1" dirty="0">
                    <a:cs typeface="+mn-ea"/>
                    <a:sym typeface="+mn-lt"/>
                  </a:rPr>
                  <a:t>而</a:t>
                </a:r>
                <a:r>
                  <a:rPr lang="en-US" altLang="zh-CN" sz="2000" b="1" dirty="0">
                    <a:cs typeface="+mn-ea"/>
                    <a:sym typeface="+mn-lt"/>
                  </a:rPr>
                  <a:t>0.3&lt;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</a:t>
                </a:r>
                <a:r>
                  <a:rPr lang="zh-CN" altLang="en-US" sz="2000" b="1" dirty="0">
                    <a:cs typeface="+mn-ea"/>
                    <a:sym typeface="+mn-lt"/>
                  </a:rPr>
                  <a:t>所以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&lt;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2182" y="1619447"/>
                <a:ext cx="5615508" cy="958051"/>
              </a:xfrm>
              <a:prstGeom prst="rect">
                <a:avLst/>
              </a:prstGeom>
              <a:blipFill rotWithShape="1">
                <a:blip r:embed="rId5"/>
                <a:stretch>
                  <a:fillRect l="-8" t="-21" r="1" b="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584" y="778628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练习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判断对错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96132" y="1251531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(1)|</a:t>
            </a:r>
            <a:r>
              <a:rPr kumimoji="1" lang="zh-CN" altLang="en-US" sz="2000" b="1" dirty="0">
                <a:cs typeface="+mn-ea"/>
                <a:sym typeface="+mn-lt"/>
              </a:rPr>
              <a:t>－</a:t>
            </a:r>
            <a:r>
              <a:rPr kumimoji="1" lang="en-US" altLang="zh-CN" sz="2000" b="1" dirty="0">
                <a:cs typeface="+mn-ea"/>
                <a:sym typeface="+mn-lt"/>
              </a:rPr>
              <a:t>1.4|</a:t>
            </a:r>
            <a:r>
              <a:rPr kumimoji="1" lang="zh-CN" altLang="en-US" sz="2000" b="1" dirty="0">
                <a:cs typeface="+mn-ea"/>
                <a:sym typeface="+mn-lt"/>
              </a:rPr>
              <a:t>＞</a:t>
            </a:r>
            <a:r>
              <a:rPr kumimoji="1" lang="en-US" altLang="zh-CN" sz="2000" b="1" dirty="0">
                <a:cs typeface="+mn-ea"/>
                <a:sym typeface="+mn-lt"/>
              </a:rPr>
              <a:t>0   (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96132" y="1741662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(2)|</a:t>
            </a:r>
            <a:r>
              <a:rPr kumimoji="1" lang="zh-CN" altLang="en-US" sz="2000" b="1" dirty="0">
                <a:cs typeface="+mn-ea"/>
                <a:sym typeface="+mn-lt"/>
              </a:rPr>
              <a:t>－</a:t>
            </a:r>
            <a:r>
              <a:rPr kumimoji="1" lang="en-US" altLang="zh-CN" sz="2000" b="1" dirty="0">
                <a:cs typeface="+mn-ea"/>
                <a:sym typeface="+mn-lt"/>
              </a:rPr>
              <a:t>0.3|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|0.3| (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22327" y="2236896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(3)</a:t>
            </a:r>
            <a:r>
              <a:rPr lang="zh-CN" altLang="en-US" sz="2000" b="1" dirty="0">
                <a:cs typeface="+mn-ea"/>
                <a:sym typeface="+mn-lt"/>
              </a:rPr>
              <a:t>有理数的绝对值一定是正数</a:t>
            </a:r>
            <a:r>
              <a:rPr lang="en-US" altLang="zh-CN" sz="2000" b="1" dirty="0">
                <a:cs typeface="+mn-ea"/>
                <a:sym typeface="+mn-lt"/>
              </a:rPr>
              <a:t>.(   )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53779" y="2751012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(4)</a:t>
            </a:r>
            <a:r>
              <a:rPr lang="zh-CN" altLang="en-US" sz="2000" b="1" dirty="0">
                <a:cs typeface="+mn-ea"/>
                <a:sym typeface="+mn-lt"/>
              </a:rPr>
              <a:t>绝对值最小的数是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  <a:r>
              <a:rPr lang="en-US" altLang="zh-CN" sz="2000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53779" y="3291556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(5)</a:t>
            </a:r>
            <a:r>
              <a:rPr lang="zh-CN" altLang="en-US" sz="2000" b="1" dirty="0">
                <a:cs typeface="+mn-ea"/>
                <a:sym typeface="+mn-lt"/>
              </a:rPr>
              <a:t>如果数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的绝对值等于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，那么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一定为正数。</a:t>
            </a:r>
            <a:r>
              <a:rPr lang="en-US" altLang="zh-CN" sz="2000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14707" y="2278109"/>
            <a:ext cx="75604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575462" y="1236987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772335" y="1750820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716635" y="2765109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325798" y="3317803"/>
            <a:ext cx="75604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0522" y="946828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(6)</a:t>
            </a:r>
            <a:r>
              <a:rPr lang="zh-CN" altLang="en-US" sz="2000" b="1" dirty="0">
                <a:cs typeface="+mn-ea"/>
                <a:sym typeface="+mn-lt"/>
              </a:rPr>
              <a:t>符号相反且绝对值相等的数互为相反数。</a:t>
            </a:r>
            <a:r>
              <a:rPr lang="en-US" altLang="zh-CN" sz="2000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0521" y="1718626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(7)</a:t>
            </a:r>
            <a:r>
              <a:rPr lang="zh-CN" altLang="en-US" sz="2000" b="1" dirty="0">
                <a:cs typeface="+mn-ea"/>
                <a:sym typeface="+mn-lt"/>
              </a:rPr>
              <a:t>一个数的绝对值越大，表示它的点在数轴上越靠右。</a:t>
            </a:r>
            <a:r>
              <a:rPr lang="en-US" altLang="zh-CN" sz="2000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00519" y="2490423"/>
            <a:ext cx="795351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(8)</a:t>
            </a:r>
            <a:r>
              <a:rPr lang="zh-CN" altLang="en-US" sz="2000" b="1" dirty="0">
                <a:cs typeface="+mn-ea"/>
                <a:sym typeface="+mn-lt"/>
              </a:rPr>
              <a:t>一个数的绝对值越大，表示它的点在数轴上离原点越远 </a:t>
            </a:r>
            <a:r>
              <a:rPr lang="en-US" altLang="zh-CN" sz="2000" b="1" dirty="0">
                <a:cs typeface="+mn-ea"/>
                <a:sym typeface="+mn-lt"/>
              </a:rPr>
              <a:t>(  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00520" y="3262220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(9)</a:t>
            </a:r>
            <a:r>
              <a:rPr kumimoji="1" lang="zh-CN" altLang="en-US" sz="2000" b="1" dirty="0">
                <a:cs typeface="+mn-ea"/>
                <a:sym typeface="+mn-lt"/>
              </a:rPr>
              <a:t>若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，则</a:t>
            </a:r>
            <a:r>
              <a:rPr kumimoji="1" lang="en-US" altLang="zh-CN" sz="2000" b="1" dirty="0">
                <a:cs typeface="+mn-ea"/>
                <a:sym typeface="+mn-lt"/>
              </a:rPr>
              <a:t>|a|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|b|(   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00519" y="4034017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(10)</a:t>
            </a:r>
            <a:r>
              <a:rPr kumimoji="1" lang="zh-CN" altLang="en-US" sz="2000" b="1" dirty="0">
                <a:cs typeface="+mn-ea"/>
                <a:sym typeface="+mn-lt"/>
              </a:rPr>
              <a:t>若</a:t>
            </a:r>
            <a:r>
              <a:rPr kumimoji="1" lang="en-US" altLang="zh-CN" sz="2000" b="1" dirty="0">
                <a:cs typeface="+mn-ea"/>
                <a:sym typeface="+mn-lt"/>
              </a:rPr>
              <a:t>|a|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|b|</a:t>
            </a:r>
            <a:r>
              <a:rPr kumimoji="1" lang="zh-CN" altLang="en-US" sz="2000" b="1" dirty="0">
                <a:cs typeface="+mn-ea"/>
                <a:sym typeface="+mn-lt"/>
              </a:rPr>
              <a:t>，则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b.(  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480686" y="3285242"/>
            <a:ext cx="129659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19512" y="4044558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101658" y="1754264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496058" y="2524796"/>
            <a:ext cx="129659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999351" y="945006"/>
            <a:ext cx="129659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7664909" y="1714508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或靠左</a:t>
            </a:r>
            <a:endParaRPr lang="en-US" altLang="zh-CN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807040" y="4008134"/>
            <a:ext cx="2240028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或互为相反数</a:t>
            </a:r>
            <a:endParaRPr lang="en-US" altLang="zh-CN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96847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235455" cy="1172526"/>
            <a:chOff x="1442450" y="2536042"/>
            <a:chExt cx="5647273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647273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7914" y="1614615"/>
            <a:ext cx="7761388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能说出绝对值的意义。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会求有理数的绝对值。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会运用绝对值比较两个负数大小。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掌握有理数大小的比较法则，会用不等号连接两个或两个以上不同的有理数。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914" y="3381331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7914" y="38401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重点：初步了解绝对值的意义，会求一个有理数的绝对值。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难点：有理数绝对值概念的形成及运用，理解它是“数”和“形”所结合的意义。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767" y="1033765"/>
            <a:ext cx="7481541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问题：两辆汽车从同一处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出发，分别向东、西方向行驶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，到达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A,B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两处，它们的行驶路线相同吗？它们的行驶路程相同吗？</a:t>
            </a:r>
          </a:p>
        </p:txBody>
      </p:sp>
      <p:grpSp>
        <p:nvGrpSpPr>
          <p:cNvPr id="38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3961855" y="3087915"/>
            <a:ext cx="675474" cy="268312"/>
            <a:chOff x="2247900" y="1898650"/>
            <a:chExt cx="7653338" cy="3040063"/>
          </a:xfrm>
        </p:grpSpPr>
        <p:sp>
          <p:nvSpPr>
            <p:cNvPr id="39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0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1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4657165" y="3077853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2342590" y="2848615"/>
            <a:ext cx="33617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6677025" y="2847730"/>
            <a:ext cx="33617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2505657" y="3691516"/>
            <a:ext cx="2146250" cy="262218"/>
            <a:chOff x="1701053" y="3630706"/>
            <a:chExt cx="2146250" cy="262218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组合 129"/>
          <p:cNvGrpSpPr/>
          <p:nvPr/>
        </p:nvGrpSpPr>
        <p:grpSpPr>
          <a:xfrm>
            <a:off x="4687407" y="3688154"/>
            <a:ext cx="2164528" cy="262218"/>
            <a:chOff x="1701053" y="3630706"/>
            <a:chExt cx="2146250" cy="262218"/>
          </a:xfrm>
        </p:grpSpPr>
        <p:cxnSp>
          <p:nvCxnSpPr>
            <p:cNvPr id="131" name="直接连接符 130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文本框 133"/>
          <p:cNvSpPr txBox="1"/>
          <p:nvPr/>
        </p:nvSpPr>
        <p:spPr>
          <a:xfrm>
            <a:off x="3332448" y="3815744"/>
            <a:ext cx="66241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5425633" y="3832736"/>
            <a:ext cx="66241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86555" y="2850734"/>
            <a:ext cx="5772375" cy="847258"/>
            <a:chOff x="976929" y="2799099"/>
            <a:chExt cx="5772375" cy="847258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711102" y="3338580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308473" y="3336436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6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问 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7531E-6 L -0.19618 -0.004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9" y="-2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46914E-6 L 0.20295 0.0046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9" grpId="0"/>
      <p:bldP spid="120" grpId="0"/>
      <p:bldP spid="134" grpId="0"/>
      <p:bldP spid="13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1157" y="908060"/>
            <a:ext cx="7215186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思考：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－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是相反数，把它们在数轴上表示出来，</a:t>
            </a:r>
            <a:endParaRPr lang="en-US" altLang="zh-CN" sz="1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285750" indent="-285750" defTabSz="685800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那么它们的方向又有什么关系？</a:t>
            </a:r>
            <a:endParaRPr lang="en-US" altLang="zh-CN" sz="1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285750" indent="-285750" defTabSz="685800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到原点的距离又有什么关系？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5588" y="3883031"/>
            <a:ext cx="7732112" cy="68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    －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与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在数轴上所表示的点到原点的距离是</a:t>
            </a:r>
            <a:r>
              <a:rPr lang="zh-CN" altLang="en-US" sz="2000" b="1" u="sng" dirty="0">
                <a:cs typeface="+mn-ea"/>
                <a:sym typeface="+mn-lt"/>
              </a:rPr>
              <a:t>                  </a:t>
            </a:r>
            <a:r>
              <a:rPr lang="zh-CN" altLang="en-US" sz="2000" b="1" dirty="0">
                <a:cs typeface="+mn-ea"/>
                <a:sym typeface="+mn-lt"/>
              </a:rPr>
              <a:t>，它们的</a:t>
            </a:r>
            <a:r>
              <a:rPr lang="zh-CN" altLang="en-US" sz="2000" b="1" u="sng" dirty="0">
                <a:cs typeface="+mn-ea"/>
                <a:sym typeface="+mn-lt"/>
              </a:rPr>
              <a:t>     </a:t>
            </a:r>
            <a:r>
              <a:rPr lang="zh-CN" altLang="en-US" sz="2000" b="1" dirty="0">
                <a:cs typeface="+mn-ea"/>
                <a:sym typeface="+mn-lt"/>
              </a:rPr>
              <a:t>不同      。我们把这个距离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叫做＋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和－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的</a:t>
            </a:r>
            <a:r>
              <a:rPr lang="zh-CN" altLang="en-US" sz="2000" b="1" u="sng" dirty="0">
                <a:cs typeface="+mn-ea"/>
                <a:sym typeface="+mn-lt"/>
              </a:rPr>
              <a:t>         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87439" y="2930738"/>
            <a:ext cx="6624637" cy="871538"/>
            <a:chOff x="1042988" y="3429002"/>
            <a:chExt cx="6624637" cy="871538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042988" y="3573463"/>
              <a:ext cx="6624637" cy="0"/>
            </a:xfrm>
            <a:prstGeom prst="line">
              <a:avLst/>
            </a:prstGeom>
            <a:noFill/>
            <a:ln w="50800">
              <a:solidFill>
                <a:srgbClr val="3366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Group 32"/>
            <p:cNvGrpSpPr/>
            <p:nvPr/>
          </p:nvGrpSpPr>
          <p:grpSpPr bwMode="auto">
            <a:xfrm>
              <a:off x="1201738" y="3429002"/>
              <a:ext cx="1138237" cy="833438"/>
              <a:chOff x="757" y="2387"/>
              <a:chExt cx="717" cy="525"/>
            </a:xfrm>
          </p:grpSpPr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1156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757" y="2427"/>
                <a:ext cx="717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zh-CN" altLang="en-US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－</a:t>
                </a: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4" name="Group 33"/>
            <p:cNvGrpSpPr/>
            <p:nvPr/>
          </p:nvGrpSpPr>
          <p:grpSpPr bwMode="auto">
            <a:xfrm>
              <a:off x="6227763" y="3429002"/>
              <a:ext cx="576262" cy="833438"/>
              <a:chOff x="3923" y="2387"/>
              <a:chExt cx="363" cy="525"/>
            </a:xfrm>
          </p:grpSpPr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4059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3923" y="2427"/>
                <a:ext cx="363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7" name="Group 31"/>
            <p:cNvGrpSpPr/>
            <p:nvPr/>
          </p:nvGrpSpPr>
          <p:grpSpPr bwMode="auto">
            <a:xfrm>
              <a:off x="3924300" y="3429002"/>
              <a:ext cx="576263" cy="871538"/>
              <a:chOff x="2472" y="2387"/>
              <a:chExt cx="363" cy="549"/>
            </a:xfrm>
          </p:grpSpPr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2608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2472" y="2451"/>
                <a:ext cx="363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</p:grpSp>
      </p:grpSp>
      <p:sp>
        <p:nvSpPr>
          <p:cNvPr id="20" name="AutoShape 20"/>
          <p:cNvSpPr/>
          <p:nvPr/>
        </p:nvSpPr>
        <p:spPr bwMode="auto">
          <a:xfrm rot="5400000">
            <a:off x="2923382" y="1629197"/>
            <a:ext cx="144463" cy="2232025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778126" y="1876295"/>
            <a:ext cx="720725" cy="74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4400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5872127" y="3883168"/>
            <a:ext cx="1711326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个单位长度</a:t>
            </a: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1071580" y="4238109"/>
            <a:ext cx="111929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符号</a:t>
            </a: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5602689" y="4187905"/>
            <a:ext cx="133904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绝对值</a:t>
            </a:r>
          </a:p>
        </p:txBody>
      </p:sp>
      <p:sp>
        <p:nvSpPr>
          <p:cNvPr id="26" name="AutoShape 20"/>
          <p:cNvSpPr/>
          <p:nvPr/>
        </p:nvSpPr>
        <p:spPr bwMode="auto">
          <a:xfrm rot="5400000">
            <a:off x="5264151" y="1631237"/>
            <a:ext cx="144463" cy="2232025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118895" y="1878335"/>
            <a:ext cx="720725" cy="74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4400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1202" y="1063933"/>
            <a:ext cx="7321550" cy="71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　 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一般地，数轴上表示数</a:t>
            </a:r>
            <a:r>
              <a:rPr lang="en-US" altLang="zh-CN" sz="2100" b="1" dirty="0">
                <a:solidFill>
                  <a:srgbClr val="FF3300"/>
                </a:solidFill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的点与 </a:t>
            </a:r>
            <a:r>
              <a:rPr lang="zh-CN" altLang="en-US" sz="2100" b="1" u="sng" dirty="0">
                <a:solidFill>
                  <a:srgbClr val="000000"/>
                </a:solidFill>
                <a:cs typeface="+mn-ea"/>
                <a:sym typeface="+mn-lt"/>
              </a:rPr>
              <a:t>                  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叫做数</a:t>
            </a:r>
            <a:r>
              <a:rPr lang="en-US" altLang="zh-CN" sz="2100" b="1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的绝对值</a:t>
            </a:r>
            <a:r>
              <a:rPr lang="en-US" altLang="zh-CN" sz="2100" b="1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记作：</a:t>
            </a:r>
            <a:r>
              <a:rPr lang="zh-CN" altLang="en-US" sz="2100" b="1" u="sng" dirty="0">
                <a:solidFill>
                  <a:srgbClr val="000000"/>
                </a:solidFill>
                <a:cs typeface="+mn-ea"/>
                <a:sym typeface="+mn-lt"/>
              </a:rPr>
              <a:t>    </a:t>
            </a:r>
            <a:r>
              <a:rPr lang="en-US" altLang="zh-CN" sz="21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866469" y="1037290"/>
            <a:ext cx="1758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3300"/>
                </a:solidFill>
                <a:cs typeface="+mn-ea"/>
                <a:sym typeface="+mn-lt"/>
              </a:rPr>
              <a:t>原点的距离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886641" y="1421722"/>
            <a:ext cx="12255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3300"/>
                </a:solidFill>
                <a:cs typeface="+mn-ea"/>
                <a:sym typeface="+mn-lt"/>
              </a:rPr>
              <a:t>|a|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00100" y="2286194"/>
            <a:ext cx="79121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例：计算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-10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的绝对值？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26497" y="2857307"/>
            <a:ext cx="7691004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因为在数轴上表示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的两个点，它们</a:t>
            </a:r>
            <a:r>
              <a:rPr lang="zh-CN" altLang="en-US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距原点的单位距离都是</a:t>
            </a:r>
            <a:r>
              <a:rPr lang="en-US" altLang="zh-CN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个单位长度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，所以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的绝对值都是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，即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|10|=10,|-10|=10.</a:t>
            </a:r>
            <a:endParaRPr lang="zh-CN" altLang="en-US" sz="18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 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6847" y="1010098"/>
            <a:ext cx="82804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　想一想，互为相反数的两个数的绝对值有什么关系？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19150" y="1890565"/>
            <a:ext cx="66167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|1|=          |-1|=           |0|=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8777" y="2926609"/>
            <a:ext cx="6759798" cy="4847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700" b="1" dirty="0">
                <a:solidFill>
                  <a:srgbClr val="7030A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28014" y="921395"/>
            <a:ext cx="91694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28014" y="2340918"/>
            <a:ext cx="91440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grpSp>
        <p:nvGrpSpPr>
          <p:cNvPr id="10" name="Group 19"/>
          <p:cNvGrpSpPr/>
          <p:nvPr/>
        </p:nvGrpSpPr>
        <p:grpSpPr bwMode="auto">
          <a:xfrm>
            <a:off x="633773" y="3760445"/>
            <a:ext cx="9144000" cy="1131889"/>
            <a:chOff x="0" y="2527"/>
            <a:chExt cx="5760" cy="713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2527"/>
              <a:ext cx="57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defTabSz="685800">
                <a:buFont typeface="Wingdings" panose="05000000000000000000" pitchFamily="2" charset="2"/>
                <a:buChar char="u"/>
              </a:pPr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3.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绝对值是－</a:t>
              </a:r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2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的数是否存在？若存在，请说出来？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58" y="2949"/>
              <a:ext cx="40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defTabSz="685800">
                <a:buFont typeface="Wingdings" panose="05000000000000000000" pitchFamily="2" charset="2"/>
                <a:buChar char="u"/>
              </a:pPr>
              <a:endParaRPr lang="zh-CN" altLang="en-US" sz="24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989807" y="1619014"/>
            <a:ext cx="7164388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的数有两个，它们分别是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-3.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984773" y="2998916"/>
            <a:ext cx="748982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的数只有一个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773" y="4364893"/>
            <a:ext cx="748982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不存在绝对值是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92163" y="925514"/>
            <a:ext cx="820737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练习：求下列各数的绝对值。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792163" y="1385533"/>
                <a:ext cx="7719218" cy="53428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-19,  15  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num>
                      <m:den>
                        <m:r>
                          <a:rPr lang="zh-CN" alt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  ， </a:t>
                </a: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0  , 0.34  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， </a:t>
                </a: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-5.32</a:t>
                </a:r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63" y="1385533"/>
                <a:ext cx="7719218" cy="534281"/>
              </a:xfrm>
              <a:prstGeom prst="rect">
                <a:avLst/>
              </a:prstGeom>
              <a:blipFill rotWithShape="1">
                <a:blip r:embed="rId4"/>
                <a:stretch>
                  <a:fillRect l="-4" t="-112" r="6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792163" y="1910868"/>
                <a:ext cx="7719218" cy="2239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|-19|=19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|15|=15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|=</a:t>
                </a:r>
                <a:r>
                  <a:rPr lang="zh-CN" altLang="en-US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en-US" altLang="zh-CN" sz="2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|0|=0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|0.34|=0.34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|-5.32|=5.32</a:t>
                </a:r>
                <a:endParaRPr lang="zh-CN" altLang="en-US" sz="2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63" y="1910868"/>
                <a:ext cx="7719218" cy="2239748"/>
              </a:xfrm>
              <a:prstGeom prst="rect">
                <a:avLst/>
              </a:prstGeom>
              <a:blipFill rotWithShape="1">
                <a:blip r:embed="rId5"/>
                <a:stretch>
                  <a:fillRect l="-4" t="-7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690959" y="4235612"/>
            <a:ext cx="792162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思考：上述各数的绝对值与这些数</a:t>
            </a:r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本身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有什么关系？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8" grpId="0"/>
      <p:bldP spid="19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749301" y="951657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一个数的绝对值不可能为</a:t>
            </a:r>
            <a:r>
              <a:rPr lang="zh-CN" altLang="en-US" sz="1800" b="1" u="sng" dirty="0">
                <a:solidFill>
                  <a:srgbClr val="000000"/>
                </a:solidFill>
                <a:cs typeface="+mn-ea"/>
                <a:sym typeface="+mn-lt"/>
              </a:rPr>
              <a:t>　　　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749300" y="1478601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一个正数的绝对值是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49299" y="2040999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一个负数的绝对值是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749299" y="2626405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零的绝对值是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49338" y="3211812"/>
            <a:ext cx="5108501" cy="1348364"/>
            <a:chOff x="878416" y="4041984"/>
            <a:chExt cx="10120917" cy="2671367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878416" y="4785785"/>
            <a:ext cx="1631949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7" name="Equation" r:id="rId5" imgW="419100" imgH="266700" progId="Equation.DSMT4">
                    <p:embed/>
                  </p:oleObj>
                </mc:Choice>
                <mc:Fallback>
                  <p:oleObj name="Equation" r:id="rId5" imgW="419100" imgH="266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416" y="4785785"/>
                          <a:ext cx="1631949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34"/>
            <p:cNvGraphicFramePr>
              <a:graphicFrameLocks noChangeAspect="1"/>
            </p:cNvGraphicFramePr>
            <p:nvPr/>
          </p:nvGraphicFramePr>
          <p:xfrm>
            <a:off x="2861733" y="4231217"/>
            <a:ext cx="654051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8" name="Equation" r:id="rId7" imgW="165100" imgH="190500" progId="Equation.DSMT4">
                    <p:embed/>
                  </p:oleObj>
                </mc:Choice>
                <mc:Fallback>
                  <p:oleObj name="Equation" r:id="rId7" imgW="165100" imgH="1905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3" y="4231217"/>
                          <a:ext cx="654051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35"/>
            <p:cNvGraphicFramePr>
              <a:graphicFrameLocks noChangeAspect="1"/>
            </p:cNvGraphicFramePr>
            <p:nvPr/>
          </p:nvGraphicFramePr>
          <p:xfrm>
            <a:off x="3918196" y="4041984"/>
            <a:ext cx="2549924" cy="1044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9" name="Equation" r:id="rId9" imgW="660400" imgH="266700" progId="Equation.DSMT4">
                    <p:embed/>
                  </p:oleObj>
                </mc:Choice>
                <mc:Fallback>
                  <p:oleObj name="Equation" r:id="rId9" imgW="660400" imgH="2667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8196" y="4041984"/>
                          <a:ext cx="2549924" cy="1044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36"/>
            <p:cNvGraphicFramePr>
              <a:graphicFrameLocks noChangeAspect="1"/>
            </p:cNvGraphicFramePr>
            <p:nvPr/>
          </p:nvGraphicFramePr>
          <p:xfrm>
            <a:off x="3917949" y="4814733"/>
            <a:ext cx="2550584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0" name="Equation" r:id="rId11" imgW="660400" imgH="266700" progId="Equation.DSMT4">
                    <p:embed/>
                  </p:oleObj>
                </mc:Choice>
                <mc:Fallback>
                  <p:oleObj name="Equation" r:id="rId11" imgW="660400" imgH="2667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949" y="4814733"/>
                          <a:ext cx="2550584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37"/>
            <p:cNvGraphicFramePr>
              <a:graphicFrameLocks noChangeAspect="1"/>
            </p:cNvGraphicFramePr>
            <p:nvPr/>
          </p:nvGraphicFramePr>
          <p:xfrm>
            <a:off x="2861734" y="4909982"/>
            <a:ext cx="654049" cy="91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1" name="Equation" r:id="rId13" imgW="165100" imgH="241300" progId="Equation.DSMT4">
                    <p:embed/>
                  </p:oleObj>
                </mc:Choice>
                <mc:Fallback>
                  <p:oleObj name="Equation" r:id="rId13" imgW="165100" imgH="2413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4" y="4909982"/>
                          <a:ext cx="654049" cy="916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38"/>
            <p:cNvGraphicFramePr>
              <a:graphicFrameLocks noChangeAspect="1"/>
            </p:cNvGraphicFramePr>
            <p:nvPr/>
          </p:nvGraphicFramePr>
          <p:xfrm>
            <a:off x="3983567" y="5667718"/>
            <a:ext cx="2484967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2" name="Equation" r:id="rId15" imgW="647700" imgH="266700" progId="Equation.DSMT4">
                    <p:embed/>
                  </p:oleObj>
                </mc:Choice>
                <mc:Fallback>
                  <p:oleObj name="Equation" r:id="rId15" imgW="647700" imgH="2667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3567" y="5667718"/>
                          <a:ext cx="2484967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9"/>
            <p:cNvGraphicFramePr>
              <a:graphicFrameLocks noChangeAspect="1"/>
            </p:cNvGraphicFramePr>
            <p:nvPr/>
          </p:nvGraphicFramePr>
          <p:xfrm>
            <a:off x="2796118" y="5861051"/>
            <a:ext cx="1111249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3" name="Equation" r:id="rId17" imgW="292100" imgH="190500" progId="Equation.DSMT4">
                    <p:embed/>
                  </p:oleObj>
                </mc:Choice>
                <mc:Fallback>
                  <p:oleObj name="Equation" r:id="rId17" imgW="292100" imgH="1905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6118" y="5861051"/>
                          <a:ext cx="1111249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40"/>
            <p:cNvGraphicFramePr>
              <a:graphicFrameLocks noChangeAspect="1"/>
            </p:cNvGraphicFramePr>
            <p:nvPr/>
          </p:nvGraphicFramePr>
          <p:xfrm>
            <a:off x="2317749" y="4402667"/>
            <a:ext cx="838200" cy="2015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4" name="Equation" r:id="rId19" imgW="190500" imgH="457200" progId="Equation.DSMT4">
                    <p:embed/>
                  </p:oleObj>
                </mc:Choice>
                <mc:Fallback>
                  <p:oleObj name="Equation" r:id="rId19" imgW="190500" imgH="45720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7749" y="4402667"/>
                          <a:ext cx="838200" cy="20150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46"/>
            <p:cNvGrpSpPr/>
            <p:nvPr/>
          </p:nvGrpSpPr>
          <p:grpSpPr bwMode="auto">
            <a:xfrm>
              <a:off x="7595733" y="4445118"/>
              <a:ext cx="3403600" cy="1420282"/>
              <a:chOff x="3470" y="2931"/>
              <a:chExt cx="1608" cy="671"/>
            </a:xfrm>
          </p:grpSpPr>
          <p:graphicFrame>
            <p:nvGraphicFramePr>
              <p:cNvPr id="21" name="Object 44"/>
              <p:cNvGraphicFramePr>
                <a:graphicFrameLocks noChangeAspect="1"/>
              </p:cNvGraphicFramePr>
              <p:nvPr/>
            </p:nvGraphicFramePr>
            <p:xfrm>
              <a:off x="3470" y="2931"/>
              <a:ext cx="755" cy="6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75" name="Equation" r:id="rId21" imgW="304800" imgH="266700" progId="Equation.DSMT4">
                      <p:embed/>
                    </p:oleObj>
                  </mc:Choice>
                  <mc:Fallback>
                    <p:oleObj name="Equation" r:id="rId21" imgW="304800" imgH="266700" progId="Equation.DSMT4">
                      <p:embed/>
                      <p:pic>
                        <p:nvPicPr>
                          <p:cNvPr id="0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2931"/>
                            <a:ext cx="755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Text Box 45"/>
              <p:cNvSpPr txBox="1">
                <a:spLocks noChangeArrowheads="1"/>
              </p:cNvSpPr>
              <p:nvPr/>
            </p:nvSpPr>
            <p:spPr bwMode="auto">
              <a:xfrm>
                <a:off x="4125" y="3009"/>
                <a:ext cx="953" cy="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/>
                <a:r>
                  <a:rPr lang="en-US" altLang="zh-CN" sz="3300" b="1" dirty="0">
                    <a:solidFill>
                      <a:srgbClr val="FF3300"/>
                    </a:solidFill>
                    <a:cs typeface="+mn-ea"/>
                    <a:sym typeface="+mn-lt"/>
                  </a:rPr>
                  <a:t>≥0</a:t>
                </a:r>
              </a:p>
            </p:txBody>
          </p:sp>
        </p:grpSp>
      </p:grp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3058151" y="2006641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它的相反数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3348193" y="1432244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它本身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3726712" y="908239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2528150" y="2588000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5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endParaRPr lang="zh-CN" altLang="en-US" sz="1500" b="1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绝对值定义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rpk10n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全屏显示(16:9)</PresentationFormat>
  <Paragraphs>167</Paragraphs>
  <Slides>17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FandolFang R</vt:lpstr>
      <vt:lpstr>思源黑体 CN Regular</vt:lpstr>
      <vt:lpstr>宋体</vt:lpstr>
      <vt:lpstr>微软雅黑</vt:lpstr>
      <vt:lpstr>Arial</vt:lpstr>
      <vt:lpstr>Arial Black</vt:lpstr>
      <vt:lpstr>Cambria Math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2020-04-03T13:49:00Z</dcterms:created>
  <dcterms:modified xsi:type="dcterms:W3CDTF">2023-01-17T02:18:50Z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F20BA84044094384B3668DC7FA56AB34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