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523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0E6BE6-B37E-4416-9334-B0A6173B1E8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3CE4965-9D5C-44CC-97EE-5013AFDC753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E4965-9D5C-44CC-97EE-5013AFDC753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50541" y="1864842"/>
            <a:ext cx="6438578" cy="2288665"/>
            <a:chOff x="273607" y="2578706"/>
            <a:chExt cx="5514932" cy="2288665"/>
          </a:xfrm>
        </p:grpSpPr>
        <p:sp>
          <p:nvSpPr>
            <p:cNvPr id="15" name="文本框 14"/>
            <p:cNvSpPr txBox="1"/>
            <p:nvPr/>
          </p:nvSpPr>
          <p:spPr>
            <a:xfrm>
              <a:off x="273607" y="2578706"/>
              <a:ext cx="551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记金华双龙洞</a:t>
              </a: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648310" y="4971364"/>
            <a:ext cx="2467179" cy="321642"/>
            <a:chOff x="10185400" y="5731858"/>
            <a:chExt cx="1384360" cy="321642"/>
          </a:xfrm>
        </p:grpSpPr>
        <p:sp>
          <p:nvSpPr>
            <p:cNvPr id="20" name="矩形 19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571924" y="36955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1588783" y="365795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乳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1665961" y="2918563"/>
            <a:ext cx="8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rǔ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166012" y="2134462"/>
            <a:ext cx="7183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：左右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：钟乳石      哺乳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：溶洞里的钟乳石形态各异，奇妙无比。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：“子”字稍窄，横变成提， “乚”要舒展。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0187" y="21009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571924" y="36955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 10">
            <a:hlinkClick r:id="" action="ppaction://noaction"/>
          </p:cNvPr>
          <p:cNvSpPr/>
          <p:nvPr/>
        </p:nvSpPr>
        <p:spPr>
          <a:xfrm>
            <a:off x="1588783" y="365795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端</a:t>
            </a:r>
          </a:p>
        </p:txBody>
      </p:sp>
      <p:sp>
        <p:nvSpPr>
          <p:cNvPr id="12" name="TextBox 46"/>
          <p:cNvSpPr txBox="1"/>
          <p:nvPr/>
        </p:nvSpPr>
        <p:spPr>
          <a:xfrm>
            <a:off x="1542869" y="2900979"/>
            <a:ext cx="104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duān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47"/>
          <p:cNvSpPr txBox="1"/>
          <p:nvPr/>
        </p:nvSpPr>
        <p:spPr>
          <a:xfrm>
            <a:off x="3280723" y="1844639"/>
            <a:ext cx="8258133" cy="390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：左右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：立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：端正    两端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：同学们端正的坐着，聚精会神地听老师讲课。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：书写要紧凑。“立”字作偏旁时变短，最后一笔横变成提。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TextBox 45"/>
          <p:cNvSpPr txBox="1"/>
          <p:nvPr/>
        </p:nvSpPr>
        <p:spPr>
          <a:xfrm>
            <a:off x="1032096" y="2985557"/>
            <a:ext cx="31530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盘曲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曲折环绕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46"/>
          <p:cNvSpPr txBox="1"/>
          <p:nvPr/>
        </p:nvSpPr>
        <p:spPr>
          <a:xfrm>
            <a:off x="1285591" y="5023141"/>
            <a:ext cx="569463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造句：山路盘曲而上，路旁枫叶似火。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2753"/>
            <a:ext cx="4839298" cy="2718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9213" y="234765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TextBox 45"/>
          <p:cNvSpPr txBox="1"/>
          <p:nvPr/>
        </p:nvSpPr>
        <p:spPr>
          <a:xfrm>
            <a:off x="459213" y="3180182"/>
            <a:ext cx="59119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突兀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高耸。课文中指山势高耸。</a:t>
            </a:r>
          </a:p>
        </p:txBody>
      </p:sp>
      <p:sp>
        <p:nvSpPr>
          <p:cNvPr id="6" name="TextBox 46"/>
          <p:cNvSpPr txBox="1"/>
          <p:nvPr/>
        </p:nvSpPr>
        <p:spPr>
          <a:xfrm>
            <a:off x="459213" y="4556193"/>
            <a:ext cx="70743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造句：这里的山路很陡峭，到处都是突兀的岩石。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63" y="1840831"/>
            <a:ext cx="3438054" cy="229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TextBox 45"/>
          <p:cNvSpPr txBox="1"/>
          <p:nvPr/>
        </p:nvSpPr>
        <p:spPr>
          <a:xfrm>
            <a:off x="1186962" y="2678461"/>
            <a:ext cx="57570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蜿蜒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指山脉，河流，道路等弯弯曲  曲延伸的样子。</a:t>
            </a:r>
          </a:p>
        </p:txBody>
      </p:sp>
      <p:sp>
        <p:nvSpPr>
          <p:cNvPr id="6" name="TextBox 46"/>
          <p:cNvSpPr txBox="1"/>
          <p:nvPr/>
        </p:nvSpPr>
        <p:spPr>
          <a:xfrm>
            <a:off x="1231271" y="4309450"/>
            <a:ext cx="569463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造句：长城像一条巨龙，在崇山峻岭之间蜿蜒盘旋。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40" y="2748264"/>
            <a:ext cx="3518498" cy="197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0187" y="21009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8" name="TextBox 45"/>
          <p:cNvSpPr txBox="1"/>
          <p:nvPr/>
        </p:nvSpPr>
        <p:spPr>
          <a:xfrm>
            <a:off x="1032095" y="3099375"/>
            <a:ext cx="677547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石钟乳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石灰岩洞中悬在洞顶上的像冰锥的物体，常与石笋上下相对，由含碳酸钙的水溶液逐渐蒸发凝结而成。也叫钟乳石。</a:t>
            </a:r>
          </a:p>
        </p:txBody>
      </p:sp>
      <p:sp>
        <p:nvSpPr>
          <p:cNvPr id="9" name="TextBox 46"/>
          <p:cNvSpPr txBox="1"/>
          <p:nvPr/>
        </p:nvSpPr>
        <p:spPr>
          <a:xfrm>
            <a:off x="1266438" y="4844664"/>
            <a:ext cx="69191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造句：这些石钟乳和石笋，形态各异，变化多端。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9620" r="17262" b="11332"/>
          <a:stretch>
            <a:fillRect/>
          </a:stretch>
        </p:blipFill>
        <p:spPr>
          <a:xfrm>
            <a:off x="8331199" y="1493584"/>
            <a:ext cx="2526156" cy="297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10" name="矩形 9"/>
          <p:cNvSpPr/>
          <p:nvPr/>
        </p:nvSpPr>
        <p:spPr>
          <a:xfrm>
            <a:off x="1020042" y="1921561"/>
            <a:ext cx="93109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日，我在浙江金华，游北山的双龙洞。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998499" y="2435469"/>
            <a:ext cx="1351370" cy="27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3"/>
          <p:cNvSpPr txBox="1"/>
          <p:nvPr/>
        </p:nvSpPr>
        <p:spPr>
          <a:xfrm>
            <a:off x="3975147" y="4359450"/>
            <a:ext cx="627651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第一部分：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自然段。交代时间、人物、地点、事件。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4727045" y="2438400"/>
            <a:ext cx="1351370" cy="27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717322" y="2426677"/>
            <a:ext cx="2813539" cy="351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65830" y="2435382"/>
            <a:ext cx="380855" cy="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箭头 70"/>
          <p:cNvSpPr/>
          <p:nvPr/>
        </p:nvSpPr>
        <p:spPr>
          <a:xfrm>
            <a:off x="2523392" y="2576145"/>
            <a:ext cx="211015" cy="395654"/>
          </a:xfrm>
          <a:prstGeom prst="down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下箭头 74"/>
          <p:cNvSpPr/>
          <p:nvPr/>
        </p:nvSpPr>
        <p:spPr>
          <a:xfrm>
            <a:off x="3950677" y="2570285"/>
            <a:ext cx="211015" cy="395654"/>
          </a:xfrm>
          <a:prstGeom prst="down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下箭头 76"/>
          <p:cNvSpPr/>
          <p:nvPr/>
        </p:nvSpPr>
        <p:spPr>
          <a:xfrm>
            <a:off x="5360378" y="2564423"/>
            <a:ext cx="211015" cy="395654"/>
          </a:xfrm>
          <a:prstGeom prst="down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下箭头 77"/>
          <p:cNvSpPr/>
          <p:nvPr/>
        </p:nvSpPr>
        <p:spPr>
          <a:xfrm>
            <a:off x="7825154" y="2558561"/>
            <a:ext cx="211015" cy="395654"/>
          </a:xfrm>
          <a:prstGeom prst="down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78"/>
          <p:cNvSpPr txBox="1"/>
          <p:nvPr/>
        </p:nvSpPr>
        <p:spPr>
          <a:xfrm>
            <a:off x="2145323" y="3050931"/>
            <a:ext cx="99353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 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79"/>
          <p:cNvSpPr txBox="1"/>
          <p:nvPr/>
        </p:nvSpPr>
        <p:spPr>
          <a:xfrm>
            <a:off x="3563815" y="3027484"/>
            <a:ext cx="99353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 物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80"/>
          <p:cNvSpPr txBox="1"/>
          <p:nvPr/>
        </p:nvSpPr>
        <p:spPr>
          <a:xfrm>
            <a:off x="4982308" y="3004038"/>
            <a:ext cx="99353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 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81"/>
          <p:cNvSpPr txBox="1"/>
          <p:nvPr/>
        </p:nvSpPr>
        <p:spPr>
          <a:xfrm>
            <a:off x="7444154" y="3012830"/>
            <a:ext cx="99353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事 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87" y="3995636"/>
            <a:ext cx="2162071" cy="286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Box 75"/>
          <p:cNvSpPr txBox="1"/>
          <p:nvPr/>
        </p:nvSpPr>
        <p:spPr>
          <a:xfrm>
            <a:off x="1019627" y="2285224"/>
            <a:ext cx="9979269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出金华城大约五公里到罗店，过了罗店就渐渐入山。公路盘曲而上。山上开满了映山红，无论花朵和叶子，都比盆栽的杜鹃显得有精神。油桐也正开花，这儿一丛，那儿一簇，很不少。山上沙土呈粉红色，在别处似乎没有见过。粉红色的山，各色的映山红，再加上或浓或淡的新绿，眼前一片明艳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25434" y="1209293"/>
            <a:ext cx="2787163" cy="720970"/>
            <a:chOff x="2998176" y="1776046"/>
            <a:chExt cx="2268415" cy="474785"/>
          </a:xfrm>
          <a:solidFill>
            <a:schemeClr val="bg1"/>
          </a:solidFill>
        </p:grpSpPr>
        <p:sp>
          <p:nvSpPr>
            <p:cNvPr id="6" name="圆角矩形标注 60"/>
            <p:cNvSpPr/>
            <p:nvPr/>
          </p:nvSpPr>
          <p:spPr>
            <a:xfrm>
              <a:off x="2998176" y="1776046"/>
              <a:ext cx="2268415" cy="474785"/>
            </a:xfrm>
            <a:prstGeom prst="wedgeRoundRectCallout">
              <a:avLst>
                <a:gd name="adj1" fmla="val -39564"/>
                <a:gd name="adj2" fmla="val 93636"/>
                <a:gd name="adj3" fmla="val 16667"/>
              </a:avLst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Box 61"/>
            <p:cNvSpPr txBox="1"/>
            <p:nvPr/>
          </p:nvSpPr>
          <p:spPr>
            <a:xfrm>
              <a:off x="3135582" y="1842955"/>
              <a:ext cx="1995853" cy="3040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这段写了什么？</a:t>
              </a:r>
            </a:p>
          </p:txBody>
        </p:sp>
      </p:grpSp>
      <p:sp>
        <p:nvSpPr>
          <p:cNvPr id="8" name="TextBox 63"/>
          <p:cNvSpPr txBox="1"/>
          <p:nvPr/>
        </p:nvSpPr>
        <p:spPr>
          <a:xfrm>
            <a:off x="994275" y="5032412"/>
            <a:ext cx="356865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自然段：写山上的景色。</a:t>
            </a:r>
          </a:p>
        </p:txBody>
      </p:sp>
      <p:sp>
        <p:nvSpPr>
          <p:cNvPr id="9" name="椭圆 8"/>
          <p:cNvSpPr/>
          <p:nvPr/>
        </p:nvSpPr>
        <p:spPr>
          <a:xfrm>
            <a:off x="4642059" y="2818283"/>
            <a:ext cx="993531" cy="334108"/>
          </a:xfrm>
          <a:prstGeom prst="ellips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41605" y="3278415"/>
            <a:ext cx="735623" cy="334108"/>
          </a:xfrm>
          <a:prstGeom prst="ellips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10936" y="3644761"/>
            <a:ext cx="1406769" cy="369277"/>
          </a:xfrm>
          <a:prstGeom prst="ellips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67"/>
          <p:cNvSpPr/>
          <p:nvPr/>
        </p:nvSpPr>
        <p:spPr>
          <a:xfrm>
            <a:off x="8888743" y="4066792"/>
            <a:ext cx="703386" cy="404446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28921" y="4620707"/>
            <a:ext cx="3956538" cy="1301263"/>
            <a:chOff x="1494692" y="4475285"/>
            <a:chExt cx="1617785" cy="703384"/>
          </a:xfrm>
        </p:grpSpPr>
        <p:sp>
          <p:nvSpPr>
            <p:cNvPr id="14" name="云形 13"/>
            <p:cNvSpPr/>
            <p:nvPr/>
          </p:nvSpPr>
          <p:spPr>
            <a:xfrm>
              <a:off x="1494692" y="4475285"/>
              <a:ext cx="1617785" cy="70338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70"/>
            <p:cNvSpPr txBox="1"/>
            <p:nvPr/>
          </p:nvSpPr>
          <p:spPr>
            <a:xfrm>
              <a:off x="1667255" y="4627215"/>
              <a:ext cx="1355344" cy="38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想象一下，眼前是怎样明亮艳丽的景色！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8545843" y="4014038"/>
            <a:ext cx="1793631" cy="17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169096" y="4418484"/>
            <a:ext cx="7561386" cy="615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Box 75"/>
          <p:cNvSpPr txBox="1"/>
          <p:nvPr/>
        </p:nvSpPr>
        <p:spPr>
          <a:xfrm>
            <a:off x="1021877" y="1970783"/>
            <a:ext cx="677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山上开满了映山红，无论花朵和叶子，都比盆栽的杜鹃显得有精神。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455705" y="2976404"/>
            <a:ext cx="4739054" cy="439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52222" y="3662205"/>
            <a:ext cx="2206868" cy="1072662"/>
            <a:chOff x="1494692" y="4475285"/>
            <a:chExt cx="1617785" cy="703384"/>
          </a:xfrm>
        </p:grpSpPr>
        <p:sp>
          <p:nvSpPr>
            <p:cNvPr id="7" name="云形 6"/>
            <p:cNvSpPr/>
            <p:nvPr/>
          </p:nvSpPr>
          <p:spPr>
            <a:xfrm>
              <a:off x="1494692" y="4475285"/>
              <a:ext cx="1617785" cy="70338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64"/>
            <p:cNvSpPr txBox="1"/>
            <p:nvPr/>
          </p:nvSpPr>
          <p:spPr>
            <a:xfrm>
              <a:off x="2013999" y="4641473"/>
              <a:ext cx="731093" cy="30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拟人</a:t>
              </a:r>
            </a:p>
          </p:txBody>
        </p:sp>
      </p:grpSp>
      <p:sp>
        <p:nvSpPr>
          <p:cNvPr id="9" name="TextBox 74"/>
          <p:cNvSpPr txBox="1"/>
          <p:nvPr/>
        </p:nvSpPr>
        <p:spPr>
          <a:xfrm>
            <a:off x="3510782" y="3934766"/>
            <a:ext cx="477422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生动形象地表现出山上的杜鹃花更有活力。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87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951218" y="2699852"/>
            <a:ext cx="96333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一路迎着溪流。随着山势，溪流时而宽，时而窄，时而缓，时而急，溪流声也时时变换调子。入山大约五公里就来到双龙洞口，那溪流就是从洞里出来的。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748977" y="1442706"/>
            <a:ext cx="1680952" cy="923278"/>
            <a:chOff x="3488924" y="994299"/>
            <a:chExt cx="3098307" cy="923278"/>
          </a:xfrm>
          <a:noFill/>
        </p:grpSpPr>
        <p:sp>
          <p:nvSpPr>
            <p:cNvPr id="6" name="云形标注 61"/>
            <p:cNvSpPr/>
            <p:nvPr/>
          </p:nvSpPr>
          <p:spPr>
            <a:xfrm>
              <a:off x="3488924" y="994299"/>
              <a:ext cx="3098307" cy="923278"/>
            </a:xfrm>
            <a:prstGeom prst="cloudCallout">
              <a:avLst>
                <a:gd name="adj1" fmla="val -57392"/>
                <a:gd name="adj2" fmla="val 79641"/>
              </a:avLst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62"/>
            <p:cNvSpPr txBox="1"/>
            <p:nvPr/>
          </p:nvSpPr>
          <p:spPr>
            <a:xfrm>
              <a:off x="3966101" y="1091869"/>
              <a:ext cx="2426657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说明是逆流而上</a:t>
              </a:r>
            </a:p>
          </p:txBody>
        </p:sp>
      </p:grpSp>
      <p:sp>
        <p:nvSpPr>
          <p:cNvPr id="10" name="TextBox 69"/>
          <p:cNvSpPr txBox="1"/>
          <p:nvPr/>
        </p:nvSpPr>
        <p:spPr>
          <a:xfrm>
            <a:off x="7181922" y="1357067"/>
            <a:ext cx="4475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说明溪流蜿蜒曲折，宽窄不一，才形成了流水速度的缓急不同，声音也不同。</a:t>
            </a:r>
          </a:p>
        </p:txBody>
      </p:sp>
      <p:sp>
        <p:nvSpPr>
          <p:cNvPr id="11" name="椭圆 10"/>
          <p:cNvSpPr/>
          <p:nvPr/>
        </p:nvSpPr>
        <p:spPr>
          <a:xfrm>
            <a:off x="2416488" y="2816469"/>
            <a:ext cx="457201" cy="33410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706850" y="3174023"/>
            <a:ext cx="624539" cy="15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160511" y="3168163"/>
            <a:ext cx="624539" cy="15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9605380" y="3144714"/>
            <a:ext cx="624539" cy="15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774366" y="3560885"/>
            <a:ext cx="624539" cy="15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186067" y="1538654"/>
            <a:ext cx="1855176" cy="896815"/>
            <a:chOff x="1823405" y="4475285"/>
            <a:chExt cx="1018368" cy="588074"/>
          </a:xfrm>
          <a:noFill/>
        </p:grpSpPr>
        <p:sp>
          <p:nvSpPr>
            <p:cNvPr id="17" name="云形 16"/>
            <p:cNvSpPr/>
            <p:nvPr/>
          </p:nvSpPr>
          <p:spPr>
            <a:xfrm>
              <a:off x="1823405" y="4475285"/>
              <a:ext cx="1018368" cy="588074"/>
            </a:xfrm>
            <a:prstGeom prst="cloud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83"/>
            <p:cNvSpPr txBox="1"/>
            <p:nvPr/>
          </p:nvSpPr>
          <p:spPr>
            <a:xfrm>
              <a:off x="2095201" y="4597501"/>
              <a:ext cx="731093" cy="3027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排比</a:t>
              </a:r>
            </a:p>
          </p:txBody>
        </p:sp>
      </p:grpSp>
      <p:sp>
        <p:nvSpPr>
          <p:cNvPr id="19" name="圆角矩形 85"/>
          <p:cNvSpPr/>
          <p:nvPr/>
        </p:nvSpPr>
        <p:spPr>
          <a:xfrm>
            <a:off x="3084705" y="3182815"/>
            <a:ext cx="3534507" cy="439616"/>
          </a:xfrm>
          <a:prstGeom prst="roundRect">
            <a:avLst/>
          </a:prstGeom>
          <a:noFill/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93446" y="4267968"/>
            <a:ext cx="1680952" cy="923278"/>
            <a:chOff x="3488924" y="994299"/>
            <a:chExt cx="3098307" cy="923278"/>
          </a:xfrm>
          <a:noFill/>
        </p:grpSpPr>
        <p:sp>
          <p:nvSpPr>
            <p:cNvPr id="21" name="云形标注 87"/>
            <p:cNvSpPr/>
            <p:nvPr/>
          </p:nvSpPr>
          <p:spPr>
            <a:xfrm>
              <a:off x="3488924" y="994299"/>
              <a:ext cx="3098307" cy="923278"/>
            </a:xfrm>
            <a:prstGeom prst="cloudCallout">
              <a:avLst>
                <a:gd name="adj1" fmla="val 76510"/>
                <a:gd name="adj2" fmla="val -134625"/>
              </a:avLst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90"/>
            <p:cNvSpPr txBox="1"/>
            <p:nvPr/>
          </p:nvSpPr>
          <p:spPr>
            <a:xfrm>
              <a:off x="4338835" y="1179792"/>
              <a:ext cx="14651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拟人</a:t>
              </a:r>
            </a:p>
          </p:txBody>
        </p:sp>
      </p:grpSp>
      <p:sp>
        <p:nvSpPr>
          <p:cNvPr id="23" name="圆角矩形 91"/>
          <p:cNvSpPr/>
          <p:nvPr/>
        </p:nvSpPr>
        <p:spPr>
          <a:xfrm>
            <a:off x="7384143" y="2769577"/>
            <a:ext cx="395654" cy="439615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圆角矩形 92"/>
          <p:cNvSpPr/>
          <p:nvPr/>
        </p:nvSpPr>
        <p:spPr>
          <a:xfrm>
            <a:off x="8820220" y="2781300"/>
            <a:ext cx="395654" cy="439615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圆角矩形 93"/>
          <p:cNvSpPr/>
          <p:nvPr/>
        </p:nvSpPr>
        <p:spPr>
          <a:xfrm>
            <a:off x="1006789" y="3179885"/>
            <a:ext cx="395654" cy="439615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角矩形 94"/>
          <p:cNvSpPr/>
          <p:nvPr/>
        </p:nvSpPr>
        <p:spPr>
          <a:xfrm>
            <a:off x="2442866" y="3209192"/>
            <a:ext cx="395654" cy="439615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95"/>
          <p:cNvSpPr txBox="1"/>
          <p:nvPr/>
        </p:nvSpPr>
        <p:spPr>
          <a:xfrm>
            <a:off x="3278133" y="4255476"/>
            <a:ext cx="532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排比、拟人的修辞方法以及两组反义词的使用，准确地描述了溪流的形和声，表现了作者对溪流的喜爱之情。</a:t>
            </a:r>
          </a:p>
        </p:txBody>
      </p:sp>
      <p:sp>
        <p:nvSpPr>
          <p:cNvPr id="28" name="TextBox 96"/>
          <p:cNvSpPr txBox="1"/>
          <p:nvPr/>
        </p:nvSpPr>
        <p:spPr>
          <a:xfrm>
            <a:off x="896444" y="5484868"/>
            <a:ext cx="272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自然段：写溪流。</a:t>
            </a:r>
          </a:p>
        </p:txBody>
      </p:sp>
      <p:sp>
        <p:nvSpPr>
          <p:cNvPr id="29" name="TextBox 64"/>
          <p:cNvSpPr txBox="1"/>
          <p:nvPr/>
        </p:nvSpPr>
        <p:spPr>
          <a:xfrm>
            <a:off x="925750" y="5962584"/>
            <a:ext cx="41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自然段：写路上的景色。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03985" y="1080086"/>
            <a:ext cx="3168015" cy="912495"/>
            <a:chOff x="360" y="260"/>
            <a:chExt cx="4989" cy="143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03985" y="2033676"/>
            <a:ext cx="3168015" cy="912495"/>
            <a:chOff x="360" y="260"/>
            <a:chExt cx="4989" cy="143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03985" y="2987266"/>
            <a:ext cx="3168015" cy="912495"/>
            <a:chOff x="360" y="260"/>
            <a:chExt cx="4989" cy="143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03985" y="3940856"/>
            <a:ext cx="3168015" cy="912495"/>
            <a:chOff x="360" y="260"/>
            <a:chExt cx="4989" cy="143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03985" y="4894447"/>
            <a:ext cx="3168015" cy="912495"/>
            <a:chOff x="360" y="260"/>
            <a:chExt cx="4989" cy="1437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30" name="TextBox 60"/>
          <p:cNvSpPr txBox="1"/>
          <p:nvPr/>
        </p:nvSpPr>
        <p:spPr>
          <a:xfrm>
            <a:off x="1102509" y="1703815"/>
            <a:ext cx="7200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在洞口抬头望，山相当高，突兀森郁，很有气势。洞口像桥洞似的，很宽。走进去，仿佛到了个大会堂，周围是石壁，头上是高高的石顶，在那里聚集一千或是八百人开个会，一定不觉得拥挤。泉水靠着洞口的右边往外流。这是外洞。</a:t>
            </a:r>
          </a:p>
        </p:txBody>
      </p:sp>
      <p:sp>
        <p:nvSpPr>
          <p:cNvPr id="31" name="TextBox 64"/>
          <p:cNvSpPr txBox="1"/>
          <p:nvPr/>
        </p:nvSpPr>
        <p:spPr>
          <a:xfrm>
            <a:off x="1129910" y="5577954"/>
            <a:ext cx="40961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自然段：游览外洞。</a:t>
            </a: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3054401" y="3390201"/>
            <a:ext cx="4739054" cy="439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199223" y="3882571"/>
            <a:ext cx="3226778" cy="439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436616" y="4665087"/>
            <a:ext cx="2628900" cy="668215"/>
            <a:chOff x="1230923" y="4897316"/>
            <a:chExt cx="2628900" cy="668215"/>
          </a:xfrm>
        </p:grpSpPr>
        <p:sp>
          <p:nvSpPr>
            <p:cNvPr id="35" name="圆角矩形标注 70"/>
            <p:cNvSpPr/>
            <p:nvPr/>
          </p:nvSpPr>
          <p:spPr>
            <a:xfrm>
              <a:off x="1230923" y="4897316"/>
              <a:ext cx="2628900" cy="668215"/>
            </a:xfrm>
            <a:prstGeom prst="wedgeRoundRectCallout">
              <a:avLst>
                <a:gd name="adj1" fmla="val -11468"/>
                <a:gd name="adj2" fmla="val -130921"/>
                <a:gd name="adj3" fmla="val 16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71"/>
            <p:cNvSpPr txBox="1"/>
            <p:nvPr/>
          </p:nvSpPr>
          <p:spPr>
            <a:xfrm>
              <a:off x="1257299" y="5064369"/>
              <a:ext cx="2453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写了外洞怎样的特点？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655793" y="4558534"/>
            <a:ext cx="1802422" cy="923192"/>
            <a:chOff x="1494692" y="4475285"/>
            <a:chExt cx="1617785" cy="703384"/>
          </a:xfrm>
        </p:grpSpPr>
        <p:sp>
          <p:nvSpPr>
            <p:cNvPr id="38" name="云形 37"/>
            <p:cNvSpPr/>
            <p:nvPr/>
          </p:nvSpPr>
          <p:spPr>
            <a:xfrm>
              <a:off x="1494692" y="4475285"/>
              <a:ext cx="1617785" cy="70338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TextBox 76"/>
            <p:cNvSpPr txBox="1"/>
            <p:nvPr/>
          </p:nvSpPr>
          <p:spPr>
            <a:xfrm>
              <a:off x="2013999" y="4641473"/>
              <a:ext cx="731093" cy="35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宽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87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TextBox 44"/>
          <p:cNvSpPr txBox="1"/>
          <p:nvPr/>
        </p:nvSpPr>
        <p:spPr>
          <a:xfrm>
            <a:off x="1241763" y="2245094"/>
            <a:ext cx="5942809" cy="260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这是一篇游记，按游览的先后顺序，记叙了作者游览金华双龙洞的经过，表达了作者对祖国山川的热爱，对大自然的热爱。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87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TextBox 76"/>
          <p:cNvSpPr txBox="1"/>
          <p:nvPr/>
        </p:nvSpPr>
        <p:spPr>
          <a:xfrm>
            <a:off x="803322" y="1671440"/>
            <a:ext cx="15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97B8"/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76045" y="2242038"/>
            <a:ext cx="7930663" cy="2975624"/>
            <a:chOff x="1776045" y="2242038"/>
            <a:chExt cx="7930663" cy="2975624"/>
          </a:xfrm>
        </p:grpSpPr>
        <p:sp>
          <p:nvSpPr>
            <p:cNvPr id="6" name="左大括号 5"/>
            <p:cNvSpPr/>
            <p:nvPr/>
          </p:nvSpPr>
          <p:spPr>
            <a:xfrm>
              <a:off x="2509275" y="2444261"/>
              <a:ext cx="295471" cy="2625578"/>
            </a:xfrm>
            <a:prstGeom prst="leftBrace">
              <a:avLst>
                <a:gd name="adj1" fmla="val 106166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9"/>
            <p:cNvSpPr txBox="1"/>
            <p:nvPr/>
          </p:nvSpPr>
          <p:spPr>
            <a:xfrm>
              <a:off x="3415758" y="2253207"/>
              <a:ext cx="2613216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路上：山色   溪流</a:t>
              </a:r>
            </a:p>
          </p:txBody>
        </p:sp>
        <p:sp>
          <p:nvSpPr>
            <p:cNvPr id="8" name="文本框 10"/>
            <p:cNvSpPr txBox="1"/>
            <p:nvPr/>
          </p:nvSpPr>
          <p:spPr>
            <a:xfrm>
              <a:off x="3388999" y="2885990"/>
              <a:ext cx="1723549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洞口：很宽</a:t>
              </a:r>
            </a:p>
          </p:txBody>
        </p:sp>
        <p:sp>
          <p:nvSpPr>
            <p:cNvPr id="9" name="文本框 1"/>
            <p:cNvSpPr txBox="1"/>
            <p:nvPr/>
          </p:nvSpPr>
          <p:spPr>
            <a:xfrm>
              <a:off x="3380206" y="3472027"/>
              <a:ext cx="1723549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外洞：宽敞</a:t>
              </a:r>
            </a:p>
          </p:txBody>
        </p:sp>
        <p:sp>
          <p:nvSpPr>
            <p:cNvPr id="10" name="文本框 2"/>
            <p:cNvSpPr txBox="1"/>
            <p:nvPr/>
          </p:nvSpPr>
          <p:spPr>
            <a:xfrm>
              <a:off x="3388741" y="4076059"/>
              <a:ext cx="1723549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孔隙：狭小</a:t>
              </a: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7052064" y="3367216"/>
              <a:ext cx="2654644" cy="58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对祖国山川的热爱</a:t>
              </a:r>
            </a:p>
          </p:txBody>
        </p:sp>
        <p:sp>
          <p:nvSpPr>
            <p:cNvPr id="12" name="右大括号 11"/>
            <p:cNvSpPr/>
            <p:nvPr/>
          </p:nvSpPr>
          <p:spPr>
            <a:xfrm>
              <a:off x="6594231" y="2242038"/>
              <a:ext cx="304504" cy="2917885"/>
            </a:xfrm>
            <a:prstGeom prst="rightBrace">
              <a:avLst>
                <a:gd name="adj1" fmla="val 10436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68"/>
            <p:cNvSpPr txBox="1"/>
            <p:nvPr/>
          </p:nvSpPr>
          <p:spPr>
            <a:xfrm>
              <a:off x="1776045" y="2502905"/>
              <a:ext cx="465993" cy="26776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记金华的双龙洞</a:t>
              </a:r>
            </a:p>
          </p:txBody>
        </p:sp>
        <p:sp>
          <p:nvSpPr>
            <p:cNvPr id="14" name="文本框 2"/>
            <p:cNvSpPr txBox="1"/>
            <p:nvPr/>
          </p:nvSpPr>
          <p:spPr>
            <a:xfrm>
              <a:off x="3365295" y="4755997"/>
              <a:ext cx="2396810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内洞：黑  奇  大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TextBox 35"/>
          <p:cNvSpPr txBox="1">
            <a:spLocks noChangeArrowheads="1"/>
          </p:cNvSpPr>
          <p:nvPr/>
        </p:nvSpPr>
        <p:spPr bwMode="auto">
          <a:xfrm>
            <a:off x="682071" y="1473547"/>
            <a:ext cx="35218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一、看拼音写词语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84899" y="2113568"/>
            <a:ext cx="6551297" cy="529553"/>
            <a:chOff x="2017127" y="2694140"/>
            <a:chExt cx="6551297" cy="529553"/>
          </a:xfrm>
        </p:grpSpPr>
        <p:sp>
          <p:nvSpPr>
            <p:cNvPr id="6" name="TextBox 48"/>
            <p:cNvSpPr txBox="1"/>
            <p:nvPr/>
          </p:nvSpPr>
          <p:spPr>
            <a:xfrm>
              <a:off x="2017127" y="2726994"/>
              <a:ext cx="1821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zhè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jiāng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Box 49"/>
            <p:cNvSpPr txBox="1"/>
            <p:nvPr/>
          </p:nvSpPr>
          <p:spPr>
            <a:xfrm>
              <a:off x="4447712" y="2762028"/>
              <a:ext cx="1845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dù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juān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50"/>
            <p:cNvSpPr txBox="1"/>
            <p:nvPr/>
          </p:nvSpPr>
          <p:spPr>
            <a:xfrm>
              <a:off x="6963045" y="2694140"/>
              <a:ext cx="1605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tū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wù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64092" y="3689882"/>
            <a:ext cx="6739006" cy="526626"/>
            <a:chOff x="2096320" y="4270454"/>
            <a:chExt cx="6739006" cy="526626"/>
          </a:xfrm>
        </p:grpSpPr>
        <p:sp>
          <p:nvSpPr>
            <p:cNvPr id="10" name="TextBox 51"/>
            <p:cNvSpPr txBox="1"/>
            <p:nvPr/>
          </p:nvSpPr>
          <p:spPr>
            <a:xfrm>
              <a:off x="2096320" y="4335415"/>
              <a:ext cx="1821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xiá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zhǎi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63"/>
            <p:cNvSpPr txBox="1"/>
            <p:nvPr/>
          </p:nvSpPr>
          <p:spPr>
            <a:xfrm>
              <a:off x="4488297" y="4270454"/>
              <a:ext cx="1821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sēn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yù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78"/>
            <p:cNvSpPr txBox="1"/>
            <p:nvPr/>
          </p:nvSpPr>
          <p:spPr>
            <a:xfrm>
              <a:off x="6880274" y="4293589"/>
              <a:ext cx="1955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duān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zhèng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94699" y="2734432"/>
            <a:ext cx="6715680" cy="617818"/>
            <a:chOff x="1800294" y="3474802"/>
            <a:chExt cx="6715680" cy="617818"/>
          </a:xfrm>
        </p:grpSpPr>
        <p:sp>
          <p:nvSpPr>
            <p:cNvPr id="14" name="TextBox 82"/>
            <p:cNvSpPr txBox="1"/>
            <p:nvPr/>
          </p:nvSpPr>
          <p:spPr>
            <a:xfrm>
              <a:off x="1800294" y="3507845"/>
              <a:ext cx="1992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浙  江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15" name="TextBox 83"/>
            <p:cNvSpPr txBox="1"/>
            <p:nvPr/>
          </p:nvSpPr>
          <p:spPr>
            <a:xfrm>
              <a:off x="4136990" y="3481163"/>
              <a:ext cx="1992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杜  鹃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16" name="TextBox 84"/>
            <p:cNvSpPr txBox="1"/>
            <p:nvPr/>
          </p:nvSpPr>
          <p:spPr>
            <a:xfrm>
              <a:off x="6523121" y="3483679"/>
              <a:ext cx="1992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突  兀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435814" y="3474802"/>
              <a:ext cx="2840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13935" y="4209603"/>
            <a:ext cx="6866601" cy="644452"/>
            <a:chOff x="1800294" y="3448168"/>
            <a:chExt cx="6866601" cy="644452"/>
          </a:xfrm>
        </p:grpSpPr>
        <p:sp>
          <p:nvSpPr>
            <p:cNvPr id="19" name="TextBox 88"/>
            <p:cNvSpPr txBox="1"/>
            <p:nvPr/>
          </p:nvSpPr>
          <p:spPr>
            <a:xfrm>
              <a:off x="1800294" y="3507845"/>
              <a:ext cx="1992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狭  窄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20" name="TextBox 91"/>
            <p:cNvSpPr txBox="1"/>
            <p:nvPr/>
          </p:nvSpPr>
          <p:spPr>
            <a:xfrm>
              <a:off x="4190256" y="3481163"/>
              <a:ext cx="1957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森   郁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21" name="TextBox 92"/>
            <p:cNvSpPr txBox="1"/>
            <p:nvPr/>
          </p:nvSpPr>
          <p:spPr>
            <a:xfrm>
              <a:off x="6674042" y="3448168"/>
              <a:ext cx="1992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端  正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435814" y="3474802"/>
              <a:ext cx="2840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23" name="矩形 22"/>
          <p:cNvSpPr/>
          <p:nvPr/>
        </p:nvSpPr>
        <p:spPr>
          <a:xfrm>
            <a:off x="968799" y="1560374"/>
            <a:ext cx="2339102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二、辨字组词</a:t>
            </a:r>
          </a:p>
        </p:txBody>
      </p:sp>
      <p:sp>
        <p:nvSpPr>
          <p:cNvPr id="24" name="TextBox 96"/>
          <p:cNvSpPr txBox="1"/>
          <p:nvPr/>
        </p:nvSpPr>
        <p:spPr>
          <a:xfrm>
            <a:off x="1285591" y="2782144"/>
            <a:ext cx="229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捐（          ）</a:t>
            </a:r>
          </a:p>
        </p:txBody>
      </p:sp>
      <p:sp>
        <p:nvSpPr>
          <p:cNvPr id="25" name="TextBox 97"/>
          <p:cNvSpPr txBox="1"/>
          <p:nvPr/>
        </p:nvSpPr>
        <p:spPr>
          <a:xfrm>
            <a:off x="1339913" y="3606009"/>
            <a:ext cx="229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鹃（          ）</a:t>
            </a:r>
          </a:p>
        </p:txBody>
      </p:sp>
      <p:sp>
        <p:nvSpPr>
          <p:cNvPr id="26" name="TextBox 98"/>
          <p:cNvSpPr txBox="1"/>
          <p:nvPr/>
        </p:nvSpPr>
        <p:spPr>
          <a:xfrm>
            <a:off x="4479955" y="3550179"/>
            <a:ext cx="229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喘（          ）</a:t>
            </a:r>
          </a:p>
        </p:txBody>
      </p:sp>
      <p:sp>
        <p:nvSpPr>
          <p:cNvPr id="27" name="TextBox 99"/>
          <p:cNvSpPr txBox="1"/>
          <p:nvPr/>
        </p:nvSpPr>
        <p:spPr>
          <a:xfrm>
            <a:off x="4487500" y="2851555"/>
            <a:ext cx="229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端（          ）</a:t>
            </a:r>
          </a:p>
        </p:txBody>
      </p:sp>
      <p:sp>
        <p:nvSpPr>
          <p:cNvPr id="28" name="TextBox 100"/>
          <p:cNvSpPr txBox="1"/>
          <p:nvPr/>
        </p:nvSpPr>
        <p:spPr>
          <a:xfrm>
            <a:off x="7621508" y="3604501"/>
            <a:ext cx="229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膝（          ）</a:t>
            </a:r>
          </a:p>
        </p:txBody>
      </p:sp>
      <p:sp>
        <p:nvSpPr>
          <p:cNvPr id="29" name="TextBox 101"/>
          <p:cNvSpPr txBox="1"/>
          <p:nvPr/>
        </p:nvSpPr>
        <p:spPr>
          <a:xfrm>
            <a:off x="7601892" y="2824394"/>
            <a:ext cx="229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漆（          ）</a:t>
            </a:r>
          </a:p>
        </p:txBody>
      </p:sp>
      <p:sp>
        <p:nvSpPr>
          <p:cNvPr id="30" name="TextBox 103"/>
          <p:cNvSpPr txBox="1"/>
          <p:nvPr/>
        </p:nvSpPr>
        <p:spPr>
          <a:xfrm>
            <a:off x="5513559" y="2845518"/>
            <a:ext cx="103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端正</a:t>
            </a:r>
          </a:p>
        </p:txBody>
      </p:sp>
      <p:sp>
        <p:nvSpPr>
          <p:cNvPr id="31" name="TextBox 104"/>
          <p:cNvSpPr txBox="1"/>
          <p:nvPr/>
        </p:nvSpPr>
        <p:spPr>
          <a:xfrm>
            <a:off x="2252803" y="2762528"/>
            <a:ext cx="103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捐款</a:t>
            </a:r>
          </a:p>
        </p:txBody>
      </p:sp>
      <p:sp>
        <p:nvSpPr>
          <p:cNvPr id="32" name="TextBox 105"/>
          <p:cNvSpPr txBox="1"/>
          <p:nvPr/>
        </p:nvSpPr>
        <p:spPr>
          <a:xfrm>
            <a:off x="2298070" y="3631661"/>
            <a:ext cx="103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杜鹃</a:t>
            </a:r>
          </a:p>
        </p:txBody>
      </p:sp>
      <p:sp>
        <p:nvSpPr>
          <p:cNvPr id="33" name="TextBox 106"/>
          <p:cNvSpPr txBox="1"/>
          <p:nvPr/>
        </p:nvSpPr>
        <p:spPr>
          <a:xfrm>
            <a:off x="5457729" y="3577340"/>
            <a:ext cx="103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喘息</a:t>
            </a:r>
          </a:p>
        </p:txBody>
      </p:sp>
      <p:sp>
        <p:nvSpPr>
          <p:cNvPr id="34" name="TextBox 107"/>
          <p:cNvSpPr txBox="1"/>
          <p:nvPr/>
        </p:nvSpPr>
        <p:spPr>
          <a:xfrm>
            <a:off x="8591738" y="2836465"/>
            <a:ext cx="103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漆黑</a:t>
            </a:r>
          </a:p>
        </p:txBody>
      </p:sp>
      <p:sp>
        <p:nvSpPr>
          <p:cNvPr id="35" name="TextBox 108"/>
          <p:cNvSpPr txBox="1"/>
          <p:nvPr/>
        </p:nvSpPr>
        <p:spPr>
          <a:xfrm>
            <a:off x="8655112" y="3596956"/>
            <a:ext cx="103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膝盖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16" name="矩形 15"/>
          <p:cNvSpPr/>
          <p:nvPr/>
        </p:nvSpPr>
        <p:spPr>
          <a:xfrm>
            <a:off x="894546" y="1415231"/>
            <a:ext cx="4493538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三、写出下列词语的反义词</a:t>
            </a:r>
          </a:p>
        </p:txBody>
      </p:sp>
      <p:sp>
        <p:nvSpPr>
          <p:cNvPr id="17" name="TextBox 51"/>
          <p:cNvSpPr txBox="1"/>
          <p:nvPr/>
        </p:nvSpPr>
        <p:spPr>
          <a:xfrm>
            <a:off x="1899401" y="2682268"/>
            <a:ext cx="277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浓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）</a:t>
            </a:r>
          </a:p>
        </p:txBody>
      </p:sp>
      <p:sp>
        <p:nvSpPr>
          <p:cNvPr id="18" name="TextBox 52"/>
          <p:cNvSpPr txBox="1"/>
          <p:nvPr/>
        </p:nvSpPr>
        <p:spPr>
          <a:xfrm>
            <a:off x="3610507" y="2691322"/>
            <a:ext cx="65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淡</a:t>
            </a:r>
          </a:p>
        </p:txBody>
      </p:sp>
      <p:sp>
        <p:nvSpPr>
          <p:cNvPr id="19" name="TextBox 78"/>
          <p:cNvSpPr txBox="1"/>
          <p:nvPr/>
        </p:nvSpPr>
        <p:spPr>
          <a:xfrm>
            <a:off x="5636974" y="3848656"/>
            <a:ext cx="277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缓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）</a:t>
            </a:r>
          </a:p>
        </p:txBody>
      </p:sp>
      <p:sp>
        <p:nvSpPr>
          <p:cNvPr id="20" name="TextBox 89"/>
          <p:cNvSpPr txBox="1"/>
          <p:nvPr/>
        </p:nvSpPr>
        <p:spPr>
          <a:xfrm>
            <a:off x="7348080" y="3857710"/>
            <a:ext cx="65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急</a:t>
            </a:r>
          </a:p>
        </p:txBody>
      </p:sp>
      <p:sp>
        <p:nvSpPr>
          <p:cNvPr id="21" name="TextBox 91"/>
          <p:cNvSpPr txBox="1"/>
          <p:nvPr/>
        </p:nvSpPr>
        <p:spPr>
          <a:xfrm>
            <a:off x="1932598" y="3892415"/>
            <a:ext cx="277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明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）</a:t>
            </a:r>
          </a:p>
        </p:txBody>
      </p:sp>
      <p:sp>
        <p:nvSpPr>
          <p:cNvPr id="22" name="TextBox 92"/>
          <p:cNvSpPr txBox="1"/>
          <p:nvPr/>
        </p:nvSpPr>
        <p:spPr>
          <a:xfrm>
            <a:off x="3643704" y="3901469"/>
            <a:ext cx="65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暗</a:t>
            </a:r>
          </a:p>
        </p:txBody>
      </p:sp>
      <p:sp>
        <p:nvSpPr>
          <p:cNvPr id="36" name="TextBox 94"/>
          <p:cNvSpPr txBox="1"/>
          <p:nvPr/>
        </p:nvSpPr>
        <p:spPr>
          <a:xfrm>
            <a:off x="5633955" y="2777329"/>
            <a:ext cx="277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宽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）</a:t>
            </a:r>
          </a:p>
        </p:txBody>
      </p:sp>
      <p:sp>
        <p:nvSpPr>
          <p:cNvPr id="37" name="TextBox 95"/>
          <p:cNvSpPr txBox="1"/>
          <p:nvPr/>
        </p:nvSpPr>
        <p:spPr>
          <a:xfrm>
            <a:off x="7345061" y="2786383"/>
            <a:ext cx="65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pic>
        <p:nvPicPr>
          <p:cNvPr id="12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99" y="4203033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20"/>
          <p:cNvSpPr/>
          <p:nvPr/>
        </p:nvSpPr>
        <p:spPr>
          <a:xfrm>
            <a:off x="968799" y="2152601"/>
            <a:ext cx="8653653" cy="55156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用“时而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”造句。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0"/>
          <p:cNvSpPr/>
          <p:nvPr/>
        </p:nvSpPr>
        <p:spPr>
          <a:xfrm>
            <a:off x="968799" y="2923805"/>
            <a:ext cx="8653653" cy="1059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天上的云朵千变万化，时而堆积如山，时而薄若丝绸，时而像可爱的小狗，时而像威武的雄狮。</a:t>
            </a:r>
          </a:p>
        </p:txBody>
      </p:sp>
      <p:sp>
        <p:nvSpPr>
          <p:cNvPr id="15" name="矩形 20"/>
          <p:cNvSpPr/>
          <p:nvPr/>
        </p:nvSpPr>
        <p:spPr>
          <a:xfrm>
            <a:off x="968799" y="4432201"/>
            <a:ext cx="8653653" cy="55156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用“即使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也”造句。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8799" y="1261364"/>
            <a:ext cx="1980029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四、小练笔</a:t>
            </a:r>
          </a:p>
        </p:txBody>
      </p:sp>
      <p:sp>
        <p:nvSpPr>
          <p:cNvPr id="24" name="矩形 20"/>
          <p:cNvSpPr/>
          <p:nvPr/>
        </p:nvSpPr>
        <p:spPr>
          <a:xfrm>
            <a:off x="968799" y="5203407"/>
            <a:ext cx="7551886" cy="551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即使天寒地冻，大家心里也暖洋洋的。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50541" y="1864842"/>
            <a:ext cx="6438578" cy="2288665"/>
            <a:chOff x="273607" y="2578706"/>
            <a:chExt cx="5514932" cy="2288665"/>
          </a:xfrm>
        </p:grpSpPr>
        <p:sp>
          <p:nvSpPr>
            <p:cNvPr id="15" name="文本框 14"/>
            <p:cNvSpPr txBox="1"/>
            <p:nvPr/>
          </p:nvSpPr>
          <p:spPr>
            <a:xfrm>
              <a:off x="273607" y="2578706"/>
              <a:ext cx="551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感谢各位的聆听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648310" y="4971364"/>
            <a:ext cx="2467179" cy="321642"/>
            <a:chOff x="10185400" y="5731858"/>
            <a:chExt cx="1384360" cy="321642"/>
          </a:xfrm>
        </p:grpSpPr>
        <p:sp>
          <p:nvSpPr>
            <p:cNvPr id="20" name="矩形 19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TextBox 63"/>
          <p:cNvSpPr txBox="1"/>
          <p:nvPr/>
        </p:nvSpPr>
        <p:spPr>
          <a:xfrm>
            <a:off x="919533" y="1817089"/>
            <a:ext cx="7590493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同学们都到过哪些地方？说一说你印象深刻的地方是哪里？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60"/>
          <p:cNvSpPr txBox="1"/>
          <p:nvPr/>
        </p:nvSpPr>
        <p:spPr>
          <a:xfrm>
            <a:off x="895889" y="3805456"/>
            <a:ext cx="7614139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今天，我们就跟着叶圣陶爷爷去浙江金华的双龙洞看一看。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26" y="296250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TextBox 63"/>
          <p:cNvSpPr txBox="1"/>
          <p:nvPr/>
        </p:nvSpPr>
        <p:spPr>
          <a:xfrm>
            <a:off x="938589" y="1728888"/>
            <a:ext cx="6371726" cy="419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金华双龙洞距金华市区约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公里，坐落在海拔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450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多米的北山南坡，除底层的双龙洞之外，还有中层的冰壶洞和最高的朝真洞。双龙洞分内、外两洞，内洞与外洞仅相隔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米，有一块巨大石屏相隔，仅留长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米，宽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米多的地下河水道。水道水面离地下河顶灰岩仅有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米左右的间隙，进内洞须仰卧小舟而入。外洞高大明亮，洞高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余米，长、深各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余米，面积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1200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多平方米。洞内陈放着一排排石桌、石椅，可容千人品茶避暑。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9620" r="17262" b="11332"/>
          <a:stretch>
            <a:fillRect/>
          </a:stretch>
        </p:blipFill>
        <p:spPr>
          <a:xfrm>
            <a:off x="7939314" y="1872343"/>
            <a:ext cx="3133505" cy="3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矩形 4"/>
          <p:cNvSpPr/>
          <p:nvPr/>
        </p:nvSpPr>
        <p:spPr>
          <a:xfrm>
            <a:off x="907971" y="1956389"/>
            <a:ext cx="6858150" cy="168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默读课文，找出不认识不理解的字词，看看作者是按怎样的顺序游览双龙洞的。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26" y="296250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62464" y="2089830"/>
            <a:ext cx="70798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浙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突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5589" y="3575099"/>
            <a:ext cx="71446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部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漆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      蜿  蜒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30944" y="2262003"/>
            <a:ext cx="6106765" cy="475646"/>
            <a:chOff x="2130944" y="2262003"/>
            <a:chExt cx="6106765" cy="475646"/>
          </a:xfrm>
        </p:grpSpPr>
        <p:sp>
          <p:nvSpPr>
            <p:cNvPr id="8" name="矩形 7"/>
            <p:cNvSpPr/>
            <p:nvPr/>
          </p:nvSpPr>
          <p:spPr>
            <a:xfrm>
              <a:off x="2130944" y="2266570"/>
              <a:ext cx="691387" cy="47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zhè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335759" y="2269400"/>
              <a:ext cx="5990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cù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492034" y="2262003"/>
              <a:ext cx="7456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wù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2304" y="3715647"/>
            <a:ext cx="6632420" cy="490973"/>
            <a:chOff x="2142304" y="3715647"/>
            <a:chExt cx="6632420" cy="490973"/>
          </a:xfrm>
        </p:grpSpPr>
        <p:sp>
          <p:nvSpPr>
            <p:cNvPr id="12" name="矩形 11"/>
            <p:cNvSpPr/>
            <p:nvPr/>
          </p:nvSpPr>
          <p:spPr>
            <a:xfrm>
              <a:off x="4944119" y="3715647"/>
              <a:ext cx="956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qī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75586" y="3717301"/>
              <a:ext cx="18991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wān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yán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42304" y="3744955"/>
              <a:ext cx="956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tún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6468443" y="178186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97615" y="163645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2661435" y="178624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3634746" y="177100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4574925" y="177371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47"/>
          <p:cNvGraphicFramePr>
            <a:graphicFrameLocks noGrp="1"/>
          </p:cNvGraphicFramePr>
          <p:nvPr/>
        </p:nvGraphicFramePr>
        <p:xfrm>
          <a:off x="5540473" y="179167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2702376" y="1785886"/>
            <a:ext cx="874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浙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3637807" y="1743091"/>
            <a:ext cx="83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罗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4633579" y="178277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杜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5540878" y="179877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鹃</a:t>
            </a:r>
          </a:p>
        </p:txBody>
      </p:sp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7426370" y="1797100"/>
          <a:ext cx="900112" cy="900112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5">
            <a:hlinkClick r:id="" action="ppaction://noaction"/>
          </p:cNvPr>
          <p:cNvSpPr/>
          <p:nvPr/>
        </p:nvSpPr>
        <p:spPr>
          <a:xfrm>
            <a:off x="6481576" y="176119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窄</a:t>
            </a:r>
          </a:p>
        </p:txBody>
      </p:sp>
      <p:sp>
        <p:nvSpPr>
          <p:cNvPr id="27" name="矩形 26">
            <a:hlinkClick r:id="" action="ppaction://noaction"/>
          </p:cNvPr>
          <p:cNvSpPr/>
          <p:nvPr/>
        </p:nvSpPr>
        <p:spPr>
          <a:xfrm>
            <a:off x="7415825" y="174971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郁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036487" y="319269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Group 47"/>
          <p:cNvGraphicFramePr>
            <a:graphicFrameLocks noGrp="1"/>
          </p:cNvGraphicFramePr>
          <p:nvPr/>
        </p:nvGraphicFramePr>
        <p:xfrm>
          <a:off x="2202790" y="318183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3142969" y="318454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4108517" y="320250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矩形 31">
            <a:hlinkClick r:id="" action="ppaction://noaction"/>
          </p:cNvPr>
          <p:cNvSpPr/>
          <p:nvPr/>
        </p:nvSpPr>
        <p:spPr>
          <a:xfrm>
            <a:off x="2205851" y="3153922"/>
            <a:ext cx="83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臀</a:t>
            </a:r>
          </a:p>
        </p:txBody>
      </p:sp>
      <p:sp>
        <p:nvSpPr>
          <p:cNvPr id="33" name="矩形 32">
            <a:hlinkClick r:id="" action="ppaction://noaction"/>
          </p:cNvPr>
          <p:cNvSpPr/>
          <p:nvPr/>
        </p:nvSpPr>
        <p:spPr>
          <a:xfrm>
            <a:off x="3147302" y="318455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移</a:t>
            </a:r>
          </a:p>
        </p:txBody>
      </p:sp>
      <p:sp>
        <p:nvSpPr>
          <p:cNvPr id="34" name="矩形 33">
            <a:hlinkClick r:id="" action="ppaction://noaction"/>
          </p:cNvPr>
          <p:cNvSpPr/>
          <p:nvPr/>
        </p:nvSpPr>
        <p:spPr>
          <a:xfrm>
            <a:off x="4108922" y="320960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额</a:t>
            </a:r>
          </a:p>
        </p:txBody>
      </p:sp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994414" y="3207931"/>
          <a:ext cx="900112" cy="900112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矩形 35">
            <a:hlinkClick r:id="" action="ppaction://noaction"/>
          </p:cNvPr>
          <p:cNvSpPr/>
          <p:nvPr/>
        </p:nvSpPr>
        <p:spPr>
          <a:xfrm>
            <a:off x="5049620" y="317202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陆</a:t>
            </a:r>
          </a:p>
        </p:txBody>
      </p:sp>
      <p:sp>
        <p:nvSpPr>
          <p:cNvPr id="37" name="矩形 36">
            <a:hlinkClick r:id="" action="ppaction://noaction"/>
          </p:cNvPr>
          <p:cNvSpPr/>
          <p:nvPr/>
        </p:nvSpPr>
        <p:spPr>
          <a:xfrm>
            <a:off x="5983869" y="316054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乳</a:t>
            </a:r>
          </a:p>
        </p:txBody>
      </p:sp>
      <p:graphicFrame>
        <p:nvGraphicFramePr>
          <p:cNvPr id="38" name="Group 47"/>
          <p:cNvGraphicFramePr>
            <a:graphicFrameLocks noGrp="1"/>
          </p:cNvGraphicFramePr>
          <p:nvPr/>
        </p:nvGraphicFramePr>
        <p:xfrm>
          <a:off x="6956726" y="320793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矩形 38">
            <a:hlinkClick r:id="" action="ppaction://noaction"/>
          </p:cNvPr>
          <p:cNvSpPr/>
          <p:nvPr/>
        </p:nvSpPr>
        <p:spPr>
          <a:xfrm>
            <a:off x="6958752" y="31801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笋</a:t>
            </a:r>
          </a:p>
        </p:txBody>
      </p:sp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7968068" y="3216985"/>
          <a:ext cx="900112" cy="900112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矩形 40">
            <a:hlinkClick r:id="" action="ppaction://noaction"/>
          </p:cNvPr>
          <p:cNvSpPr/>
          <p:nvPr/>
        </p:nvSpPr>
        <p:spPr>
          <a:xfrm>
            <a:off x="7957523" y="316959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端</a:t>
            </a:r>
          </a:p>
        </p:txBody>
      </p:sp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8387173" y="180464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矩形 42">
            <a:hlinkClick r:id="" action="ppaction://noaction"/>
          </p:cNvPr>
          <p:cNvSpPr/>
          <p:nvPr/>
        </p:nvSpPr>
        <p:spPr>
          <a:xfrm>
            <a:off x="8389199" y="174971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肩</a:t>
            </a:r>
          </a:p>
        </p:txBody>
      </p:sp>
      <p:graphicFrame>
        <p:nvGraphicFramePr>
          <p:cNvPr id="44" name="Group 47"/>
          <p:cNvGraphicFramePr>
            <a:graphicFrameLocks noGrp="1"/>
          </p:cNvGraphicFramePr>
          <p:nvPr/>
        </p:nvGraphicFramePr>
        <p:xfrm>
          <a:off x="8922837" y="321849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" action="ppaction://noaction"/>
          </p:cNvPr>
          <p:cNvSpPr/>
          <p:nvPr/>
        </p:nvSpPr>
        <p:spPr>
          <a:xfrm>
            <a:off x="8924863" y="316356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98" y="3804331"/>
            <a:ext cx="2306572" cy="3053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6" grpId="0"/>
      <p:bldP spid="27" grpId="0"/>
      <p:bldP spid="32" grpId="0"/>
      <p:bldP spid="33" grpId="0"/>
      <p:bldP spid="34" grpId="0"/>
      <p:bldP spid="36" grpId="0"/>
      <p:bldP spid="37" grpId="0"/>
      <p:bldP spid="39" grpId="0"/>
      <p:bldP spid="41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571924" y="36955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1588783" y="365795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鹃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1569245" y="2927355"/>
            <a:ext cx="119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juān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306870" y="1938654"/>
            <a:ext cx="6806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：左右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：杜鹃     杜鹃花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：山坡上开满了火红的杜鹃花。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：书写要紧凑，左下“月”字竖撇稍直。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571924" y="36955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1588783" y="365795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窄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1665961" y="2918563"/>
            <a:ext cx="8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zhǎi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306870" y="2142502"/>
            <a:ext cx="7697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：上下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：穴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：狭窄    宽窄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：走过一条狭窄的甬道，洞里豁然开朗。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：注意“穴”字的短撇和“乍”字撇的位置关系。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u55dn2h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宽屏</PresentationFormat>
  <Paragraphs>220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33</cp:revision>
  <dcterms:created xsi:type="dcterms:W3CDTF">2020-08-05T18:33:00Z</dcterms:created>
  <dcterms:modified xsi:type="dcterms:W3CDTF">2023-01-10T07:16:56Z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26EE4B9850F942968FB0D7C764853F72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