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1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4" Type="http://schemas.openxmlformats.org/officeDocument/2006/relationships/image" Target="../media/image9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94.wmf"/><Relationship Id="rId4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08.wmf"/><Relationship Id="rId1" Type="http://schemas.openxmlformats.org/officeDocument/2006/relationships/image" Target="../media/image111.wmf"/><Relationship Id="rId4" Type="http://schemas.openxmlformats.org/officeDocument/2006/relationships/image" Target="../media/image1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9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69DCB-705C-4A71-8445-96A1340C4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4CC98-EF52-46BF-BA8C-D57D549606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ln>
            <a:solidFill>
              <a:srgbClr val="000000"/>
            </a:solidFill>
            <a:miter lim="800000"/>
          </a:ln>
        </p:spPr>
      </p:sp>
      <p:sp>
        <p:nvSpPr>
          <p:cNvPr id="77827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>
              <a:ea typeface="黑体" panose="02010609060101010101" pitchFamily="2" charset="-122"/>
            </a:endParaRPr>
          </a:p>
        </p:txBody>
      </p:sp>
      <p:sp>
        <p:nvSpPr>
          <p:cNvPr id="7782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9699759-0095-4A07-9F99-399F80D7D5CB}" type="slidenum">
              <a:rPr lang="zh-CN" altLang="en-US">
                <a:solidFill>
                  <a:prstClr val="black"/>
                </a:solidFill>
              </a:rPr>
              <a:t>30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ln>
            <a:solidFill>
              <a:srgbClr val="000000"/>
            </a:solidFill>
            <a:miter lim="800000"/>
          </a:ln>
        </p:spPr>
      </p:sp>
      <p:sp>
        <p:nvSpPr>
          <p:cNvPr id="70659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B663E-5C14-4BC1-AD0F-56327F7FF73B}" type="slidenum">
              <a:rPr lang="en-US" altLang="en-US" smtClean="0">
                <a:solidFill>
                  <a:prstClr val="black"/>
                </a:solidFill>
              </a:r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8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8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5092700"/>
            <a:ext cx="9144000" cy="50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grpSp>
        <p:nvGrpSpPr>
          <p:cNvPr id="2051" name="组合 2"/>
          <p:cNvGrpSpPr>
            <a:grpSpLocks noChangeAspect="1"/>
          </p:cNvGrpSpPr>
          <p:nvPr userDrawn="1"/>
        </p:nvGrpSpPr>
        <p:grpSpPr bwMode="auto">
          <a:xfrm>
            <a:off x="8462963" y="4668838"/>
            <a:ext cx="539750" cy="509587"/>
            <a:chOff x="8129100" y="4468960"/>
            <a:chExt cx="793376" cy="749228"/>
          </a:xfrm>
        </p:grpSpPr>
        <p:grpSp>
          <p:nvGrpSpPr>
            <p:cNvPr id="2068" name="组合 5"/>
            <p:cNvGrpSpPr/>
            <p:nvPr userDrawn="1"/>
          </p:nvGrpSpPr>
          <p:grpSpPr bwMode="auto">
            <a:xfrm rot="-2735440">
              <a:off x="8130274" y="4756936"/>
              <a:ext cx="460078" cy="462426"/>
              <a:chOff x="9691036" y="494501"/>
              <a:chExt cx="460078" cy="462426"/>
            </a:xfrm>
          </p:grpSpPr>
          <p:sp>
            <p:nvSpPr>
              <p:cNvPr id="2081" name="Freeform 304"/>
              <p:cNvSpPr>
                <a:spLocks noChangeArrowheads="1"/>
              </p:cNvSpPr>
              <p:nvPr/>
            </p:nvSpPr>
            <p:spPr bwMode="auto">
              <a:xfrm>
                <a:off x="9791971" y="494501"/>
                <a:ext cx="359143" cy="361491"/>
              </a:xfrm>
              <a:custGeom>
                <a:avLst/>
                <a:gdLst>
                  <a:gd name="T0" fmla="*/ 58807 w 171"/>
                  <a:gd name="T1" fmla="*/ 136610 h 172"/>
                  <a:gd name="T2" fmla="*/ 222627 w 171"/>
                  <a:gd name="T3" fmla="*/ 138712 h 172"/>
                  <a:gd name="T4" fmla="*/ 224727 w 171"/>
                  <a:gd name="T5" fmla="*/ 302644 h 172"/>
                  <a:gd name="T6" fmla="*/ 281434 w 171"/>
                  <a:gd name="T7" fmla="*/ 361491 h 172"/>
                  <a:gd name="T8" fmla="*/ 283534 w 171"/>
                  <a:gd name="T9" fmla="*/ 77763 h 172"/>
                  <a:gd name="T10" fmla="*/ 0 w 171"/>
                  <a:gd name="T11" fmla="*/ 77763 h 172"/>
                  <a:gd name="T12" fmla="*/ 58807 w 171"/>
                  <a:gd name="T13" fmla="*/ 136610 h 1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1" h="172">
                    <a:moveTo>
                      <a:pt x="28" y="65"/>
                    </a:moveTo>
                    <a:cubicBezTo>
                      <a:pt x="51" y="45"/>
                      <a:pt x="85" y="45"/>
                      <a:pt x="106" y="66"/>
                    </a:cubicBezTo>
                    <a:cubicBezTo>
                      <a:pt x="127" y="87"/>
                      <a:pt x="127" y="121"/>
                      <a:pt x="107" y="144"/>
                    </a:cubicBezTo>
                    <a:cubicBezTo>
                      <a:pt x="134" y="172"/>
                      <a:pt x="134" y="172"/>
                      <a:pt x="134" y="172"/>
                    </a:cubicBezTo>
                    <a:cubicBezTo>
                      <a:pt x="171" y="133"/>
                      <a:pt x="171" y="73"/>
                      <a:pt x="135" y="37"/>
                    </a:cubicBezTo>
                    <a:cubicBezTo>
                      <a:pt x="98" y="0"/>
                      <a:pt x="39" y="1"/>
                      <a:pt x="0" y="37"/>
                    </a:cubicBezTo>
                    <a:lnTo>
                      <a:pt x="28" y="65"/>
                    </a:lnTo>
                    <a:close/>
                  </a:path>
                </a:pathLst>
              </a:custGeom>
              <a:solidFill>
                <a:srgbClr val="FFB1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2" name="Freeform 305"/>
              <p:cNvSpPr>
                <a:spLocks noChangeArrowheads="1"/>
              </p:cNvSpPr>
              <p:nvPr/>
            </p:nvSpPr>
            <p:spPr bwMode="auto">
              <a:xfrm>
                <a:off x="9691036" y="523842"/>
                <a:ext cx="433085" cy="433085"/>
              </a:xfrm>
              <a:custGeom>
                <a:avLst/>
                <a:gdLst>
                  <a:gd name="T0" fmla="*/ 0 w 369"/>
                  <a:gd name="T1" fmla="*/ 73941 h 369"/>
                  <a:gd name="T2" fmla="*/ 72768 w 369"/>
                  <a:gd name="T3" fmla="*/ 0 h 369"/>
                  <a:gd name="T4" fmla="*/ 433085 w 369"/>
                  <a:gd name="T5" fmla="*/ 360317 h 369"/>
                  <a:gd name="T6" fmla="*/ 359144 w 369"/>
                  <a:gd name="T7" fmla="*/ 433085 h 369"/>
                  <a:gd name="T8" fmla="*/ 0 w 369"/>
                  <a:gd name="T9" fmla="*/ 73941 h 3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9" h="369">
                    <a:moveTo>
                      <a:pt x="0" y="63"/>
                    </a:moveTo>
                    <a:lnTo>
                      <a:pt x="62" y="0"/>
                    </a:lnTo>
                    <a:lnTo>
                      <a:pt x="369" y="307"/>
                    </a:lnTo>
                    <a:lnTo>
                      <a:pt x="306" y="369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FFB7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3" name="Freeform 306"/>
              <p:cNvSpPr>
                <a:spLocks noChangeArrowheads="1"/>
              </p:cNvSpPr>
              <p:nvPr/>
            </p:nvSpPr>
            <p:spPr bwMode="auto">
              <a:xfrm>
                <a:off x="10018489" y="900591"/>
                <a:ext cx="29342" cy="29342"/>
              </a:xfrm>
              <a:custGeom>
                <a:avLst/>
                <a:gdLst>
                  <a:gd name="T0" fmla="*/ 0 w 25"/>
                  <a:gd name="T1" fmla="*/ 24647 h 25"/>
                  <a:gd name="T2" fmla="*/ 25821 w 25"/>
                  <a:gd name="T3" fmla="*/ 0 h 25"/>
                  <a:gd name="T4" fmla="*/ 29342 w 25"/>
                  <a:gd name="T5" fmla="*/ 4695 h 25"/>
                  <a:gd name="T6" fmla="*/ 4695 w 25"/>
                  <a:gd name="T7" fmla="*/ 29342 h 25"/>
                  <a:gd name="T8" fmla="*/ 0 w 25"/>
                  <a:gd name="T9" fmla="*/ 24647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0" y="21"/>
                    </a:moveTo>
                    <a:lnTo>
                      <a:pt x="22" y="0"/>
                    </a:lnTo>
                    <a:lnTo>
                      <a:pt x="25" y="4"/>
                    </a:lnTo>
                    <a:lnTo>
                      <a:pt x="4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B85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4" name="Freeform 307"/>
              <p:cNvSpPr>
                <a:spLocks noChangeArrowheads="1"/>
              </p:cNvSpPr>
              <p:nvPr/>
            </p:nvSpPr>
            <p:spPr bwMode="auto">
              <a:xfrm>
                <a:off x="9975064" y="855991"/>
                <a:ext cx="29342" cy="29342"/>
              </a:xfrm>
              <a:custGeom>
                <a:avLst/>
                <a:gdLst>
                  <a:gd name="T0" fmla="*/ 0 w 25"/>
                  <a:gd name="T1" fmla="*/ 25821 h 25"/>
                  <a:gd name="T2" fmla="*/ 24647 w 25"/>
                  <a:gd name="T3" fmla="*/ 0 h 25"/>
                  <a:gd name="T4" fmla="*/ 29342 w 25"/>
                  <a:gd name="T5" fmla="*/ 4695 h 25"/>
                  <a:gd name="T6" fmla="*/ 3521 w 25"/>
                  <a:gd name="T7" fmla="*/ 29342 h 25"/>
                  <a:gd name="T8" fmla="*/ 0 w 25"/>
                  <a:gd name="T9" fmla="*/ 25821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0" y="22"/>
                    </a:moveTo>
                    <a:lnTo>
                      <a:pt x="21" y="0"/>
                    </a:lnTo>
                    <a:lnTo>
                      <a:pt x="25" y="4"/>
                    </a:lnTo>
                    <a:lnTo>
                      <a:pt x="3" y="2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B85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5" name="Freeform 308"/>
              <p:cNvSpPr>
                <a:spLocks noChangeArrowheads="1"/>
              </p:cNvSpPr>
              <p:nvPr/>
            </p:nvSpPr>
            <p:spPr bwMode="auto">
              <a:xfrm>
                <a:off x="9935159" y="816087"/>
                <a:ext cx="29342" cy="29342"/>
              </a:xfrm>
              <a:custGeom>
                <a:avLst/>
                <a:gdLst>
                  <a:gd name="T0" fmla="*/ 0 w 25"/>
                  <a:gd name="T1" fmla="*/ 25821 h 25"/>
                  <a:gd name="T2" fmla="*/ 24647 w 25"/>
                  <a:gd name="T3" fmla="*/ 0 h 25"/>
                  <a:gd name="T4" fmla="*/ 29342 w 25"/>
                  <a:gd name="T5" fmla="*/ 4695 h 25"/>
                  <a:gd name="T6" fmla="*/ 3521 w 25"/>
                  <a:gd name="T7" fmla="*/ 29342 h 25"/>
                  <a:gd name="T8" fmla="*/ 0 w 25"/>
                  <a:gd name="T9" fmla="*/ 25821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0" y="22"/>
                    </a:moveTo>
                    <a:lnTo>
                      <a:pt x="21" y="0"/>
                    </a:lnTo>
                    <a:lnTo>
                      <a:pt x="25" y="4"/>
                    </a:lnTo>
                    <a:lnTo>
                      <a:pt x="3" y="2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B85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6" name="Freeform 309"/>
              <p:cNvSpPr>
                <a:spLocks noChangeArrowheads="1"/>
              </p:cNvSpPr>
              <p:nvPr/>
            </p:nvSpPr>
            <p:spPr bwMode="auto">
              <a:xfrm>
                <a:off x="9890560" y="772660"/>
                <a:ext cx="29342" cy="29342"/>
              </a:xfrm>
              <a:custGeom>
                <a:avLst/>
                <a:gdLst>
                  <a:gd name="T0" fmla="*/ 0 w 25"/>
                  <a:gd name="T1" fmla="*/ 24647 h 25"/>
                  <a:gd name="T2" fmla="*/ 24647 w 25"/>
                  <a:gd name="T3" fmla="*/ 0 h 25"/>
                  <a:gd name="T4" fmla="*/ 29342 w 25"/>
                  <a:gd name="T5" fmla="*/ 3521 h 25"/>
                  <a:gd name="T6" fmla="*/ 4695 w 25"/>
                  <a:gd name="T7" fmla="*/ 29342 h 25"/>
                  <a:gd name="T8" fmla="*/ 0 w 25"/>
                  <a:gd name="T9" fmla="*/ 24647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0" y="21"/>
                    </a:moveTo>
                    <a:lnTo>
                      <a:pt x="21" y="0"/>
                    </a:lnTo>
                    <a:lnTo>
                      <a:pt x="25" y="3"/>
                    </a:lnTo>
                    <a:lnTo>
                      <a:pt x="4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B85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7" name="Freeform 310"/>
              <p:cNvSpPr>
                <a:spLocks noChangeArrowheads="1"/>
              </p:cNvSpPr>
              <p:nvPr/>
            </p:nvSpPr>
            <p:spPr bwMode="auto">
              <a:xfrm>
                <a:off x="9853002" y="733930"/>
                <a:ext cx="29342" cy="29342"/>
              </a:xfrm>
              <a:custGeom>
                <a:avLst/>
                <a:gdLst>
                  <a:gd name="T0" fmla="*/ 0 w 25"/>
                  <a:gd name="T1" fmla="*/ 25821 h 25"/>
                  <a:gd name="T2" fmla="*/ 24647 w 25"/>
                  <a:gd name="T3" fmla="*/ 0 h 25"/>
                  <a:gd name="T4" fmla="*/ 29342 w 25"/>
                  <a:gd name="T5" fmla="*/ 4695 h 25"/>
                  <a:gd name="T6" fmla="*/ 3521 w 25"/>
                  <a:gd name="T7" fmla="*/ 29342 h 25"/>
                  <a:gd name="T8" fmla="*/ 0 w 25"/>
                  <a:gd name="T9" fmla="*/ 25821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0" y="22"/>
                    </a:moveTo>
                    <a:lnTo>
                      <a:pt x="21" y="0"/>
                    </a:lnTo>
                    <a:lnTo>
                      <a:pt x="25" y="4"/>
                    </a:lnTo>
                    <a:lnTo>
                      <a:pt x="3" y="2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B85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8" name="Freeform 311"/>
              <p:cNvSpPr>
                <a:spLocks noChangeArrowheads="1"/>
              </p:cNvSpPr>
              <p:nvPr/>
            </p:nvSpPr>
            <p:spPr bwMode="auto">
              <a:xfrm>
                <a:off x="9808403" y="690504"/>
                <a:ext cx="29342" cy="29342"/>
              </a:xfrm>
              <a:custGeom>
                <a:avLst/>
                <a:gdLst>
                  <a:gd name="T0" fmla="*/ 0 w 25"/>
                  <a:gd name="T1" fmla="*/ 24647 h 25"/>
                  <a:gd name="T2" fmla="*/ 25821 w 25"/>
                  <a:gd name="T3" fmla="*/ 0 h 25"/>
                  <a:gd name="T4" fmla="*/ 29342 w 25"/>
                  <a:gd name="T5" fmla="*/ 3521 h 25"/>
                  <a:gd name="T6" fmla="*/ 4695 w 25"/>
                  <a:gd name="T7" fmla="*/ 29342 h 25"/>
                  <a:gd name="T8" fmla="*/ 0 w 25"/>
                  <a:gd name="T9" fmla="*/ 24647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0" y="21"/>
                    </a:moveTo>
                    <a:lnTo>
                      <a:pt x="22" y="0"/>
                    </a:lnTo>
                    <a:lnTo>
                      <a:pt x="25" y="3"/>
                    </a:lnTo>
                    <a:lnTo>
                      <a:pt x="4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B85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9" name="Freeform 312"/>
              <p:cNvSpPr>
                <a:spLocks noChangeArrowheads="1"/>
              </p:cNvSpPr>
              <p:nvPr/>
            </p:nvSpPr>
            <p:spPr bwMode="auto">
              <a:xfrm>
                <a:off x="9760282" y="643557"/>
                <a:ext cx="31689" cy="29342"/>
              </a:xfrm>
              <a:custGeom>
                <a:avLst/>
                <a:gdLst>
                  <a:gd name="T0" fmla="*/ 0 w 27"/>
                  <a:gd name="T1" fmla="*/ 25821 h 25"/>
                  <a:gd name="T2" fmla="*/ 24647 w 27"/>
                  <a:gd name="T3" fmla="*/ 0 h 25"/>
                  <a:gd name="T4" fmla="*/ 31689 w 27"/>
                  <a:gd name="T5" fmla="*/ 4695 h 25"/>
                  <a:gd name="T6" fmla="*/ 5868 w 27"/>
                  <a:gd name="T7" fmla="*/ 29342 h 25"/>
                  <a:gd name="T8" fmla="*/ 0 w 27"/>
                  <a:gd name="T9" fmla="*/ 25821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25">
                    <a:moveTo>
                      <a:pt x="0" y="22"/>
                    </a:moveTo>
                    <a:lnTo>
                      <a:pt x="21" y="0"/>
                    </a:lnTo>
                    <a:lnTo>
                      <a:pt x="27" y="4"/>
                    </a:lnTo>
                    <a:lnTo>
                      <a:pt x="5" y="2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B85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90" name="Freeform 313"/>
              <p:cNvSpPr>
                <a:spLocks noChangeArrowheads="1"/>
              </p:cNvSpPr>
              <p:nvPr/>
            </p:nvSpPr>
            <p:spPr bwMode="auto">
              <a:xfrm>
                <a:off x="9718030" y="598957"/>
                <a:ext cx="29342" cy="30515"/>
              </a:xfrm>
              <a:custGeom>
                <a:avLst/>
                <a:gdLst>
                  <a:gd name="T0" fmla="*/ 0 w 25"/>
                  <a:gd name="T1" fmla="*/ 25820 h 26"/>
                  <a:gd name="T2" fmla="*/ 24647 w 25"/>
                  <a:gd name="T3" fmla="*/ 0 h 26"/>
                  <a:gd name="T4" fmla="*/ 29342 w 25"/>
                  <a:gd name="T5" fmla="*/ 4695 h 26"/>
                  <a:gd name="T6" fmla="*/ 4695 w 25"/>
                  <a:gd name="T7" fmla="*/ 30515 h 26"/>
                  <a:gd name="T8" fmla="*/ 0 w 25"/>
                  <a:gd name="T9" fmla="*/ 2582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6">
                    <a:moveTo>
                      <a:pt x="0" y="22"/>
                    </a:moveTo>
                    <a:lnTo>
                      <a:pt x="21" y="0"/>
                    </a:lnTo>
                    <a:lnTo>
                      <a:pt x="25" y="4"/>
                    </a:lnTo>
                    <a:lnTo>
                      <a:pt x="4" y="26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B85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69" name="组合 16"/>
            <p:cNvGrpSpPr/>
            <p:nvPr userDrawn="1"/>
          </p:nvGrpSpPr>
          <p:grpSpPr bwMode="auto">
            <a:xfrm rot="2109475">
              <a:off x="8808629" y="4468960"/>
              <a:ext cx="113847" cy="630261"/>
              <a:chOff x="10155809" y="569616"/>
              <a:chExt cx="113847" cy="630261"/>
            </a:xfrm>
          </p:grpSpPr>
          <p:sp>
            <p:nvSpPr>
              <p:cNvPr id="19477" name="Rectangle 315"/>
              <p:cNvSpPr>
                <a:spLocks noChangeArrowheads="1"/>
              </p:cNvSpPr>
              <p:nvPr/>
            </p:nvSpPr>
            <p:spPr bwMode="auto">
              <a:xfrm>
                <a:off x="10141771" y="673457"/>
                <a:ext cx="114339" cy="424796"/>
              </a:xfrm>
              <a:prstGeom prst="rect">
                <a:avLst/>
              </a:prstGeom>
              <a:solidFill>
                <a:srgbClr val="FFB7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8" name="Rectangle 316"/>
              <p:cNvSpPr>
                <a:spLocks noChangeArrowheads="1"/>
              </p:cNvSpPr>
              <p:nvPr/>
            </p:nvSpPr>
            <p:spPr bwMode="auto">
              <a:xfrm>
                <a:off x="10141771" y="673457"/>
                <a:ext cx="114339" cy="424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9" name="Rectangle 317"/>
              <p:cNvSpPr>
                <a:spLocks noChangeArrowheads="1"/>
              </p:cNvSpPr>
              <p:nvPr/>
            </p:nvSpPr>
            <p:spPr bwMode="auto">
              <a:xfrm>
                <a:off x="10224974" y="669691"/>
                <a:ext cx="39670" cy="424796"/>
              </a:xfrm>
              <a:prstGeom prst="rect">
                <a:avLst/>
              </a:prstGeom>
              <a:solidFill>
                <a:srgbClr val="ED85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0" name="Rectangle 318"/>
              <p:cNvSpPr>
                <a:spLocks noChangeArrowheads="1"/>
              </p:cNvSpPr>
              <p:nvPr/>
            </p:nvSpPr>
            <p:spPr bwMode="auto">
              <a:xfrm>
                <a:off x="10179104" y="665717"/>
                <a:ext cx="37336" cy="424796"/>
              </a:xfrm>
              <a:prstGeom prst="rect">
                <a:avLst/>
              </a:prstGeom>
              <a:solidFill>
                <a:srgbClr val="F890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1" name="Rectangle 319"/>
              <p:cNvSpPr>
                <a:spLocks noChangeArrowheads="1"/>
              </p:cNvSpPr>
              <p:nvPr/>
            </p:nvSpPr>
            <p:spPr bwMode="auto">
              <a:xfrm>
                <a:off x="10179104" y="665717"/>
                <a:ext cx="37336" cy="424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75" name="Freeform 320"/>
              <p:cNvSpPr>
                <a:spLocks noChangeArrowheads="1"/>
              </p:cNvSpPr>
              <p:nvPr/>
            </p:nvSpPr>
            <p:spPr bwMode="auto">
              <a:xfrm>
                <a:off x="10195714" y="1170535"/>
                <a:ext cx="34037" cy="29342"/>
              </a:xfrm>
              <a:custGeom>
                <a:avLst/>
                <a:gdLst>
                  <a:gd name="T0" fmla="*/ 0 w 16"/>
                  <a:gd name="T1" fmla="*/ 4192 h 14"/>
                  <a:gd name="T2" fmla="*/ 17019 w 16"/>
                  <a:gd name="T3" fmla="*/ 29342 h 14"/>
                  <a:gd name="T4" fmla="*/ 34037 w 16"/>
                  <a:gd name="T5" fmla="*/ 4192 h 14"/>
                  <a:gd name="T6" fmla="*/ 17019 w 16"/>
                  <a:gd name="T7" fmla="*/ 0 h 14"/>
                  <a:gd name="T8" fmla="*/ 0 w 16"/>
                  <a:gd name="T9" fmla="*/ 4192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0" y="2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3" y="1"/>
                      <a:pt x="11" y="0"/>
                      <a:pt x="8" y="0"/>
                    </a:cubicBezTo>
                    <a:cubicBezTo>
                      <a:pt x="5" y="0"/>
                      <a:pt x="2" y="1"/>
                      <a:pt x="0" y="2"/>
                    </a:cubicBezTo>
                    <a:close/>
                  </a:path>
                </a:pathLst>
              </a:custGeom>
              <a:solidFill>
                <a:srgbClr val="E74C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3" name="Rectangle 321"/>
              <p:cNvSpPr>
                <a:spLocks noChangeArrowheads="1"/>
              </p:cNvSpPr>
              <p:nvPr/>
            </p:nvSpPr>
            <p:spPr bwMode="auto">
              <a:xfrm>
                <a:off x="10141918" y="629043"/>
                <a:ext cx="116674" cy="35011"/>
              </a:xfrm>
              <a:prstGeom prst="rect">
                <a:avLst/>
              </a:pr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4" name="Rectangle 322"/>
              <p:cNvSpPr>
                <a:spLocks noChangeArrowheads="1"/>
              </p:cNvSpPr>
              <p:nvPr/>
            </p:nvSpPr>
            <p:spPr bwMode="auto">
              <a:xfrm>
                <a:off x="10154814" y="620520"/>
                <a:ext cx="114339" cy="32677"/>
              </a:xfrm>
              <a:prstGeom prst="rect">
                <a:avLst/>
              </a:pr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5" name="Rectangle 323"/>
              <p:cNvSpPr>
                <a:spLocks noChangeArrowheads="1"/>
              </p:cNvSpPr>
              <p:nvPr/>
            </p:nvSpPr>
            <p:spPr bwMode="auto">
              <a:xfrm>
                <a:off x="10136680" y="618409"/>
                <a:ext cx="119006" cy="16339"/>
              </a:xfrm>
              <a:prstGeom prst="rect">
                <a:avLst/>
              </a:pr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79" name="Freeform 324"/>
              <p:cNvSpPr>
                <a:spLocks noChangeArrowheads="1"/>
              </p:cNvSpPr>
              <p:nvPr/>
            </p:nvSpPr>
            <p:spPr bwMode="auto">
              <a:xfrm>
                <a:off x="10155809" y="569616"/>
                <a:ext cx="113846" cy="50468"/>
              </a:xfrm>
              <a:custGeom>
                <a:avLst/>
                <a:gdLst>
                  <a:gd name="T0" fmla="*/ 56923 w 54"/>
                  <a:gd name="T1" fmla="*/ 0 h 24"/>
                  <a:gd name="T2" fmla="*/ 0 w 54"/>
                  <a:gd name="T3" fmla="*/ 50468 h 24"/>
                  <a:gd name="T4" fmla="*/ 113846 w 54"/>
                  <a:gd name="T5" fmla="*/ 50468 h 24"/>
                  <a:gd name="T6" fmla="*/ 56923 w 54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24">
                    <a:moveTo>
                      <a:pt x="27" y="0"/>
                    </a:moveTo>
                    <a:cubicBezTo>
                      <a:pt x="12" y="0"/>
                      <a:pt x="0" y="11"/>
                      <a:pt x="0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4" y="11"/>
                      <a:pt x="42" y="0"/>
                      <a:pt x="27" y="0"/>
                    </a:cubicBezTo>
                    <a:close/>
                  </a:path>
                </a:pathLst>
              </a:custGeom>
              <a:solidFill>
                <a:srgbClr val="E243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80" name="Freeform 325"/>
              <p:cNvSpPr>
                <a:spLocks noChangeArrowheads="1"/>
              </p:cNvSpPr>
              <p:nvPr/>
            </p:nvSpPr>
            <p:spPr bwMode="auto">
              <a:xfrm>
                <a:off x="10155809" y="1077815"/>
                <a:ext cx="113846" cy="96241"/>
              </a:xfrm>
              <a:custGeom>
                <a:avLst/>
                <a:gdLst>
                  <a:gd name="T0" fmla="*/ 40057 w 54"/>
                  <a:gd name="T1" fmla="*/ 96241 h 46"/>
                  <a:gd name="T2" fmla="*/ 56923 w 54"/>
                  <a:gd name="T3" fmla="*/ 92057 h 46"/>
                  <a:gd name="T4" fmla="*/ 73789 w 54"/>
                  <a:gd name="T5" fmla="*/ 96241 h 46"/>
                  <a:gd name="T6" fmla="*/ 113846 w 54"/>
                  <a:gd name="T7" fmla="*/ 16738 h 46"/>
                  <a:gd name="T8" fmla="*/ 94872 w 54"/>
                  <a:gd name="T9" fmla="*/ 0 h 46"/>
                  <a:gd name="T10" fmla="*/ 75897 w 54"/>
                  <a:gd name="T11" fmla="*/ 16738 h 46"/>
                  <a:gd name="T12" fmla="*/ 56923 w 54"/>
                  <a:gd name="T13" fmla="*/ 0 h 46"/>
                  <a:gd name="T14" fmla="*/ 37949 w 54"/>
                  <a:gd name="T15" fmla="*/ 16738 h 46"/>
                  <a:gd name="T16" fmla="*/ 18974 w 54"/>
                  <a:gd name="T17" fmla="*/ 0 h 46"/>
                  <a:gd name="T18" fmla="*/ 0 w 54"/>
                  <a:gd name="T19" fmla="*/ 16738 h 46"/>
                  <a:gd name="T20" fmla="*/ 40057 w 54"/>
                  <a:gd name="T21" fmla="*/ 96241 h 4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46">
                    <a:moveTo>
                      <a:pt x="19" y="46"/>
                    </a:moveTo>
                    <a:cubicBezTo>
                      <a:pt x="21" y="45"/>
                      <a:pt x="24" y="44"/>
                      <a:pt x="27" y="44"/>
                    </a:cubicBezTo>
                    <a:cubicBezTo>
                      <a:pt x="30" y="44"/>
                      <a:pt x="32" y="45"/>
                      <a:pt x="35" y="46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4"/>
                      <a:pt x="50" y="0"/>
                      <a:pt x="45" y="0"/>
                    </a:cubicBezTo>
                    <a:cubicBezTo>
                      <a:pt x="40" y="0"/>
                      <a:pt x="36" y="4"/>
                      <a:pt x="36" y="8"/>
                    </a:cubicBezTo>
                    <a:cubicBezTo>
                      <a:pt x="36" y="4"/>
                      <a:pt x="32" y="0"/>
                      <a:pt x="27" y="0"/>
                    </a:cubicBezTo>
                    <a:cubicBezTo>
                      <a:pt x="22" y="0"/>
                      <a:pt x="18" y="4"/>
                      <a:pt x="18" y="8"/>
                    </a:cubicBezTo>
                    <a:cubicBezTo>
                      <a:pt x="18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lnTo>
                      <a:pt x="19" y="46"/>
                    </a:lnTo>
                    <a:close/>
                  </a:path>
                </a:pathLst>
              </a:custGeom>
              <a:solidFill>
                <a:srgbClr val="F4C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052" name="组合 1"/>
          <p:cNvGrpSpPr>
            <a:grpSpLocks noChangeAspect="1"/>
          </p:cNvGrpSpPr>
          <p:nvPr userDrawn="1"/>
        </p:nvGrpSpPr>
        <p:grpSpPr bwMode="auto">
          <a:xfrm>
            <a:off x="50800" y="4668838"/>
            <a:ext cx="755650" cy="417512"/>
            <a:chOff x="50446" y="4572401"/>
            <a:chExt cx="938635" cy="517558"/>
          </a:xfrm>
        </p:grpSpPr>
        <p:sp>
          <p:nvSpPr>
            <p:cNvPr id="5" name="Freeform 60"/>
            <p:cNvSpPr>
              <a:spLocks noChangeAspect="1" noEditPoints="1"/>
            </p:cNvSpPr>
            <p:nvPr/>
          </p:nvSpPr>
          <p:spPr bwMode="auto">
            <a:xfrm>
              <a:off x="50446" y="4572401"/>
              <a:ext cx="502841" cy="501815"/>
            </a:xfrm>
            <a:custGeom>
              <a:avLst/>
              <a:gdLst>
                <a:gd name="T0" fmla="*/ 0 w 196"/>
                <a:gd name="T1" fmla="*/ 30 h 196"/>
                <a:gd name="T2" fmla="*/ 196 w 196"/>
                <a:gd name="T3" fmla="*/ 165 h 196"/>
                <a:gd name="T4" fmla="*/ 8 w 196"/>
                <a:gd name="T5" fmla="*/ 30 h 196"/>
                <a:gd name="T6" fmla="*/ 26 w 196"/>
                <a:gd name="T7" fmla="*/ 18 h 196"/>
                <a:gd name="T8" fmla="*/ 8 w 196"/>
                <a:gd name="T9" fmla="*/ 30 h 196"/>
                <a:gd name="T10" fmla="*/ 22 w 196"/>
                <a:gd name="T11" fmla="*/ 30 h 196"/>
                <a:gd name="T12" fmla="*/ 20 w 196"/>
                <a:gd name="T13" fmla="*/ 42 h 196"/>
                <a:gd name="T14" fmla="*/ 22 w 196"/>
                <a:gd name="T15" fmla="*/ 46 h 196"/>
                <a:gd name="T16" fmla="*/ 42 w 196"/>
                <a:gd name="T17" fmla="*/ 34 h 196"/>
                <a:gd name="T18" fmla="*/ 22 w 196"/>
                <a:gd name="T19" fmla="*/ 46 h 196"/>
                <a:gd name="T20" fmla="*/ 38 w 196"/>
                <a:gd name="T21" fmla="*/ 46 h 196"/>
                <a:gd name="T22" fmla="*/ 34 w 196"/>
                <a:gd name="T23" fmla="*/ 57 h 196"/>
                <a:gd name="T24" fmla="*/ 38 w 196"/>
                <a:gd name="T25" fmla="*/ 61 h 196"/>
                <a:gd name="T26" fmla="*/ 58 w 196"/>
                <a:gd name="T27" fmla="*/ 49 h 196"/>
                <a:gd name="T28" fmla="*/ 38 w 196"/>
                <a:gd name="T29" fmla="*/ 61 h 196"/>
                <a:gd name="T30" fmla="*/ 54 w 196"/>
                <a:gd name="T31" fmla="*/ 61 h 196"/>
                <a:gd name="T32" fmla="*/ 50 w 196"/>
                <a:gd name="T33" fmla="*/ 73 h 196"/>
                <a:gd name="T34" fmla="*/ 54 w 196"/>
                <a:gd name="T35" fmla="*/ 76 h 196"/>
                <a:gd name="T36" fmla="*/ 73 w 196"/>
                <a:gd name="T37" fmla="*/ 65 h 196"/>
                <a:gd name="T38" fmla="*/ 54 w 196"/>
                <a:gd name="T39" fmla="*/ 76 h 196"/>
                <a:gd name="T40" fmla="*/ 69 w 196"/>
                <a:gd name="T41" fmla="*/ 76 h 196"/>
                <a:gd name="T42" fmla="*/ 65 w 196"/>
                <a:gd name="T43" fmla="*/ 88 h 196"/>
                <a:gd name="T44" fmla="*/ 69 w 196"/>
                <a:gd name="T45" fmla="*/ 91 h 196"/>
                <a:gd name="T46" fmla="*/ 89 w 196"/>
                <a:gd name="T47" fmla="*/ 80 h 196"/>
                <a:gd name="T48" fmla="*/ 69 w 196"/>
                <a:gd name="T49" fmla="*/ 91 h 196"/>
                <a:gd name="T50" fmla="*/ 85 w 196"/>
                <a:gd name="T51" fmla="*/ 91 h 196"/>
                <a:gd name="T52" fmla="*/ 81 w 196"/>
                <a:gd name="T53" fmla="*/ 103 h 196"/>
                <a:gd name="T54" fmla="*/ 85 w 196"/>
                <a:gd name="T55" fmla="*/ 107 h 196"/>
                <a:gd name="T56" fmla="*/ 104 w 196"/>
                <a:gd name="T57" fmla="*/ 95 h 196"/>
                <a:gd name="T58" fmla="*/ 85 w 196"/>
                <a:gd name="T59" fmla="*/ 107 h 196"/>
                <a:gd name="T60" fmla="*/ 100 w 196"/>
                <a:gd name="T61" fmla="*/ 107 h 196"/>
                <a:gd name="T62" fmla="*/ 96 w 196"/>
                <a:gd name="T63" fmla="*/ 119 h 196"/>
                <a:gd name="T64" fmla="*/ 100 w 196"/>
                <a:gd name="T65" fmla="*/ 123 h 196"/>
                <a:gd name="T66" fmla="*/ 119 w 196"/>
                <a:gd name="T67" fmla="*/ 111 h 196"/>
                <a:gd name="T68" fmla="*/ 100 w 196"/>
                <a:gd name="T69" fmla="*/ 123 h 196"/>
                <a:gd name="T70" fmla="*/ 115 w 196"/>
                <a:gd name="T71" fmla="*/ 123 h 196"/>
                <a:gd name="T72" fmla="*/ 111 w 196"/>
                <a:gd name="T73" fmla="*/ 133 h 196"/>
                <a:gd name="T74" fmla="*/ 115 w 196"/>
                <a:gd name="T75" fmla="*/ 137 h 196"/>
                <a:gd name="T76" fmla="*/ 135 w 196"/>
                <a:gd name="T77" fmla="*/ 127 h 196"/>
                <a:gd name="T78" fmla="*/ 115 w 196"/>
                <a:gd name="T79" fmla="*/ 137 h 196"/>
                <a:gd name="T80" fmla="*/ 131 w 196"/>
                <a:gd name="T81" fmla="*/ 137 h 196"/>
                <a:gd name="T82" fmla="*/ 127 w 196"/>
                <a:gd name="T83" fmla="*/ 149 h 196"/>
                <a:gd name="T84" fmla="*/ 131 w 196"/>
                <a:gd name="T85" fmla="*/ 153 h 196"/>
                <a:gd name="T86" fmla="*/ 149 w 196"/>
                <a:gd name="T87" fmla="*/ 141 h 196"/>
                <a:gd name="T88" fmla="*/ 131 w 196"/>
                <a:gd name="T89" fmla="*/ 153 h 196"/>
                <a:gd name="T90" fmla="*/ 147 w 196"/>
                <a:gd name="T91" fmla="*/ 153 h 196"/>
                <a:gd name="T92" fmla="*/ 143 w 196"/>
                <a:gd name="T93" fmla="*/ 165 h 196"/>
                <a:gd name="T94" fmla="*/ 147 w 196"/>
                <a:gd name="T95" fmla="*/ 169 h 196"/>
                <a:gd name="T96" fmla="*/ 165 w 196"/>
                <a:gd name="T97" fmla="*/ 157 h 196"/>
                <a:gd name="T98" fmla="*/ 147 w 196"/>
                <a:gd name="T99" fmla="*/ 169 h 196"/>
                <a:gd name="T100" fmla="*/ 161 w 196"/>
                <a:gd name="T101" fmla="*/ 169 h 196"/>
                <a:gd name="T102" fmla="*/ 157 w 196"/>
                <a:gd name="T103" fmla="*/ 180 h 196"/>
                <a:gd name="T104" fmla="*/ 161 w 196"/>
                <a:gd name="T105" fmla="*/ 184 h 196"/>
                <a:gd name="T106" fmla="*/ 181 w 196"/>
                <a:gd name="T107" fmla="*/ 173 h 196"/>
                <a:gd name="T108" fmla="*/ 161 w 196"/>
                <a:gd name="T109" fmla="*/ 18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6" h="196">
                  <a:moveTo>
                    <a:pt x="30" y="0"/>
                  </a:moveTo>
                  <a:lnTo>
                    <a:pt x="0" y="30"/>
                  </a:lnTo>
                  <a:lnTo>
                    <a:pt x="165" y="196"/>
                  </a:lnTo>
                  <a:lnTo>
                    <a:pt x="196" y="165"/>
                  </a:lnTo>
                  <a:lnTo>
                    <a:pt x="30" y="0"/>
                  </a:lnTo>
                  <a:close/>
                  <a:moveTo>
                    <a:pt x="8" y="30"/>
                  </a:moveTo>
                  <a:lnTo>
                    <a:pt x="22" y="14"/>
                  </a:lnTo>
                  <a:lnTo>
                    <a:pt x="26" y="18"/>
                  </a:lnTo>
                  <a:lnTo>
                    <a:pt x="12" y="34"/>
                  </a:lnTo>
                  <a:lnTo>
                    <a:pt x="8" y="30"/>
                  </a:lnTo>
                  <a:close/>
                  <a:moveTo>
                    <a:pt x="16" y="38"/>
                  </a:moveTo>
                  <a:lnTo>
                    <a:pt x="22" y="30"/>
                  </a:lnTo>
                  <a:lnTo>
                    <a:pt x="26" y="34"/>
                  </a:lnTo>
                  <a:lnTo>
                    <a:pt x="20" y="42"/>
                  </a:lnTo>
                  <a:lnTo>
                    <a:pt x="16" y="38"/>
                  </a:lnTo>
                  <a:close/>
                  <a:moveTo>
                    <a:pt x="22" y="46"/>
                  </a:moveTo>
                  <a:lnTo>
                    <a:pt x="38" y="30"/>
                  </a:lnTo>
                  <a:lnTo>
                    <a:pt x="42" y="34"/>
                  </a:lnTo>
                  <a:lnTo>
                    <a:pt x="26" y="49"/>
                  </a:lnTo>
                  <a:lnTo>
                    <a:pt x="22" y="46"/>
                  </a:lnTo>
                  <a:close/>
                  <a:moveTo>
                    <a:pt x="30" y="53"/>
                  </a:moveTo>
                  <a:lnTo>
                    <a:pt x="38" y="46"/>
                  </a:lnTo>
                  <a:lnTo>
                    <a:pt x="42" y="49"/>
                  </a:lnTo>
                  <a:lnTo>
                    <a:pt x="34" y="57"/>
                  </a:lnTo>
                  <a:lnTo>
                    <a:pt x="30" y="53"/>
                  </a:lnTo>
                  <a:close/>
                  <a:moveTo>
                    <a:pt x="38" y="61"/>
                  </a:moveTo>
                  <a:lnTo>
                    <a:pt x="54" y="46"/>
                  </a:lnTo>
                  <a:lnTo>
                    <a:pt x="58" y="49"/>
                  </a:lnTo>
                  <a:lnTo>
                    <a:pt x="42" y="65"/>
                  </a:lnTo>
                  <a:lnTo>
                    <a:pt x="38" y="61"/>
                  </a:lnTo>
                  <a:close/>
                  <a:moveTo>
                    <a:pt x="46" y="69"/>
                  </a:moveTo>
                  <a:lnTo>
                    <a:pt x="54" y="61"/>
                  </a:lnTo>
                  <a:lnTo>
                    <a:pt x="58" y="65"/>
                  </a:lnTo>
                  <a:lnTo>
                    <a:pt x="50" y="73"/>
                  </a:lnTo>
                  <a:lnTo>
                    <a:pt x="46" y="69"/>
                  </a:lnTo>
                  <a:close/>
                  <a:moveTo>
                    <a:pt x="54" y="76"/>
                  </a:moveTo>
                  <a:lnTo>
                    <a:pt x="69" y="61"/>
                  </a:lnTo>
                  <a:lnTo>
                    <a:pt x="73" y="65"/>
                  </a:lnTo>
                  <a:lnTo>
                    <a:pt x="58" y="80"/>
                  </a:lnTo>
                  <a:lnTo>
                    <a:pt x="54" y="76"/>
                  </a:lnTo>
                  <a:close/>
                  <a:moveTo>
                    <a:pt x="62" y="84"/>
                  </a:moveTo>
                  <a:lnTo>
                    <a:pt x="69" y="76"/>
                  </a:lnTo>
                  <a:lnTo>
                    <a:pt x="73" y="80"/>
                  </a:lnTo>
                  <a:lnTo>
                    <a:pt x="65" y="88"/>
                  </a:lnTo>
                  <a:lnTo>
                    <a:pt x="62" y="84"/>
                  </a:lnTo>
                  <a:close/>
                  <a:moveTo>
                    <a:pt x="69" y="91"/>
                  </a:moveTo>
                  <a:lnTo>
                    <a:pt x="85" y="76"/>
                  </a:lnTo>
                  <a:lnTo>
                    <a:pt x="89" y="80"/>
                  </a:lnTo>
                  <a:lnTo>
                    <a:pt x="73" y="95"/>
                  </a:lnTo>
                  <a:lnTo>
                    <a:pt x="69" y="91"/>
                  </a:lnTo>
                  <a:close/>
                  <a:moveTo>
                    <a:pt x="77" y="99"/>
                  </a:moveTo>
                  <a:lnTo>
                    <a:pt x="85" y="91"/>
                  </a:lnTo>
                  <a:lnTo>
                    <a:pt x="89" y="95"/>
                  </a:lnTo>
                  <a:lnTo>
                    <a:pt x="81" y="103"/>
                  </a:lnTo>
                  <a:lnTo>
                    <a:pt x="77" y="99"/>
                  </a:lnTo>
                  <a:close/>
                  <a:moveTo>
                    <a:pt x="85" y="107"/>
                  </a:moveTo>
                  <a:lnTo>
                    <a:pt x="100" y="91"/>
                  </a:lnTo>
                  <a:lnTo>
                    <a:pt x="104" y="95"/>
                  </a:lnTo>
                  <a:lnTo>
                    <a:pt x="89" y="111"/>
                  </a:lnTo>
                  <a:lnTo>
                    <a:pt x="85" y="107"/>
                  </a:lnTo>
                  <a:close/>
                  <a:moveTo>
                    <a:pt x="93" y="115"/>
                  </a:moveTo>
                  <a:lnTo>
                    <a:pt x="100" y="107"/>
                  </a:lnTo>
                  <a:lnTo>
                    <a:pt x="104" y="111"/>
                  </a:lnTo>
                  <a:lnTo>
                    <a:pt x="96" y="119"/>
                  </a:lnTo>
                  <a:lnTo>
                    <a:pt x="93" y="115"/>
                  </a:lnTo>
                  <a:close/>
                  <a:moveTo>
                    <a:pt x="100" y="123"/>
                  </a:moveTo>
                  <a:lnTo>
                    <a:pt x="115" y="107"/>
                  </a:lnTo>
                  <a:lnTo>
                    <a:pt x="119" y="111"/>
                  </a:lnTo>
                  <a:lnTo>
                    <a:pt x="104" y="127"/>
                  </a:lnTo>
                  <a:lnTo>
                    <a:pt x="100" y="123"/>
                  </a:lnTo>
                  <a:close/>
                  <a:moveTo>
                    <a:pt x="108" y="131"/>
                  </a:moveTo>
                  <a:lnTo>
                    <a:pt x="115" y="123"/>
                  </a:lnTo>
                  <a:lnTo>
                    <a:pt x="119" y="127"/>
                  </a:lnTo>
                  <a:lnTo>
                    <a:pt x="111" y="133"/>
                  </a:lnTo>
                  <a:lnTo>
                    <a:pt x="108" y="131"/>
                  </a:lnTo>
                  <a:close/>
                  <a:moveTo>
                    <a:pt x="115" y="137"/>
                  </a:moveTo>
                  <a:lnTo>
                    <a:pt x="131" y="123"/>
                  </a:lnTo>
                  <a:lnTo>
                    <a:pt x="135" y="127"/>
                  </a:lnTo>
                  <a:lnTo>
                    <a:pt x="119" y="141"/>
                  </a:lnTo>
                  <a:lnTo>
                    <a:pt x="115" y="137"/>
                  </a:lnTo>
                  <a:close/>
                  <a:moveTo>
                    <a:pt x="123" y="145"/>
                  </a:moveTo>
                  <a:lnTo>
                    <a:pt x="131" y="137"/>
                  </a:lnTo>
                  <a:lnTo>
                    <a:pt x="135" y="141"/>
                  </a:lnTo>
                  <a:lnTo>
                    <a:pt x="127" y="149"/>
                  </a:lnTo>
                  <a:lnTo>
                    <a:pt x="123" y="145"/>
                  </a:lnTo>
                  <a:close/>
                  <a:moveTo>
                    <a:pt x="131" y="153"/>
                  </a:moveTo>
                  <a:lnTo>
                    <a:pt x="147" y="137"/>
                  </a:lnTo>
                  <a:lnTo>
                    <a:pt x="149" y="141"/>
                  </a:lnTo>
                  <a:lnTo>
                    <a:pt x="135" y="157"/>
                  </a:lnTo>
                  <a:lnTo>
                    <a:pt x="131" y="153"/>
                  </a:lnTo>
                  <a:close/>
                  <a:moveTo>
                    <a:pt x="139" y="161"/>
                  </a:moveTo>
                  <a:lnTo>
                    <a:pt x="147" y="153"/>
                  </a:lnTo>
                  <a:lnTo>
                    <a:pt x="149" y="157"/>
                  </a:lnTo>
                  <a:lnTo>
                    <a:pt x="143" y="165"/>
                  </a:lnTo>
                  <a:lnTo>
                    <a:pt x="139" y="161"/>
                  </a:lnTo>
                  <a:close/>
                  <a:moveTo>
                    <a:pt x="147" y="169"/>
                  </a:moveTo>
                  <a:lnTo>
                    <a:pt x="161" y="153"/>
                  </a:lnTo>
                  <a:lnTo>
                    <a:pt x="165" y="157"/>
                  </a:lnTo>
                  <a:lnTo>
                    <a:pt x="149" y="173"/>
                  </a:lnTo>
                  <a:lnTo>
                    <a:pt x="147" y="169"/>
                  </a:lnTo>
                  <a:close/>
                  <a:moveTo>
                    <a:pt x="153" y="176"/>
                  </a:moveTo>
                  <a:lnTo>
                    <a:pt x="161" y="169"/>
                  </a:lnTo>
                  <a:lnTo>
                    <a:pt x="165" y="173"/>
                  </a:lnTo>
                  <a:lnTo>
                    <a:pt x="157" y="180"/>
                  </a:lnTo>
                  <a:lnTo>
                    <a:pt x="153" y="176"/>
                  </a:lnTo>
                  <a:close/>
                  <a:moveTo>
                    <a:pt x="161" y="184"/>
                  </a:moveTo>
                  <a:lnTo>
                    <a:pt x="177" y="169"/>
                  </a:lnTo>
                  <a:lnTo>
                    <a:pt x="181" y="173"/>
                  </a:lnTo>
                  <a:lnTo>
                    <a:pt x="165" y="188"/>
                  </a:lnTo>
                  <a:lnTo>
                    <a:pt x="161" y="18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微软雅黑" panose="020B0503020204020204" pitchFamily="34" charset="-122"/>
              </a:endParaRPr>
            </a:p>
          </p:txBody>
        </p:sp>
        <p:grpSp>
          <p:nvGrpSpPr>
            <p:cNvPr id="2056" name="组合 28"/>
            <p:cNvGrpSpPr>
              <a:grpSpLocks noChangeAspect="1"/>
            </p:cNvGrpSpPr>
            <p:nvPr userDrawn="1"/>
          </p:nvGrpSpPr>
          <p:grpSpPr bwMode="auto">
            <a:xfrm>
              <a:off x="590618" y="4691496"/>
              <a:ext cx="398463" cy="398463"/>
              <a:chOff x="6531804" y="2008188"/>
              <a:chExt cx="962025" cy="962025"/>
            </a:xfrm>
          </p:grpSpPr>
          <p:sp>
            <p:nvSpPr>
              <p:cNvPr id="19464" name="Rectangle 169"/>
              <p:cNvSpPr>
                <a:spLocks noChangeArrowheads="1"/>
              </p:cNvSpPr>
              <p:nvPr/>
            </p:nvSpPr>
            <p:spPr bwMode="auto">
              <a:xfrm>
                <a:off x="7374808" y="2732654"/>
                <a:ext cx="57131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5" name="Rectangle 170"/>
              <p:cNvSpPr>
                <a:spLocks noChangeArrowheads="1"/>
              </p:cNvSpPr>
              <p:nvPr/>
            </p:nvSpPr>
            <p:spPr bwMode="auto">
              <a:xfrm>
                <a:off x="7284350" y="2732654"/>
                <a:ext cx="57131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6" name="Rectangle 171"/>
              <p:cNvSpPr>
                <a:spLocks noChangeArrowheads="1"/>
              </p:cNvSpPr>
              <p:nvPr/>
            </p:nvSpPr>
            <p:spPr bwMode="auto">
              <a:xfrm>
                <a:off x="7193894" y="2732654"/>
                <a:ext cx="57131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7" name="Rectangle 172"/>
              <p:cNvSpPr>
                <a:spLocks noChangeArrowheads="1"/>
              </p:cNvSpPr>
              <p:nvPr/>
            </p:nvSpPr>
            <p:spPr bwMode="auto">
              <a:xfrm>
                <a:off x="7103435" y="2732654"/>
                <a:ext cx="57131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8" name="Rectangle 173"/>
              <p:cNvSpPr>
                <a:spLocks noChangeArrowheads="1"/>
              </p:cNvSpPr>
              <p:nvPr/>
            </p:nvSpPr>
            <p:spPr bwMode="auto">
              <a:xfrm>
                <a:off x="7012980" y="2732654"/>
                <a:ext cx="61890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9" name="Rectangle 174"/>
              <p:cNvSpPr>
                <a:spLocks noChangeArrowheads="1"/>
              </p:cNvSpPr>
              <p:nvPr/>
            </p:nvSpPr>
            <p:spPr bwMode="auto">
              <a:xfrm>
                <a:off x="6589259" y="2732654"/>
                <a:ext cx="61893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0" name="Rectangle 175"/>
              <p:cNvSpPr>
                <a:spLocks noChangeArrowheads="1"/>
              </p:cNvSpPr>
              <p:nvPr/>
            </p:nvSpPr>
            <p:spPr bwMode="auto">
              <a:xfrm>
                <a:off x="6679717" y="2732654"/>
                <a:ext cx="61890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1" name="Rectangle 176"/>
              <p:cNvSpPr>
                <a:spLocks noChangeArrowheads="1"/>
              </p:cNvSpPr>
              <p:nvPr/>
            </p:nvSpPr>
            <p:spPr bwMode="auto">
              <a:xfrm>
                <a:off x="6770173" y="2732654"/>
                <a:ext cx="61893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2" name="Rectangle 177"/>
              <p:cNvSpPr>
                <a:spLocks noChangeArrowheads="1"/>
              </p:cNvSpPr>
              <p:nvPr/>
            </p:nvSpPr>
            <p:spPr bwMode="auto">
              <a:xfrm>
                <a:off x="6860631" y="2732654"/>
                <a:ext cx="61890" cy="28507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66" name="Freeform 178"/>
              <p:cNvSpPr>
                <a:spLocks noEditPoints="1" noChangeArrowheads="1"/>
              </p:cNvSpPr>
              <p:nvPr/>
            </p:nvSpPr>
            <p:spPr bwMode="auto">
              <a:xfrm>
                <a:off x="6531804" y="2008188"/>
                <a:ext cx="962025" cy="962025"/>
              </a:xfrm>
              <a:custGeom>
                <a:avLst/>
                <a:gdLst>
                  <a:gd name="T0" fmla="*/ 450850 w 606"/>
                  <a:gd name="T1" fmla="*/ 0 h 606"/>
                  <a:gd name="T2" fmla="*/ 420688 w 606"/>
                  <a:gd name="T3" fmla="*/ 0 h 606"/>
                  <a:gd name="T4" fmla="*/ 0 w 606"/>
                  <a:gd name="T5" fmla="*/ 722313 h 606"/>
                  <a:gd name="T6" fmla="*/ 0 w 606"/>
                  <a:gd name="T7" fmla="*/ 752475 h 606"/>
                  <a:gd name="T8" fmla="*/ 420688 w 606"/>
                  <a:gd name="T9" fmla="*/ 962025 h 606"/>
                  <a:gd name="T10" fmla="*/ 450850 w 606"/>
                  <a:gd name="T11" fmla="*/ 962025 h 606"/>
                  <a:gd name="T12" fmla="*/ 962025 w 606"/>
                  <a:gd name="T13" fmla="*/ 752475 h 606"/>
                  <a:gd name="T14" fmla="*/ 962025 w 606"/>
                  <a:gd name="T15" fmla="*/ 722313 h 606"/>
                  <a:gd name="T16" fmla="*/ 450850 w 606"/>
                  <a:gd name="T17" fmla="*/ 0 h 606"/>
                  <a:gd name="T18" fmla="*/ 931863 w 606"/>
                  <a:gd name="T19" fmla="*/ 733425 h 606"/>
                  <a:gd name="T20" fmla="*/ 442913 w 606"/>
                  <a:gd name="T21" fmla="*/ 931863 h 606"/>
                  <a:gd name="T22" fmla="*/ 428625 w 606"/>
                  <a:gd name="T23" fmla="*/ 931863 h 606"/>
                  <a:gd name="T24" fmla="*/ 28575 w 606"/>
                  <a:gd name="T25" fmla="*/ 733425 h 606"/>
                  <a:gd name="T26" fmla="*/ 28575 w 606"/>
                  <a:gd name="T27" fmla="*/ 728663 h 606"/>
                  <a:gd name="T28" fmla="*/ 434975 w 606"/>
                  <a:gd name="T29" fmla="*/ 33338 h 606"/>
                  <a:gd name="T30" fmla="*/ 931863 w 606"/>
                  <a:gd name="T31" fmla="*/ 733425 h 60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6" h="606">
                    <a:moveTo>
                      <a:pt x="284" y="0"/>
                    </a:moveTo>
                    <a:lnTo>
                      <a:pt x="265" y="0"/>
                    </a:lnTo>
                    <a:lnTo>
                      <a:pt x="0" y="455"/>
                    </a:lnTo>
                    <a:lnTo>
                      <a:pt x="0" y="474"/>
                    </a:lnTo>
                    <a:lnTo>
                      <a:pt x="265" y="606"/>
                    </a:lnTo>
                    <a:lnTo>
                      <a:pt x="284" y="606"/>
                    </a:lnTo>
                    <a:lnTo>
                      <a:pt x="606" y="474"/>
                    </a:lnTo>
                    <a:lnTo>
                      <a:pt x="606" y="455"/>
                    </a:lnTo>
                    <a:lnTo>
                      <a:pt x="284" y="0"/>
                    </a:lnTo>
                    <a:close/>
                    <a:moveTo>
                      <a:pt x="587" y="462"/>
                    </a:moveTo>
                    <a:lnTo>
                      <a:pt x="279" y="587"/>
                    </a:lnTo>
                    <a:lnTo>
                      <a:pt x="270" y="587"/>
                    </a:lnTo>
                    <a:lnTo>
                      <a:pt x="18" y="462"/>
                    </a:lnTo>
                    <a:lnTo>
                      <a:pt x="18" y="459"/>
                    </a:lnTo>
                    <a:lnTo>
                      <a:pt x="274" y="21"/>
                    </a:lnTo>
                    <a:lnTo>
                      <a:pt x="587" y="462"/>
                    </a:lnTo>
                    <a:close/>
                  </a:path>
                </a:pathLst>
              </a:cu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4" name="Rectangle 179"/>
              <p:cNvSpPr>
                <a:spLocks noChangeArrowheads="1"/>
              </p:cNvSpPr>
              <p:nvPr/>
            </p:nvSpPr>
            <p:spPr bwMode="auto">
              <a:xfrm>
                <a:off x="6951087" y="2010475"/>
                <a:ext cx="33328" cy="959738"/>
              </a:xfrm>
              <a:prstGeom prst="rect">
                <a:avLst/>
              </a:prstGeom>
              <a:solidFill>
                <a:srgbClr val="B0BE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ransition spd="slow">
    <p:random/>
  </p:transition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Impact" panose="020B0806030902050204" pitchFamily="34" charset="0"/>
          <a:ea typeface="微软雅黑" panose="020B0503020204020204" pitchFamily="34" charset="-122"/>
        </a:defRPr>
      </a:lvl9pPr>
    </p:titleStyle>
    <p:bodyStyle>
      <a:lvl1pPr marL="257175" indent="-257175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2.wmf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4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6.wmf"/><Relationship Id="rId12" Type="http://schemas.openxmlformats.org/officeDocument/2006/relationships/image" Target="../media/image3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7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16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61.wmf"/><Relationship Id="rId18" Type="http://schemas.openxmlformats.org/officeDocument/2006/relationships/image" Target="../media/image66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6.bin"/><Relationship Id="rId20" Type="http://schemas.openxmlformats.org/officeDocument/2006/relationships/image" Target="../media/image64.jpe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38.png"/><Relationship Id="rId4" Type="http://schemas.openxmlformats.org/officeDocument/2006/relationships/oleObject" Target="../embeddings/oleObject40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4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68.wmf"/><Relationship Id="rId4" Type="http://schemas.openxmlformats.org/officeDocument/2006/relationships/image" Target="../media/image69.emf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59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78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76.wmf"/><Relationship Id="rId25" Type="http://schemas.openxmlformats.org/officeDocument/2006/relationships/image" Target="../media/image80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62.bin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2.wmf"/><Relationship Id="rId4" Type="http://schemas.openxmlformats.org/officeDocument/2006/relationships/oleObject" Target="../embeddings/oleObject6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86.wmf"/><Relationship Id="rId4" Type="http://schemas.openxmlformats.org/officeDocument/2006/relationships/oleObject" Target="../embeddings/oleObject6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jpeg"/><Relationship Id="rId5" Type="http://schemas.openxmlformats.org/officeDocument/2006/relationships/image" Target="../media/image87.wmf"/><Relationship Id="rId4" Type="http://schemas.openxmlformats.org/officeDocument/2006/relationships/oleObject" Target="../embeddings/oleObject6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92.wmf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7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0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9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96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94.wm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10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106.wmf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105.wmf"/><Relationship Id="rId5" Type="http://schemas.openxmlformats.org/officeDocument/2006/relationships/image" Target="../media/image102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104.wmf"/><Relationship Id="rId14" Type="http://schemas.openxmlformats.org/officeDocument/2006/relationships/image" Target="../media/image3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microsoft.com/office/2007/relationships/hdphoto" Target="../media/hdphoto1.wdp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109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108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110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108.wmf"/><Relationship Id="rId12" Type="http://schemas.openxmlformats.org/officeDocument/2006/relationships/image" Target="../media/image114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113.wmf"/><Relationship Id="rId5" Type="http://schemas.openxmlformats.org/officeDocument/2006/relationships/image" Target="../media/image111.wmf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11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2.png"/><Relationship Id="rId5" Type="http://schemas.openxmlformats.org/officeDocument/2006/relationships/image" Target="../media/image1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0" y="-3174"/>
            <a:ext cx="3562350" cy="436622"/>
          </a:xfrm>
          <a:prstGeom prst="round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0" hangingPunct="0"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prstClr val="black"/>
              </a:solidFill>
            </a:endParaRP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158750" y="33338"/>
            <a:ext cx="3338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FFFF"/>
                </a:solidFill>
                <a:latin typeface="宋体" panose="02010600030101010101" pitchFamily="2" charset="-122"/>
              </a:rPr>
              <a:t>人教版 </a:t>
            </a:r>
            <a:r>
              <a:rPr lang="zh-CN" altLang="en-US" sz="2000" b="1" dirty="0" smtClean="0">
                <a:solidFill>
                  <a:srgbClr val="FFFFFF"/>
                </a:solidFill>
                <a:latin typeface="宋体" panose="02010600030101010101" pitchFamily="2" charset="-122"/>
              </a:rPr>
              <a:t>数学 七年级 上册</a:t>
            </a:r>
            <a:endParaRPr lang="zh-CN" altLang="en-US" sz="2000" b="1" dirty="0">
              <a:solidFill>
                <a:srgbClr val="FFFFFF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418819"/>
            <a:ext cx="9144000" cy="119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sym typeface="+mn-ea"/>
              </a:rPr>
              <a:t>有理数的除法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39325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剪去同侧角的矩形 11"/>
          <p:cNvSpPr/>
          <p:nvPr/>
        </p:nvSpPr>
        <p:spPr>
          <a:xfrm>
            <a:off x="1095375" y="1038225"/>
            <a:ext cx="7391400" cy="3295650"/>
          </a:xfrm>
          <a:prstGeom prst="snip2SameRect">
            <a:avLst/>
          </a:prstGeom>
          <a:grpFill/>
          <a:ln>
            <a:solidFill>
              <a:schemeClr val="accent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4810" name="文本框 204809"/>
          <p:cNvSpPr txBox="1">
            <a:spLocks noChangeArrowheads="1"/>
          </p:cNvSpPr>
          <p:nvPr/>
        </p:nvSpPr>
        <p:spPr bwMode="auto">
          <a:xfrm>
            <a:off x="1381125" y="1901825"/>
            <a:ext cx="71945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两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数相除，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同号得正，异号得负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，并把绝对值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相除</a:t>
            </a:r>
            <a:r>
              <a:rPr lang="en-US" altLang="zh-CN" sz="24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sz="24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除以任何一个不等于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的数，都得</a:t>
            </a:r>
            <a:r>
              <a:rPr lang="en-US" altLang="zh-CN" sz="24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0.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04811" name="文本框 204810"/>
          <p:cNvSpPr txBox="1">
            <a:spLocks noChangeArrowheads="1"/>
          </p:cNvSpPr>
          <p:nvPr/>
        </p:nvSpPr>
        <p:spPr bwMode="auto">
          <a:xfrm>
            <a:off x="2390775" y="752474"/>
            <a:ext cx="4333875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150000"/>
              </a:lnSpc>
              <a:defRPr sz="2800" b="1">
                <a:latin typeface="宋体" panose="02010600030101010101" pitchFamily="2" charset="-122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prstClr val="black"/>
                </a:solidFill>
                <a:ea typeface="宋体" panose="02010600030101010101" pitchFamily="2" charset="-122"/>
              </a:rPr>
              <a:t>有理数除法法则（二）</a:t>
            </a:r>
          </a:p>
        </p:txBody>
      </p:sp>
      <p:grpSp>
        <p:nvGrpSpPr>
          <p:cNvPr id="53253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9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11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4810" grpId="0" build="p" autoUpdateAnimBg="0"/>
      <p:bldP spid="20481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文本框 205825"/>
          <p:cNvSpPr txBox="1">
            <a:spLocks noChangeArrowheads="1"/>
          </p:cNvSpPr>
          <p:nvPr/>
        </p:nvSpPr>
        <p:spPr bwMode="auto">
          <a:xfrm>
            <a:off x="1652588" y="541338"/>
            <a:ext cx="681196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到现在为止我们有了两个除法法则，那么两个法则是不是都可以用于解决两数相除呢？</a:t>
            </a:r>
          </a:p>
        </p:txBody>
      </p:sp>
      <p:sp>
        <p:nvSpPr>
          <p:cNvPr id="205836" name="文本框 205835"/>
          <p:cNvSpPr txBox="1">
            <a:spLocks noChangeArrowheads="1"/>
          </p:cNvSpPr>
          <p:nvPr/>
        </p:nvSpPr>
        <p:spPr bwMode="auto">
          <a:xfrm>
            <a:off x="1142205" y="2854326"/>
            <a:ext cx="70945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1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</a:rPr>
              <a:t>. 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</a:rPr>
              <a:t>两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</a:rPr>
              <a:t>个法则都可以用来求两个有理数相除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2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</a:rPr>
              <a:t>. 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</a:rPr>
              <a:t>如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</a:rPr>
              <a:t>果两数相除，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</a:rPr>
              <a:t>能够整除的就选择法则二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</a:rPr>
              <a:t>不能够整除的就选择用法则一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31825" y="633413"/>
            <a:ext cx="1020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思考：</a:t>
            </a:r>
          </a:p>
        </p:txBody>
      </p:sp>
      <p:grpSp>
        <p:nvGrpSpPr>
          <p:cNvPr id="54278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1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13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239902" y="2000276"/>
            <a:ext cx="2440363" cy="647699"/>
            <a:chOff x="3131762" y="248416"/>
            <a:chExt cx="2440363" cy="647699"/>
          </a:xfrm>
        </p:grpSpPr>
        <p:sp>
          <p:nvSpPr>
            <p:cNvPr id="14" name="圆角矩形 13"/>
            <p:cNvSpPr/>
            <p:nvPr/>
          </p:nvSpPr>
          <p:spPr>
            <a:xfrm>
              <a:off x="3343275" y="334907"/>
              <a:ext cx="2228850" cy="474718"/>
            </a:xfrm>
            <a:prstGeom prst="roundRect">
              <a:avLst/>
            </a:prstGeom>
            <a:solidFill>
              <a:srgbClr val="BECE37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归纳总结</a:t>
              </a: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>
              <a:off x="3131762" y="248416"/>
              <a:ext cx="687763" cy="647699"/>
            </a:xfrm>
            <a:prstGeom prst="roundRect">
              <a:avLst/>
            </a:prstGeom>
          </p:spPr>
        </p:pic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65187" y="1366838"/>
            <a:ext cx="62690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1 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计算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）（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–36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） 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9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；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                   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） 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                       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.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Wingdings" panose="05000000000000000000" pitchFamily="2" charset="2"/>
              </a:rPr>
              <a:t> </a:t>
            </a:r>
          </a:p>
        </p:txBody>
      </p:sp>
      <p:graphicFrame>
        <p:nvGraphicFramePr>
          <p:cNvPr id="4" name="对象 3"/>
          <p:cNvGraphicFramePr/>
          <p:nvPr/>
        </p:nvGraphicFramePr>
        <p:xfrm>
          <a:off x="3861592" y="1573213"/>
          <a:ext cx="2762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4" imgW="128270" imgH="128270" progId="Equation.3">
                  <p:embed/>
                </p:oleObj>
              </mc:Choice>
              <mc:Fallback>
                <p:oleObj r:id="rId4" imgW="128270" imgH="128270" progId="Equation.3">
                  <p:embed/>
                  <p:pic>
                    <p:nvPicPr>
                      <p:cNvPr id="0" name="图片 51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592" y="1573213"/>
                        <a:ext cx="2762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60475" y="2905421"/>
            <a:ext cx="575437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解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/>
                <a:ea typeface="微软雅黑" panose="020B0503020204020204" pitchFamily="34" charset="-122"/>
              </a:rPr>
              <a:t>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）（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–36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）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9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= –(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36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)= –4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；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     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    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     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pitchFamily="34" charset="-122"/>
                <a:sym typeface="Wingdings" panose="05000000000000000000" pitchFamily="2" charset="2"/>
              </a:rPr>
              <a:t>）</a:t>
            </a:r>
          </a:p>
        </p:txBody>
      </p:sp>
      <p:graphicFrame>
        <p:nvGraphicFramePr>
          <p:cNvPr id="7" name="对象 6"/>
          <p:cNvGraphicFramePr/>
          <p:nvPr/>
        </p:nvGraphicFramePr>
        <p:xfrm>
          <a:off x="3582988" y="2996140"/>
          <a:ext cx="2762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6" imgW="128270" imgH="128270" progId="Equation.DSMT4">
                  <p:embed/>
                </p:oleObj>
              </mc:Choice>
              <mc:Fallback>
                <p:oleObj r:id="rId6" imgW="128270" imgH="128270" progId="Equation.DSMT4">
                  <p:embed/>
                  <p:pic>
                    <p:nvPicPr>
                      <p:cNvPr id="0" name="图片 512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2996140"/>
                        <a:ext cx="2762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/>
          <p:nvPr/>
        </p:nvGraphicFramePr>
        <p:xfrm>
          <a:off x="2957513" y="1967002"/>
          <a:ext cx="15240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8" imgW="864870" imgH="394335" progId="Equation.3">
                  <p:embed/>
                </p:oleObj>
              </mc:Choice>
              <mc:Fallback>
                <p:oleObj r:id="rId8" imgW="864870" imgH="394335" progId="Equation.3">
                  <p:embed/>
                  <p:pic>
                    <p:nvPicPr>
                      <p:cNvPr id="0" name="图片 5123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1967002"/>
                        <a:ext cx="15240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/>
          <p:nvPr/>
        </p:nvGraphicFramePr>
        <p:xfrm>
          <a:off x="2788285" y="3808232"/>
          <a:ext cx="34194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10" imgW="2108200" imgH="393700" progId="Equation.DSMT4">
                  <p:embed/>
                </p:oleObj>
              </mc:Choice>
              <mc:Fallback>
                <p:oleObj r:id="rId10" imgW="2108200" imgH="393700" progId="Equation.DSMT4">
                  <p:embed/>
                  <p:pic>
                    <p:nvPicPr>
                      <p:cNvPr id="0" name="图片 512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8285" y="3808232"/>
                        <a:ext cx="34194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306" name="组合 6"/>
          <p:cNvGrpSpPr/>
          <p:nvPr/>
        </p:nvGrpSpPr>
        <p:grpSpPr bwMode="auto">
          <a:xfrm>
            <a:off x="558800" y="765175"/>
            <a:ext cx="1858963" cy="492125"/>
            <a:chOff x="427462" y="558483"/>
            <a:chExt cx="1858351" cy="492443"/>
          </a:xfrm>
        </p:grpSpPr>
        <p:grpSp>
          <p:nvGrpSpPr>
            <p:cNvPr id="55312" name="组合 5"/>
            <p:cNvGrpSpPr/>
            <p:nvPr/>
          </p:nvGrpSpPr>
          <p:grpSpPr bwMode="auto">
            <a:xfrm>
              <a:off x="468915" y="591581"/>
              <a:ext cx="1816898" cy="426248"/>
              <a:chOff x="2177651" y="-557614"/>
              <a:chExt cx="1816898" cy="426248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2177459" y="-557353"/>
                <a:ext cx="426897" cy="42572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507550" y="-557353"/>
                <a:ext cx="426897" cy="42572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837642" y="-557353"/>
                <a:ext cx="426897" cy="42572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3167733" y="-557353"/>
                <a:ext cx="426897" cy="42572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567652" y="-557353"/>
                <a:ext cx="426897" cy="425725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5313" name="文本框 11"/>
            <p:cNvSpPr txBox="1">
              <a:spLocks noChangeArrowheads="1"/>
            </p:cNvSpPr>
            <p:nvPr/>
          </p:nvSpPr>
          <p:spPr bwMode="auto">
            <a:xfrm>
              <a:off x="427462" y="558483"/>
              <a:ext cx="182995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600" b="1">
                  <a:solidFill>
                    <a:prstClr val="white"/>
                  </a:solidFill>
                  <a:latin typeface="Times New Roman" panose="02020603050405020304"/>
                </a:rPr>
                <a:t>素养考点 </a:t>
              </a:r>
              <a:r>
                <a:rPr lang="en-US" altLang="zh-CN" sz="2600" b="1">
                  <a:solidFill>
                    <a:prstClr val="white"/>
                  </a:solidFill>
                  <a:latin typeface="Times New Roman" panose="02020603050405020304"/>
                </a:rPr>
                <a:t>1</a:t>
              </a:r>
              <a:endParaRPr lang="zh-CN" altLang="en-US" sz="2600" b="1">
                <a:solidFill>
                  <a:prstClr val="white"/>
                </a:solidFill>
                <a:latin typeface="Times New Roman" panose="02020603050405020304"/>
              </a:endParaRPr>
            </a:p>
          </p:txBody>
        </p:sp>
      </p:grpSp>
      <p:sp>
        <p:nvSpPr>
          <p:cNvPr id="55307" name="文本框 2"/>
          <p:cNvSpPr txBox="1">
            <a:spLocks noChangeArrowheads="1"/>
          </p:cNvSpPr>
          <p:nvPr/>
        </p:nvSpPr>
        <p:spPr bwMode="auto">
          <a:xfrm>
            <a:off x="2644775" y="796925"/>
            <a:ext cx="4854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有理数除法的运算</a:t>
            </a:r>
          </a:p>
        </p:txBody>
      </p:sp>
      <p:grpSp>
        <p:nvGrpSpPr>
          <p:cNvPr id="22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0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32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78810" y="2724742"/>
                <a:ext cx="37702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810" y="2724742"/>
                <a:ext cx="377026" cy="612732"/>
              </a:xfrm>
              <a:prstGeom prst="rect">
                <a:avLst/>
              </a:prstGeom>
              <a:blipFill rotWithShape="1">
                <a:blip r:embed="rId12"/>
                <a:stretch>
                  <a:fillRect l="-109" t="-97" r="65" b="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图片 440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71575" y="1385888"/>
            <a:ext cx="2741613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文本框 44037"/>
          <p:cNvSpPr txBox="1">
            <a:spLocks noChangeArrowheads="1"/>
          </p:cNvSpPr>
          <p:nvPr/>
        </p:nvSpPr>
        <p:spPr bwMode="auto">
          <a:xfrm>
            <a:off x="4946650" y="1284288"/>
            <a:ext cx="2284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答案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–4</a:t>
            </a:r>
          </a:p>
        </p:txBody>
      </p:sp>
      <p:sp>
        <p:nvSpPr>
          <p:cNvPr id="44039" name="文本框 44038"/>
          <p:cNvSpPr txBox="1">
            <a:spLocks noChangeArrowheads="1"/>
          </p:cNvSpPr>
          <p:nvPr/>
        </p:nvSpPr>
        <p:spPr bwMode="auto">
          <a:xfrm>
            <a:off x="5561013" y="1979613"/>
            <a:ext cx="150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–8</a:t>
            </a:r>
          </a:p>
        </p:txBody>
      </p:sp>
      <p:sp>
        <p:nvSpPr>
          <p:cNvPr id="44040" name="文本框 44039"/>
          <p:cNvSpPr txBox="1">
            <a:spLocks noChangeArrowheads="1"/>
          </p:cNvSpPr>
          <p:nvPr/>
        </p:nvSpPr>
        <p:spPr bwMode="auto">
          <a:xfrm>
            <a:off x="5561013" y="2687638"/>
            <a:ext cx="13477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0</a:t>
            </a:r>
          </a:p>
        </p:txBody>
      </p:sp>
      <p:pic>
        <p:nvPicPr>
          <p:cNvPr id="44042" name="图片 4404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40475" y="3308350"/>
            <a:ext cx="3333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6" name="文本框 44045"/>
          <p:cNvSpPr txBox="1">
            <a:spLocks noChangeArrowheads="1"/>
          </p:cNvSpPr>
          <p:nvPr/>
        </p:nvSpPr>
        <p:spPr bwMode="auto">
          <a:xfrm>
            <a:off x="764381" y="623887"/>
            <a:ext cx="177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楷体" panose="02010609060101010101" pitchFamily="49" charset="-122"/>
              </a:rPr>
              <a:t> 1.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计算：</a:t>
            </a:r>
          </a:p>
        </p:txBody>
      </p:sp>
      <p:grpSp>
        <p:nvGrpSpPr>
          <p:cNvPr id="56329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16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文本框 44039"/>
          <p:cNvSpPr txBox="1">
            <a:spLocks noChangeArrowheads="1"/>
          </p:cNvSpPr>
          <p:nvPr/>
        </p:nvSpPr>
        <p:spPr bwMode="auto">
          <a:xfrm>
            <a:off x="5543550" y="3489325"/>
            <a:ext cx="771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49" charset="-122"/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楷体_GB2312" pitchFamily="49" charset="-122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1017" y="586633"/>
            <a:ext cx="598091" cy="59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/>
      <p:bldP spid="44040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7" name="组合 1"/>
          <p:cNvGrpSpPr/>
          <p:nvPr/>
        </p:nvGrpSpPr>
        <p:grpSpPr bwMode="auto">
          <a:xfrm>
            <a:off x="4779963" y="1106488"/>
            <a:ext cx="3159125" cy="877887"/>
            <a:chOff x="4629150" y="1039813"/>
            <a:chExt cx="3159125" cy="877887"/>
          </a:xfrm>
        </p:grpSpPr>
        <p:sp>
          <p:nvSpPr>
            <p:cNvPr id="57368" name="云形标注 206849"/>
            <p:cNvSpPr>
              <a:spLocks noChangeArrowheads="1"/>
            </p:cNvSpPr>
            <p:nvPr/>
          </p:nvSpPr>
          <p:spPr bwMode="auto">
            <a:xfrm>
              <a:off x="4629150" y="1039813"/>
              <a:ext cx="3159125" cy="877887"/>
            </a:xfrm>
            <a:prstGeom prst="cloudCallout">
              <a:avLst>
                <a:gd name="adj1" fmla="val -61959"/>
                <a:gd name="adj2" fmla="val 9043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0">
                <a:solidFill>
                  <a:prstClr val="black"/>
                </a:solidFill>
              </a:endParaRPr>
            </a:p>
          </p:txBody>
        </p:sp>
        <p:sp>
          <p:nvSpPr>
            <p:cNvPr id="57369" name="文本框 206850"/>
            <p:cNvSpPr txBox="1">
              <a:spLocks noChangeArrowheads="1"/>
            </p:cNvSpPr>
            <p:nvPr/>
          </p:nvSpPr>
          <p:spPr bwMode="auto">
            <a:xfrm>
              <a:off x="5020129" y="1278701"/>
              <a:ext cx="25463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除法还有哪些形式呢？</a:t>
              </a:r>
            </a:p>
          </p:txBody>
        </p:sp>
      </p:grpSp>
      <p:sp>
        <p:nvSpPr>
          <p:cNvPr id="206852" name="矩形 206851"/>
          <p:cNvSpPr>
            <a:spLocks noChangeArrowheads="1"/>
          </p:cNvSpPr>
          <p:nvPr/>
        </p:nvSpPr>
        <p:spPr bwMode="auto">
          <a:xfrm>
            <a:off x="655638" y="1224111"/>
            <a:ext cx="31229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化简下列各式： </a:t>
            </a:r>
          </a:p>
        </p:txBody>
      </p:sp>
      <p:graphicFrame>
        <p:nvGraphicFramePr>
          <p:cNvPr id="206853" name="对象 206852"/>
          <p:cNvGraphicFramePr/>
          <p:nvPr/>
        </p:nvGraphicFramePr>
        <p:xfrm>
          <a:off x="1495425" y="1933575"/>
          <a:ext cx="267176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4" imgW="1005205" imgH="394335" progId="Equation.DSMT4">
                  <p:embed/>
                </p:oleObj>
              </mc:Choice>
              <mc:Fallback>
                <p:oleObj r:id="rId4" imgW="1005205" imgH="394335" progId="Equation.DSMT4">
                  <p:embed/>
                  <p:pic>
                    <p:nvPicPr>
                      <p:cNvPr id="0" name="图片 614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933575"/>
                        <a:ext cx="2671763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对象 206853"/>
          <p:cNvGraphicFramePr/>
          <p:nvPr/>
        </p:nvGraphicFramePr>
        <p:xfrm>
          <a:off x="1454150" y="2644775"/>
          <a:ext cx="289718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6" imgW="1412240" imgH="394335" progId="Equation.DSMT4">
                  <p:embed/>
                </p:oleObj>
              </mc:Choice>
              <mc:Fallback>
                <p:oleObj r:id="rId6" imgW="1412240" imgH="394335" progId="Equation.DSMT4">
                  <p:embed/>
                  <p:pic>
                    <p:nvPicPr>
                      <p:cNvPr id="0" name="图片 614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644775"/>
                        <a:ext cx="2897188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5" name="对象 206854"/>
          <p:cNvGraphicFramePr/>
          <p:nvPr/>
        </p:nvGraphicFramePr>
        <p:xfrm>
          <a:off x="4436269" y="2847975"/>
          <a:ext cx="6873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8" imgW="331470" imgH="165735" progId="Equation.DSMT4">
                  <p:embed/>
                </p:oleObj>
              </mc:Choice>
              <mc:Fallback>
                <p:oleObj r:id="rId8" imgW="331470" imgH="165735" progId="Equation.DSMT4">
                  <p:embed/>
                  <p:pic>
                    <p:nvPicPr>
                      <p:cNvPr id="0" name="图片 614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6269" y="2847975"/>
                        <a:ext cx="687388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6" name="对象 206855"/>
          <p:cNvGraphicFramePr/>
          <p:nvPr/>
        </p:nvGraphicFramePr>
        <p:xfrm>
          <a:off x="1901031" y="3575050"/>
          <a:ext cx="252253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10" imgW="1475740" imgH="394335" progId="Equation.DSMT4">
                  <p:embed/>
                </p:oleObj>
              </mc:Choice>
              <mc:Fallback>
                <p:oleObj r:id="rId10" imgW="1475740" imgH="394335" progId="Equation.DSMT4">
                  <p:embed/>
                  <p:pic>
                    <p:nvPicPr>
                      <p:cNvPr id="0" name="图片 614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031" y="3575050"/>
                        <a:ext cx="252253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7" name="对象 206856"/>
          <p:cNvGraphicFramePr/>
          <p:nvPr/>
        </p:nvGraphicFramePr>
        <p:xfrm>
          <a:off x="5559425" y="3603625"/>
          <a:ext cx="6556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12" imgW="318135" imgH="394970" progId="Equation.DSMT4">
                  <p:embed/>
                </p:oleObj>
              </mc:Choice>
              <mc:Fallback>
                <p:oleObj r:id="rId12" imgW="318135" imgH="394970" progId="Equation.DSMT4">
                  <p:embed/>
                  <p:pic>
                    <p:nvPicPr>
                      <p:cNvPr id="0" name="图片 6149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3603625"/>
                        <a:ext cx="65563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8" name="内容占位符 206857"/>
          <p:cNvGraphicFramePr>
            <a:graphicFrameLocks noGrp="1"/>
          </p:cNvGraphicFramePr>
          <p:nvPr>
            <p:ph sz="half" idx="4294967295"/>
          </p:nvPr>
        </p:nvGraphicFramePr>
        <p:xfrm>
          <a:off x="4461668" y="3757613"/>
          <a:ext cx="10556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14" imgW="584835" imgH="177800" progId="Equation.DSMT4">
                  <p:embed/>
                </p:oleObj>
              </mc:Choice>
              <mc:Fallback>
                <p:oleObj r:id="rId14" imgW="584835" imgH="177800" progId="Equation.DSMT4">
                  <p:embed/>
                  <p:pic>
                    <p:nvPicPr>
                      <p:cNvPr id="0" name="图片 615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1668" y="3757613"/>
                        <a:ext cx="10556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5" name="组合 6"/>
          <p:cNvGrpSpPr/>
          <p:nvPr/>
        </p:nvGrpSpPr>
        <p:grpSpPr bwMode="auto">
          <a:xfrm>
            <a:off x="655638" y="577850"/>
            <a:ext cx="1858962" cy="492125"/>
            <a:chOff x="427462" y="558483"/>
            <a:chExt cx="1858351" cy="491808"/>
          </a:xfrm>
        </p:grpSpPr>
        <p:grpSp>
          <p:nvGrpSpPr>
            <p:cNvPr id="57361" name="组合 5"/>
            <p:cNvGrpSpPr/>
            <p:nvPr/>
          </p:nvGrpSpPr>
          <p:grpSpPr bwMode="auto">
            <a:xfrm>
              <a:off x="468915" y="591581"/>
              <a:ext cx="1816898" cy="426248"/>
              <a:chOff x="2177651" y="-557614"/>
              <a:chExt cx="1816898" cy="426248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2177459" y="-557395"/>
                <a:ext cx="426897" cy="42676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507551" y="-557395"/>
                <a:ext cx="426897" cy="42676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837642" y="-557395"/>
                <a:ext cx="426897" cy="42676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3167734" y="-557395"/>
                <a:ext cx="426897" cy="42676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567652" y="-557395"/>
                <a:ext cx="426897" cy="42676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7362" name="文本框 11"/>
            <p:cNvSpPr txBox="1">
              <a:spLocks noChangeArrowheads="1"/>
            </p:cNvSpPr>
            <p:nvPr/>
          </p:nvSpPr>
          <p:spPr bwMode="auto">
            <a:xfrm>
              <a:off x="427462" y="558483"/>
              <a:ext cx="1829953" cy="491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600" b="1" dirty="0">
                  <a:solidFill>
                    <a:prstClr val="white"/>
                  </a:solidFill>
                </a:rPr>
                <a:t>素养考点 </a:t>
              </a:r>
              <a:r>
                <a:rPr lang="en-US" altLang="zh-CN" sz="2600" b="1" dirty="0">
                  <a:solidFill>
                    <a:prstClr val="white"/>
                  </a:solidFill>
                </a:rPr>
                <a:t>2</a:t>
              </a:r>
            </a:p>
          </p:txBody>
        </p:sp>
      </p:grpSp>
      <p:sp>
        <p:nvSpPr>
          <p:cNvPr id="57356" name="文本框 2"/>
          <p:cNvSpPr txBox="1">
            <a:spLocks noChangeArrowheads="1"/>
          </p:cNvSpPr>
          <p:nvPr/>
        </p:nvSpPr>
        <p:spPr bwMode="auto">
          <a:xfrm>
            <a:off x="2562225" y="560388"/>
            <a:ext cx="4854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有理数的化简</a:t>
            </a:r>
          </a:p>
        </p:txBody>
      </p:sp>
      <p:grpSp>
        <p:nvGrpSpPr>
          <p:cNvPr id="33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36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7"/>
          <p:cNvSpPr txBox="1">
            <a:spLocks noChangeArrowheads="1"/>
          </p:cNvSpPr>
          <p:nvPr/>
        </p:nvSpPr>
        <p:spPr bwMode="auto">
          <a:xfrm>
            <a:off x="6078538" y="2070100"/>
            <a:ext cx="184731" cy="10772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841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0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58371" name="Text Box 8"/>
          <p:cNvSpPr txBox="1">
            <a:spLocks noChangeArrowheads="1"/>
          </p:cNvSpPr>
          <p:nvPr/>
        </p:nvSpPr>
        <p:spPr bwMode="auto">
          <a:xfrm>
            <a:off x="5592763" y="2125663"/>
            <a:ext cx="184731" cy="10772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841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0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58372" name="Text Box 9"/>
          <p:cNvSpPr txBox="1">
            <a:spLocks noChangeArrowheads="1"/>
          </p:cNvSpPr>
          <p:nvPr/>
        </p:nvSpPr>
        <p:spPr bwMode="auto">
          <a:xfrm>
            <a:off x="5862638" y="1963738"/>
            <a:ext cx="184731" cy="10772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841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0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58373" name="Text Box 10"/>
          <p:cNvSpPr txBox="1">
            <a:spLocks noChangeArrowheads="1"/>
          </p:cNvSpPr>
          <p:nvPr/>
        </p:nvSpPr>
        <p:spPr bwMode="auto">
          <a:xfrm>
            <a:off x="6024563" y="2665413"/>
            <a:ext cx="184731" cy="10772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841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0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58374" name="Text Box 11"/>
          <p:cNvSpPr txBox="1">
            <a:spLocks noChangeArrowheads="1"/>
          </p:cNvSpPr>
          <p:nvPr/>
        </p:nvSpPr>
        <p:spPr bwMode="auto">
          <a:xfrm>
            <a:off x="6024563" y="3894138"/>
            <a:ext cx="184731" cy="10772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841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0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1271588" y="684213"/>
            <a:ext cx="649446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化简：</a:t>
            </a:r>
          </a:p>
          <a:p>
            <a:pPr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）   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= </a:t>
            </a:r>
            <a:r>
              <a:rPr lang="en-US" altLang="zh-CN" sz="2400" b="1" u="sng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÷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=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.</a:t>
            </a:r>
          </a:p>
          <a:p>
            <a:pPr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</a:t>
            </a:r>
          </a:p>
          <a:p>
            <a:pPr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）   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 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=</a:t>
            </a:r>
            <a:r>
              <a:rPr lang="en-US" altLang="zh-CN" sz="2400" b="1" u="sng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           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=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</a:t>
            </a:r>
            <a:r>
              <a:rPr lang="en-US" altLang="zh-CN" sz="2400" b="1" u="sng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=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. </a:t>
            </a:r>
          </a:p>
          <a:p>
            <a:pPr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</a:t>
            </a:r>
          </a:p>
          <a:p>
            <a:pPr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）   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     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=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_____.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4695825" y="1372710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</a:rPr>
              <a:t>–8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/>
            </a:endParaRPr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2832923" y="1372711"/>
            <a:ext cx="15485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</a:rPr>
              <a:t>(–72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)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4248150" y="1411843"/>
            <a:ext cx="32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/>
              </a:rPr>
              <a:t>9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2852738" y="2475488"/>
            <a:ext cx="2405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</a:rPr>
              <a:t>(–30)÷(–45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)</a:t>
            </a:r>
          </a:p>
        </p:txBody>
      </p:sp>
      <p:sp>
        <p:nvSpPr>
          <p:cNvPr id="11276" name="Text Box 17"/>
          <p:cNvSpPr txBox="1">
            <a:spLocks noChangeArrowheads="1"/>
          </p:cNvSpPr>
          <p:nvPr/>
        </p:nvSpPr>
        <p:spPr bwMode="auto">
          <a:xfrm>
            <a:off x="3271044" y="3747294"/>
            <a:ext cx="357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/>
              </a:rPr>
              <a:t>0</a:t>
            </a:r>
          </a:p>
        </p:txBody>
      </p:sp>
      <p:graphicFrame>
        <p:nvGraphicFramePr>
          <p:cNvPr id="11277" name="对象 11276"/>
          <p:cNvGraphicFramePr/>
          <p:nvPr/>
        </p:nvGraphicFramePr>
        <p:xfrm>
          <a:off x="2017713" y="1342270"/>
          <a:ext cx="7604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4" imgW="344170" imgH="395605" progId="Equation.3">
                  <p:embed/>
                </p:oleObj>
              </mc:Choice>
              <mc:Fallback>
                <p:oleObj r:id="rId4" imgW="344170" imgH="395605" progId="Equation.3">
                  <p:embed/>
                  <p:pic>
                    <p:nvPicPr>
                      <p:cNvPr id="0" name="图片 716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1342270"/>
                        <a:ext cx="7604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对象 11277"/>
          <p:cNvGraphicFramePr/>
          <p:nvPr/>
        </p:nvGraphicFramePr>
        <p:xfrm>
          <a:off x="1945511" y="2519363"/>
          <a:ext cx="8874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r:id="rId6" imgW="344170" imgH="395605" progId="Equation.3">
                  <p:embed/>
                </p:oleObj>
              </mc:Choice>
              <mc:Fallback>
                <p:oleObj r:id="rId6" imgW="344170" imgH="395605" progId="Equation.3">
                  <p:embed/>
                  <p:pic>
                    <p:nvPicPr>
                      <p:cNvPr id="0" name="图片 717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5511" y="2519363"/>
                        <a:ext cx="88741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Text Box 20"/>
          <p:cNvSpPr txBox="1">
            <a:spLocks noChangeArrowheads="1"/>
          </p:cNvSpPr>
          <p:nvPr/>
        </p:nvSpPr>
        <p:spPr bwMode="auto">
          <a:xfrm>
            <a:off x="5592763" y="2487761"/>
            <a:ext cx="1306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30÷45</a:t>
            </a:r>
          </a:p>
        </p:txBody>
      </p:sp>
      <p:graphicFrame>
        <p:nvGraphicFramePr>
          <p:cNvPr id="11280" name="对象 11279"/>
          <p:cNvGraphicFramePr/>
          <p:nvPr/>
        </p:nvGraphicFramePr>
        <p:xfrm>
          <a:off x="7265988" y="2232025"/>
          <a:ext cx="315912" cy="717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r:id="rId8" imgW="155575" imgH="399415" progId="Equation.3">
                  <p:embed/>
                </p:oleObj>
              </mc:Choice>
              <mc:Fallback>
                <p:oleObj r:id="rId8" imgW="155575" imgH="399415" progId="Equation.3">
                  <p:embed/>
                  <p:pic>
                    <p:nvPicPr>
                      <p:cNvPr id="0" name="图片 717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5988" y="2232025"/>
                        <a:ext cx="315912" cy="717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对象 11280"/>
          <p:cNvGraphicFramePr/>
          <p:nvPr/>
        </p:nvGraphicFramePr>
        <p:xfrm>
          <a:off x="2017713" y="3676650"/>
          <a:ext cx="744537" cy="642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10" imgW="331470" imgH="395605" progId="Equation.3">
                  <p:embed/>
                </p:oleObj>
              </mc:Choice>
              <mc:Fallback>
                <p:oleObj r:id="rId10" imgW="331470" imgH="395605" progId="Equation.3">
                  <p:embed/>
                  <p:pic>
                    <p:nvPicPr>
                      <p:cNvPr id="0" name="图片 7172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3676650"/>
                        <a:ext cx="744537" cy="642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86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3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25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38572" y="820843"/>
            <a:ext cx="598091" cy="59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73" grpId="0" autoUpdateAnimBg="0"/>
      <p:bldP spid="11274" grpId="0" autoUpdateAnimBg="0"/>
      <p:bldP spid="11275" grpId="0" autoUpdateAnimBg="0"/>
      <p:bldP spid="11276" grpId="0" autoUpdateAnimBg="0"/>
      <p:bldP spid="112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文本占位符 208897"/>
          <p:cNvSpPr>
            <a:spLocks noGrp="1" noChangeArrowheads="1"/>
          </p:cNvSpPr>
          <p:nvPr>
            <p:ph idx="4294967295"/>
          </p:nvPr>
        </p:nvSpPr>
        <p:spPr bwMode="auto">
          <a:xfrm>
            <a:off x="104775" y="909638"/>
            <a:ext cx="6689725" cy="105410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0000FF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b="1" dirty="0" smtClean="0">
                <a:solidFill>
                  <a:srgbClr val="0000FF"/>
                </a:solidFill>
                <a:ea typeface="黑体" panose="02010609060101010101" pitchFamily="2" charset="-122"/>
              </a:rPr>
              <a:t>例</a:t>
            </a:r>
            <a:r>
              <a:rPr lang="en-US" altLang="zh-CN" b="1" dirty="0" smtClean="0">
                <a:solidFill>
                  <a:srgbClr val="0000FF"/>
                </a:solidFill>
                <a:ea typeface="黑体" panose="02010609060101010101" pitchFamily="2" charset="-122"/>
              </a:rPr>
              <a:t>3 </a:t>
            </a:r>
            <a:r>
              <a:rPr lang="zh-CN" altLang="en-US" b="1" dirty="0" smtClean="0">
                <a:ea typeface="楷体" panose="02010609060101010101" pitchFamily="49" charset="-122"/>
              </a:rPr>
              <a:t>计算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                  (1)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 b="1" dirty="0" smtClean="0"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ea typeface="黑体" panose="02010609060101010101" pitchFamily="2" charset="-122"/>
              </a:rPr>
              <a:t>         </a:t>
            </a:r>
          </a:p>
        </p:txBody>
      </p:sp>
      <p:graphicFrame>
        <p:nvGraphicFramePr>
          <p:cNvPr id="59395" name="对象 208898"/>
          <p:cNvGraphicFramePr/>
          <p:nvPr/>
        </p:nvGraphicFramePr>
        <p:xfrm>
          <a:off x="2292350" y="1436688"/>
          <a:ext cx="16430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r:id="rId4" imgW="1030605" imgH="432435" progId="Equation.3">
                  <p:embed/>
                </p:oleObj>
              </mc:Choice>
              <mc:Fallback>
                <p:oleObj r:id="rId4" imgW="1030605" imgH="432435" progId="Equation.3">
                  <p:embed/>
                  <p:pic>
                    <p:nvPicPr>
                      <p:cNvPr id="0" name="图片 819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1436688"/>
                        <a:ext cx="16430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0" name="文本框 208899"/>
          <p:cNvSpPr txBox="1">
            <a:spLocks noChangeArrowheads="1"/>
          </p:cNvSpPr>
          <p:nvPr/>
        </p:nvSpPr>
        <p:spPr bwMode="auto">
          <a:xfrm>
            <a:off x="1236663" y="2233613"/>
            <a:ext cx="1319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解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: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原式</a:t>
            </a:r>
          </a:p>
        </p:txBody>
      </p:sp>
      <p:graphicFrame>
        <p:nvGraphicFramePr>
          <p:cNvPr id="208901" name="对象 208900"/>
          <p:cNvGraphicFramePr/>
          <p:nvPr/>
        </p:nvGraphicFramePr>
        <p:xfrm>
          <a:off x="2300288" y="3586162"/>
          <a:ext cx="2187575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r:id="rId6" imgW="1042670" imgH="814070" progId="Equation.DSMT4">
                  <p:embed/>
                </p:oleObj>
              </mc:Choice>
              <mc:Fallback>
                <p:oleObj r:id="rId6" imgW="1042670" imgH="814070" progId="Equation.DSMT4">
                  <p:embed/>
                  <p:pic>
                    <p:nvPicPr>
                      <p:cNvPr id="0" name="图片 819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586162"/>
                        <a:ext cx="2187575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2" name="对象 208901"/>
          <p:cNvGraphicFramePr/>
          <p:nvPr/>
        </p:nvGraphicFramePr>
        <p:xfrm>
          <a:off x="2378200" y="2133600"/>
          <a:ext cx="1374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8" imgW="699770" imgH="394335" progId="Equation.DSMT4">
                  <p:embed/>
                </p:oleObj>
              </mc:Choice>
              <mc:Fallback>
                <p:oleObj r:id="rId8" imgW="699770" imgH="394335" progId="Equation.DSMT4">
                  <p:embed/>
                  <p:pic>
                    <p:nvPicPr>
                      <p:cNvPr id="0" name="图片 819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200" y="2133600"/>
                        <a:ext cx="1374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3" name="对象 208902"/>
          <p:cNvGraphicFramePr/>
          <p:nvPr/>
        </p:nvGraphicFramePr>
        <p:xfrm>
          <a:off x="2393950" y="2782888"/>
          <a:ext cx="205263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10" imgW="929005" imgH="394335" progId="Equation.DSMT4">
                  <p:embed/>
                </p:oleObj>
              </mc:Choice>
              <mc:Fallback>
                <p:oleObj r:id="rId10" imgW="929005" imgH="394335" progId="Equation.DSMT4">
                  <p:embed/>
                  <p:pic>
                    <p:nvPicPr>
                      <p:cNvPr id="0" name="图片 819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782888"/>
                        <a:ext cx="2052638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对象 208903"/>
          <p:cNvGraphicFramePr/>
          <p:nvPr/>
        </p:nvGraphicFramePr>
        <p:xfrm>
          <a:off x="5664200" y="1363663"/>
          <a:ext cx="16113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12" imgW="1005205" imgH="394335" progId="Equation.3">
                  <p:embed/>
                </p:oleObj>
              </mc:Choice>
              <mc:Fallback>
                <p:oleObj r:id="rId12" imgW="1005205" imgH="394335" progId="Equation.3">
                  <p:embed/>
                  <p:pic>
                    <p:nvPicPr>
                      <p:cNvPr id="0" name="图片 819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1363663"/>
                        <a:ext cx="161131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1" name="对象 208904"/>
          <p:cNvGraphicFramePr/>
          <p:nvPr/>
        </p:nvGraphicFramePr>
        <p:xfrm>
          <a:off x="6827838" y="2427288"/>
          <a:ext cx="2032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r:id="rId14" imgW="114935" imgH="217170" progId="Equation.3">
                  <p:embed/>
                </p:oleObj>
              </mc:Choice>
              <mc:Fallback>
                <p:oleObj r:id="rId14" imgW="114935" imgH="217170" progId="Equation.3">
                  <p:embed/>
                  <p:pic>
                    <p:nvPicPr>
                      <p:cNvPr id="0" name="图片 8198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2427288"/>
                        <a:ext cx="2032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6" name="对象 208905"/>
          <p:cNvGraphicFramePr/>
          <p:nvPr/>
        </p:nvGraphicFramePr>
        <p:xfrm>
          <a:off x="6513513" y="2074862"/>
          <a:ext cx="139223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r:id="rId16" imgW="699770" imgH="394335" progId="Equation.DSMT4">
                  <p:embed/>
                </p:oleObj>
              </mc:Choice>
              <mc:Fallback>
                <p:oleObj r:id="rId16" imgW="699770" imgH="394335" progId="Equation.DSMT4">
                  <p:embed/>
                  <p:pic>
                    <p:nvPicPr>
                      <p:cNvPr id="0" name="图片 8199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3" y="2074862"/>
                        <a:ext cx="1392237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3" name="文本框 208906"/>
          <p:cNvSpPr txBox="1">
            <a:spLocks noChangeArrowheads="1"/>
          </p:cNvSpPr>
          <p:nvPr/>
        </p:nvSpPr>
        <p:spPr bwMode="auto">
          <a:xfrm>
            <a:off x="5217319" y="1416051"/>
            <a:ext cx="703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prstClr val="black"/>
                </a:solidFill>
                <a:latin typeface="Times New Roman" panose="02020603050405020304"/>
              </a:rPr>
              <a:t>(2)</a:t>
            </a:r>
          </a:p>
        </p:txBody>
      </p:sp>
      <p:graphicFrame>
        <p:nvGraphicFramePr>
          <p:cNvPr id="208908" name="对象 208907"/>
          <p:cNvGraphicFramePr/>
          <p:nvPr/>
        </p:nvGraphicFramePr>
        <p:xfrm>
          <a:off x="6611938" y="2989263"/>
          <a:ext cx="3873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r:id="rId18" imgW="217170" imgH="166370" progId="Equation.DSMT4">
                  <p:embed/>
                </p:oleObj>
              </mc:Choice>
              <mc:Fallback>
                <p:oleObj r:id="rId18" imgW="217170" imgH="166370" progId="Equation.DSMT4">
                  <p:embed/>
                  <p:pic>
                    <p:nvPicPr>
                      <p:cNvPr id="0" name="图片 8200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38" y="2989263"/>
                        <a:ext cx="3873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5" name="文本框 6151"/>
          <p:cNvSpPr txBox="1">
            <a:spLocks noChangeArrowheads="1"/>
          </p:cNvSpPr>
          <p:nvPr/>
        </p:nvSpPr>
        <p:spPr bwMode="auto">
          <a:xfrm>
            <a:off x="4281487" y="474662"/>
            <a:ext cx="3278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有理数的乘除混合运算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048251" y="2168525"/>
            <a:ext cx="1563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解：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原式</a:t>
            </a:r>
          </a:p>
        </p:txBody>
      </p:sp>
      <p:grpSp>
        <p:nvGrpSpPr>
          <p:cNvPr id="59407" name="组合 4"/>
          <p:cNvGrpSpPr/>
          <p:nvPr/>
        </p:nvGrpSpPr>
        <p:grpSpPr bwMode="auto">
          <a:xfrm>
            <a:off x="2527300" y="500063"/>
            <a:ext cx="1620838" cy="428625"/>
            <a:chOff x="3485" y="1168"/>
            <a:chExt cx="2549" cy="675"/>
          </a:xfrm>
        </p:grpSpPr>
        <p:sp>
          <p:nvSpPr>
            <p:cNvPr id="6" name="圆角矩形 5"/>
            <p:cNvSpPr/>
            <p:nvPr/>
          </p:nvSpPr>
          <p:spPr>
            <a:xfrm>
              <a:off x="3485" y="1168"/>
              <a:ext cx="2549" cy="64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414" name="矩形 1"/>
            <p:cNvSpPr>
              <a:spLocks noChangeArrowheads="1"/>
            </p:cNvSpPr>
            <p:nvPr/>
          </p:nvSpPr>
          <p:spPr bwMode="auto">
            <a:xfrm>
              <a:off x="3706" y="1232"/>
              <a:ext cx="2106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prstClr val="white"/>
                  </a:solidFill>
                  <a:latin typeface="Times New Roman" panose="02020603050405020304"/>
                  <a:ea typeface="黑体" panose="02010609060101010101" pitchFamily="2" charset="-122"/>
                </a:rPr>
                <a:t>知识点 </a:t>
              </a:r>
              <a:r>
                <a:rPr lang="en-US" altLang="zh-CN" sz="2400" b="1">
                  <a:solidFill>
                    <a:prstClr val="white"/>
                  </a:solidFill>
                  <a:latin typeface="Times New Roman" panose="02020603050405020304"/>
                  <a:ea typeface="黑体" panose="02010609060101010101" pitchFamily="2" charset="-122"/>
                </a:rPr>
                <a:t>2</a:t>
              </a:r>
            </a:p>
          </p:txBody>
        </p:sp>
      </p:grpSp>
      <p:grpSp>
        <p:nvGrpSpPr>
          <p:cNvPr id="23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29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9" name="文本框 208908"/>
          <p:cNvSpPr txBox="1">
            <a:spLocks noChangeArrowheads="1"/>
          </p:cNvSpPr>
          <p:nvPr/>
        </p:nvSpPr>
        <p:spPr bwMode="auto">
          <a:xfrm>
            <a:off x="1014412" y="1247775"/>
            <a:ext cx="7405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有理数除法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化为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有理数乘法以后，可以利用有理数乘法的运算律简化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运算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.</a:t>
            </a:r>
            <a:endParaRPr lang="zh-CN" altLang="en-US" sz="2400" b="1" dirty="0">
              <a:solidFill>
                <a:prstClr val="black"/>
              </a:solidFill>
              <a:latin typeface="Times New Roman" panose="02020603050405020304"/>
              <a:ea typeface="楷体" panose="02010609060101010101" pitchFamily="49" charset="-122"/>
            </a:endParaRPr>
          </a:p>
        </p:txBody>
      </p:sp>
      <p:sp>
        <p:nvSpPr>
          <p:cNvPr id="208910" name="文本框 208909"/>
          <p:cNvSpPr txBox="1">
            <a:spLocks noChangeArrowheads="1"/>
          </p:cNvSpPr>
          <p:nvPr/>
        </p:nvSpPr>
        <p:spPr bwMode="auto">
          <a:xfrm>
            <a:off x="1014412" y="2636837"/>
            <a:ext cx="75199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乘除混合运算往往先将除法化为乘法，然后确定积的符号，最后求出结果（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乘除混合运算按从左到右的顺序进行计算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）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.</a:t>
            </a:r>
            <a:endParaRPr lang="zh-CN" altLang="en-US" sz="2400" b="1" dirty="0">
              <a:solidFill>
                <a:prstClr val="black"/>
              </a:solidFill>
              <a:latin typeface="Times New Roman" panose="02020603050405020304"/>
              <a:ea typeface="楷体" panose="02010609060101010101" pitchFamily="49" charset="-122"/>
            </a:endParaRPr>
          </a:p>
        </p:txBody>
      </p:sp>
      <p:grpSp>
        <p:nvGrpSpPr>
          <p:cNvPr id="9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3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15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52450" y="466724"/>
            <a:ext cx="8286750" cy="4057651"/>
            <a:chOff x="552450" y="466725"/>
            <a:chExt cx="8286750" cy="4057650"/>
          </a:xfrm>
        </p:grpSpPr>
        <p:sp>
          <p:nvSpPr>
            <p:cNvPr id="11" name="剪去同侧角的矩形 10"/>
            <p:cNvSpPr/>
            <p:nvPr/>
          </p:nvSpPr>
          <p:spPr>
            <a:xfrm>
              <a:off x="552450" y="790575"/>
              <a:ext cx="8286750" cy="3733800"/>
            </a:xfrm>
            <a:prstGeom prst="snip2SameRect">
              <a:avLst/>
            </a:prstGeom>
            <a:grpFill/>
            <a:ln>
              <a:solidFill>
                <a:srgbClr val="008080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347864" y="466725"/>
              <a:ext cx="2440363" cy="647699"/>
              <a:chOff x="3131762" y="248416"/>
              <a:chExt cx="2440363" cy="647699"/>
            </a:xfrm>
          </p:grpSpPr>
          <p:sp>
            <p:nvSpPr>
              <p:cNvPr id="16" name="圆角矩形 15"/>
              <p:cNvSpPr/>
              <p:nvPr/>
            </p:nvSpPr>
            <p:spPr>
              <a:xfrm>
                <a:off x="3343275" y="334907"/>
                <a:ext cx="2228850" cy="474718"/>
              </a:xfrm>
              <a:prstGeom prst="roundRect">
                <a:avLst/>
              </a:prstGeom>
              <a:solidFill>
                <a:srgbClr val="BECE37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zh-CN" altLang="en-US" sz="2400" b="1" kern="0" dirty="0">
                    <a:solidFill>
                      <a:prstClr val="black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  归纳总结</a:t>
                </a:r>
              </a:p>
            </p:txBody>
          </p:sp>
          <p:pic>
            <p:nvPicPr>
              <p:cNvPr id="17" name="图片 16"/>
              <p:cNvPicPr>
                <a:picLocks noChangeAspect="1"/>
              </p:cNvPicPr>
              <p:nvPr/>
            </p:nvPicPr>
            <p:blipFill rotWithShape="1">
              <a:blip r:embed="rId3" cstate="email"/>
              <a:srcRect/>
              <a:stretch>
                <a:fillRect/>
              </a:stretch>
            </p:blipFill>
            <p:spPr>
              <a:xfrm>
                <a:off x="3131762" y="248416"/>
                <a:ext cx="687763" cy="647699"/>
              </a:xfrm>
              <a:prstGeom prst="roundRect">
                <a:avLst/>
              </a:prstGeom>
            </p:spPr>
          </p:pic>
        </p:grp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9" grpId="0"/>
      <p:bldP spid="2089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898900" y="2671763"/>
            <a:ext cx="4918075" cy="1828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862012" y="1057275"/>
            <a:ext cx="4891087" cy="153511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1444" name="Text Box 12"/>
          <p:cNvSpPr txBox="1">
            <a:spLocks noChangeArrowheads="1"/>
          </p:cNvSpPr>
          <p:nvPr/>
        </p:nvSpPr>
        <p:spPr bwMode="auto">
          <a:xfrm>
            <a:off x="1014413" y="1171575"/>
            <a:ext cx="5397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(1)</a:t>
            </a:r>
          </a:p>
        </p:txBody>
      </p:sp>
      <p:graphicFrame>
        <p:nvGraphicFramePr>
          <p:cNvPr id="61445" name="Object 13"/>
          <p:cNvGraphicFramePr/>
          <p:nvPr/>
        </p:nvGraphicFramePr>
        <p:xfrm>
          <a:off x="1554163" y="1057275"/>
          <a:ext cx="28813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4" imgW="1370965" imgH="393700" progId="Equation.3">
                  <p:embed/>
                </p:oleObj>
              </mc:Choice>
              <mc:Fallback>
                <p:oleObj r:id="rId4" imgW="1370965" imgH="393700" progId="Equation.3">
                  <p:embed/>
                  <p:pic>
                    <p:nvPicPr>
                      <p:cNvPr id="0" name="图片 92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1057275"/>
                        <a:ext cx="288131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 Box 15"/>
          <p:cNvSpPr txBox="1">
            <a:spLocks noChangeArrowheads="1"/>
          </p:cNvSpPr>
          <p:nvPr/>
        </p:nvSpPr>
        <p:spPr bwMode="auto">
          <a:xfrm>
            <a:off x="4200526" y="2958306"/>
            <a:ext cx="53975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(2)</a:t>
            </a:r>
          </a:p>
        </p:txBody>
      </p:sp>
      <p:graphicFrame>
        <p:nvGraphicFramePr>
          <p:cNvPr id="61447" name="Object 16"/>
          <p:cNvGraphicFramePr/>
          <p:nvPr/>
        </p:nvGraphicFramePr>
        <p:xfrm>
          <a:off x="4740276" y="2827336"/>
          <a:ext cx="3105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r:id="rId6" imgW="1269365" imgH="393700" progId="Equation.3">
                  <p:embed/>
                </p:oleObj>
              </mc:Choice>
              <mc:Fallback>
                <p:oleObj r:id="rId6" imgW="1269365" imgH="393700" progId="Equation.3">
                  <p:embed/>
                  <p:pic>
                    <p:nvPicPr>
                      <p:cNvPr id="0" name="图片 921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6" y="2827336"/>
                        <a:ext cx="3105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290223" y="1916112"/>
            <a:ext cx="1385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原式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008438" y="3741738"/>
            <a:ext cx="1385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原式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</a:p>
        </p:txBody>
      </p:sp>
      <p:graphicFrame>
        <p:nvGraphicFramePr>
          <p:cNvPr id="5147" name="Object 27"/>
          <p:cNvGraphicFramePr/>
          <p:nvPr/>
        </p:nvGraphicFramePr>
        <p:xfrm>
          <a:off x="5313363" y="3630613"/>
          <a:ext cx="15652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r:id="rId8" imgW="862965" imgH="393700" progId="Equation.3">
                  <p:embed/>
                </p:oleObj>
              </mc:Choice>
              <mc:Fallback>
                <p:oleObj r:id="rId8" imgW="862965" imgH="393700" progId="Equation.3">
                  <p:embed/>
                  <p:pic>
                    <p:nvPicPr>
                      <p:cNvPr id="0" name="图片 921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3" y="3630613"/>
                        <a:ext cx="156527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8" name="Object 28"/>
          <p:cNvGraphicFramePr/>
          <p:nvPr/>
        </p:nvGraphicFramePr>
        <p:xfrm>
          <a:off x="6931025" y="3641725"/>
          <a:ext cx="9604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r:id="rId10" imgW="546100" imgH="393700" progId="Equation.3">
                  <p:embed/>
                </p:oleObj>
              </mc:Choice>
              <mc:Fallback>
                <p:oleObj r:id="rId10" imgW="546100" imgH="393700" progId="Equation.3">
                  <p:embed/>
                  <p:pic>
                    <p:nvPicPr>
                      <p:cNvPr id="0" name="图片 922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025" y="3641725"/>
                        <a:ext cx="9604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Object 29"/>
          <p:cNvGraphicFramePr/>
          <p:nvPr/>
        </p:nvGraphicFramePr>
        <p:xfrm>
          <a:off x="7981950" y="3643313"/>
          <a:ext cx="7572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r:id="rId12" imgW="431800" imgH="393700" progId="Equation.3">
                  <p:embed/>
                </p:oleObj>
              </mc:Choice>
              <mc:Fallback>
                <p:oleObj r:id="rId12" imgW="431800" imgH="393700" progId="Equation.3">
                  <p:embed/>
                  <p:pic>
                    <p:nvPicPr>
                      <p:cNvPr id="0" name="图片 9221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3643313"/>
                        <a:ext cx="75723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4" name="文本框 1"/>
          <p:cNvSpPr txBox="1">
            <a:spLocks noChangeArrowheads="1"/>
          </p:cNvSpPr>
          <p:nvPr/>
        </p:nvSpPr>
        <p:spPr bwMode="auto">
          <a:xfrm>
            <a:off x="673100" y="595313"/>
            <a:ext cx="1595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计算</a:t>
            </a:r>
          </a:p>
        </p:txBody>
      </p:sp>
      <p:graphicFrame>
        <p:nvGraphicFramePr>
          <p:cNvPr id="61455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73534" y="1764810"/>
          <a:ext cx="1520432" cy="783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r:id="rId14" imgW="762000" imgH="393700" progId="Equation.KSEE3">
                  <p:embed/>
                </p:oleObj>
              </mc:Choice>
              <mc:Fallback>
                <p:oleObj r:id="rId14" imgW="762000" imgH="393700" progId="Equation.KSEE3">
                  <p:embed/>
                  <p:pic>
                    <p:nvPicPr>
                      <p:cNvPr id="0" name="图片 9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534" y="1764810"/>
                        <a:ext cx="1520432" cy="783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56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9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22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2472055"/>
          <a:ext cx="914400" cy="198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16" imgW="914400" imgH="198755" progId="Equation.KSEE3">
                  <p:embed/>
                </p:oleObj>
              </mc:Choice>
              <mc:Fallback>
                <p:oleObj r:id="rId16" imgW="914400" imgH="198755" progId="Equation.KSEE3">
                  <p:embed/>
                  <p:pic>
                    <p:nvPicPr>
                      <p:cNvPr id="0" name="图片 922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14800" y="2472055"/>
                        <a:ext cx="914400" cy="198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4029076" y="1756026"/>
            <a:ext cx="741045" cy="610936"/>
            <a:chOff x="4029076" y="1756026"/>
            <a:chExt cx="741045" cy="610936"/>
          </a:xfrm>
        </p:grpSpPr>
        <p:sp>
          <p:nvSpPr>
            <p:cNvPr id="5" name="文本框 4"/>
            <p:cNvSpPr txBox="1"/>
            <p:nvPr/>
          </p:nvSpPr>
          <p:spPr>
            <a:xfrm>
              <a:off x="4029076" y="1952327"/>
              <a:ext cx="74104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–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200526" y="1756026"/>
                  <a:ext cx="377026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zh-CN" altLang="en-US" dirty="0">
                    <a:solidFill>
                      <a:prstClr val="black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0526" y="1756026"/>
                  <a:ext cx="377026" cy="610936"/>
                </a:xfrm>
                <a:prstGeom prst="rect">
                  <a:avLst/>
                </a:prstGeom>
                <a:blipFill rotWithShape="1">
                  <a:blip r:embed="rId1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104458" y="595313"/>
            <a:ext cx="598091" cy="59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图片 7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1724056" y="2958306"/>
            <a:ext cx="951483" cy="147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9"/>
          <p:cNvSpPr>
            <a:spLocks noChangeArrowheads="1"/>
          </p:cNvSpPr>
          <p:nvPr/>
        </p:nvSpPr>
        <p:spPr bwMode="auto">
          <a:xfrm>
            <a:off x="692150" y="3176588"/>
            <a:ext cx="8451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2.</a:t>
            </a:r>
            <a:r>
              <a:rPr lang="zh-CN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（大连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中考</a:t>
            </a:r>
            <a:r>
              <a:rPr lang="zh-CN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）</a:t>
            </a:r>
            <a:r>
              <a:rPr lang="zh-CN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计算</a:t>
            </a:r>
            <a:r>
              <a:rPr lang="zh-CN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：（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–12</a:t>
            </a:r>
            <a:r>
              <a:rPr lang="zh-CN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）÷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3=</a:t>
            </a:r>
            <a:r>
              <a:rPr lang="zh-CN" altLang="zh-CN" sz="2400" b="1" u="sng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　</a:t>
            </a:r>
            <a:r>
              <a:rPr lang="en-US" altLang="zh-CN" sz="2400" b="1" u="sng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 </a:t>
            </a:r>
            <a:r>
              <a:rPr lang="zh-CN" altLang="zh-CN" sz="2400" b="1" u="sng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　</a:t>
            </a:r>
            <a:r>
              <a:rPr lang="zh-CN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．</a:t>
            </a:r>
          </a:p>
        </p:txBody>
      </p:sp>
      <p:grpSp>
        <p:nvGrpSpPr>
          <p:cNvPr id="62467" name="组合 3"/>
          <p:cNvGrpSpPr/>
          <p:nvPr/>
        </p:nvGrpSpPr>
        <p:grpSpPr bwMode="auto">
          <a:xfrm>
            <a:off x="3435350" y="525463"/>
            <a:ext cx="1879600" cy="476250"/>
            <a:chOff x="497257" y="753279"/>
            <a:chExt cx="1881032" cy="477054"/>
          </a:xfrm>
        </p:grpSpPr>
        <p:grpSp>
          <p:nvGrpSpPr>
            <p:cNvPr id="62481" name="组合 2"/>
            <p:cNvGrpSpPr/>
            <p:nvPr/>
          </p:nvGrpSpPr>
          <p:grpSpPr bwMode="auto">
            <a:xfrm>
              <a:off x="552450" y="789083"/>
              <a:ext cx="1787356" cy="419195"/>
              <a:chOff x="3014293" y="-540899"/>
              <a:chExt cx="1787356" cy="419195"/>
            </a:xfrm>
          </p:grpSpPr>
          <p:sp>
            <p:nvSpPr>
              <p:cNvPr id="19" name="缺角矩形 18"/>
              <p:cNvSpPr/>
              <p:nvPr/>
            </p:nvSpPr>
            <p:spPr>
              <a:xfrm>
                <a:off x="3470665" y="-540130"/>
                <a:ext cx="419419" cy="418217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缺角矩形 19"/>
              <p:cNvSpPr/>
              <p:nvPr/>
            </p:nvSpPr>
            <p:spPr>
              <a:xfrm>
                <a:off x="3926625" y="-540130"/>
                <a:ext cx="419419" cy="418217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缺角矩形 20"/>
              <p:cNvSpPr/>
              <p:nvPr/>
            </p:nvSpPr>
            <p:spPr>
              <a:xfrm>
                <a:off x="4382584" y="-540130"/>
                <a:ext cx="419419" cy="418217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" name="缺角矩形 1"/>
              <p:cNvSpPr/>
              <p:nvPr/>
            </p:nvSpPr>
            <p:spPr>
              <a:xfrm>
                <a:off x="3014705" y="-540130"/>
                <a:ext cx="419419" cy="418217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482" name="矩形 1"/>
            <p:cNvSpPr>
              <a:spLocks noChangeArrowheads="1"/>
            </p:cNvSpPr>
            <p:nvPr/>
          </p:nvSpPr>
          <p:spPr bwMode="auto">
            <a:xfrm>
              <a:off x="497257" y="753279"/>
              <a:ext cx="18810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b="1">
                  <a:solidFill>
                    <a:prstClr val="white"/>
                  </a:solidFill>
                </a:rPr>
                <a:t>连接中考</a:t>
              </a: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560388" y="1320320"/>
            <a:ext cx="8223250" cy="1362398"/>
            <a:chOff x="475" y="1720"/>
            <a:chExt cx="12950" cy="2145"/>
          </a:xfrm>
        </p:grpSpPr>
        <p:sp>
          <p:nvSpPr>
            <p:cNvPr id="62478" name="TextBox 2"/>
            <p:cNvSpPr txBox="1">
              <a:spLocks noChangeArrowheads="1"/>
            </p:cNvSpPr>
            <p:nvPr/>
          </p:nvSpPr>
          <p:spPr bwMode="auto">
            <a:xfrm>
              <a:off x="475" y="1720"/>
              <a:ext cx="12950" cy="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ctr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/>
                  <a:ea typeface="楷体" panose="02010609060101010101" pitchFamily="49" charset="-122"/>
                </a:rPr>
                <a:t>1.</a:t>
              </a:r>
              <a:r>
                <a:rPr lang="zh-CN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（苏州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中考</a:t>
              </a:r>
              <a:r>
                <a:rPr lang="zh-CN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）（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–21</a:t>
              </a:r>
              <a:r>
                <a:rPr lang="zh-CN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）÷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7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的结果是</a:t>
              </a:r>
              <a:r>
                <a:rPr lang="zh-CN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（　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/>
                  <a:ea typeface="楷体" panose="02010609060101010101" pitchFamily="49" charset="-122"/>
                </a:rPr>
                <a:t> </a:t>
              </a:r>
              <a:r>
                <a:rPr lang="zh-CN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　）</a:t>
              </a:r>
              <a:endPara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endParaRPr>
            </a:p>
            <a:p>
              <a:pPr fontAlgn="ctr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endParaRPr>
            </a:p>
            <a:p>
              <a:pPr fontAlgn="ctr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     </a:t>
              </a:r>
              <a:r>
                <a:rPr lang="zh-CN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A．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3</a:t>
              </a:r>
              <a:r>
                <a:rPr lang="zh-CN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	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     </a:t>
              </a:r>
              <a:r>
                <a:rPr lang="zh-CN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B</a:t>
              </a:r>
              <a:r>
                <a:rPr lang="zh-CN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．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–3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 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              </a:t>
              </a:r>
              <a:r>
                <a:rPr lang="zh-CN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C</a:t>
              </a:r>
              <a:r>
                <a:rPr lang="zh-CN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． 	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  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       </a:t>
              </a:r>
              <a:r>
                <a:rPr lang="zh-CN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D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. –</a:t>
              </a:r>
              <a:endPara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endParaRPr>
            </a:p>
          </p:txBody>
        </p:sp>
        <p:graphicFrame>
          <p:nvGraphicFramePr>
            <p:cNvPr id="62479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704" y="2686"/>
            <a:ext cx="397" cy="11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0" r:id="rId4" imgW="139700" imgH="393700" progId="Equation.KSEE3">
                    <p:embed/>
                  </p:oleObj>
                </mc:Choice>
                <mc:Fallback>
                  <p:oleObj r:id="rId4" imgW="139700" imgH="393700" progId="Equation.KSEE3">
                    <p:embed/>
                    <p:pic>
                      <p:nvPicPr>
                        <p:cNvPr id="0" name="图片 102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4" y="2686"/>
                          <a:ext cx="397" cy="11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0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202" y="2665"/>
            <a:ext cx="450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1" r:id="rId6" imgW="139700" imgH="393700" progId="Equation.KSEE3">
                    <p:embed/>
                  </p:oleObj>
                </mc:Choice>
                <mc:Fallback>
                  <p:oleObj r:id="rId6" imgW="139700" imgH="393700" progId="Equation.KSEE3">
                    <p:embed/>
                    <p:pic>
                      <p:nvPicPr>
                        <p:cNvPr id="0" name="图片 102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2" y="2665"/>
                          <a:ext cx="450" cy="1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556" name="文本框 5"/>
          <p:cNvSpPr txBox="1">
            <a:spLocks noChangeArrowheads="1"/>
          </p:cNvSpPr>
          <p:nvPr/>
        </p:nvSpPr>
        <p:spPr bwMode="auto">
          <a:xfrm>
            <a:off x="5970588" y="1320006"/>
            <a:ext cx="336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449888" y="3161139"/>
            <a:ext cx="857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</a:rPr>
              <a:t>–4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/>
            </a:endParaRPr>
          </a:p>
        </p:txBody>
      </p:sp>
      <p:grpSp>
        <p:nvGrpSpPr>
          <p:cNvPr id="62474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5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27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588963" y="1201738"/>
            <a:ext cx="77851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  <a:sym typeface="微软雅黑" panose="020B0503020204020204" pitchFamily="34" charset="-122"/>
              </a:rPr>
              <a:t>    </a:t>
            </a:r>
            <a:r>
              <a:rPr lang="zh-CN" altLang="en-US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我们在前面学习有理数的减法时，是借助于逆运算把它转化为加法来进行的</a:t>
            </a:r>
            <a:r>
              <a:rPr lang="en-US" altLang="zh-CN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.</a:t>
            </a:r>
            <a:r>
              <a:rPr lang="zh-CN" altLang="en-US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大家知道除法的逆运算是乘法，那么有理数的除法运算是不是</a:t>
            </a:r>
            <a:r>
              <a:rPr lang="zh-CN" altLang="en-US" sz="28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也可以借助于</a:t>
            </a:r>
            <a:r>
              <a:rPr lang="zh-CN" altLang="en-US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逆运算转化为乘法</a:t>
            </a:r>
            <a:r>
              <a:rPr lang="zh-CN" altLang="en-US" sz="28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来</a:t>
            </a:r>
            <a:r>
              <a:rPr lang="zh-CN" altLang="en-US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进行</a:t>
            </a:r>
            <a:r>
              <a:rPr lang="zh-CN" altLang="en-US" sz="28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呢</a:t>
            </a:r>
            <a:r>
              <a:rPr lang="zh-CN" altLang="en-US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？这节课我们就来学习有理数的除法</a:t>
            </a:r>
            <a:r>
              <a:rPr lang="en-US" altLang="zh-CN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.</a:t>
            </a:r>
            <a:endParaRPr lang="en-US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5059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8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导入新知</a:t>
              </a:r>
            </a:p>
          </p:txBody>
        </p:sp>
        <p:sp>
          <p:nvSpPr>
            <p:cNvPr id="10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27679" y="484873"/>
            <a:ext cx="733719" cy="733719"/>
          </a:xfrm>
          <a:prstGeom prst="ellipse">
            <a:avLst/>
          </a:prstGeom>
        </p:spPr>
      </p:pic>
      <p:grpSp>
        <p:nvGrpSpPr>
          <p:cNvPr id="45061" name="组合 17"/>
          <p:cNvGrpSpPr/>
          <p:nvPr/>
        </p:nvGrpSpPr>
        <p:grpSpPr bwMode="auto">
          <a:xfrm>
            <a:off x="3911600" y="660400"/>
            <a:ext cx="1482725" cy="422275"/>
            <a:chOff x="-73" y="405"/>
            <a:chExt cx="5932485" cy="615327"/>
          </a:xfrm>
        </p:grpSpPr>
        <p:sp>
          <p:nvSpPr>
            <p:cNvPr id="14" name="圆角矩形 31"/>
            <p:cNvSpPr/>
            <p:nvPr/>
          </p:nvSpPr>
          <p:spPr>
            <a:xfrm>
              <a:off x="-73" y="405"/>
              <a:ext cx="5932485" cy="615327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2000" b="1" dirty="0">
                <a:solidFill>
                  <a:srgbClr val="000000"/>
                </a:solidFill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" name="文本框 19"/>
            <p:cNvSpPr/>
            <p:nvPr/>
          </p:nvSpPr>
          <p:spPr>
            <a:xfrm>
              <a:off x="139664" y="16599"/>
              <a:ext cx="5653010" cy="58294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>
                  <a:solidFill>
                    <a:prstClr val="black"/>
                  </a:solidFill>
                </a:rPr>
                <a:t>问题引入 </a:t>
              </a:r>
            </a:p>
          </p:txBody>
        </p:sp>
      </p:grpSp>
      <p:pic>
        <p:nvPicPr>
          <p:cNvPr id="1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8185041" y="4525963"/>
            <a:ext cx="958959" cy="56931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5" name="内容占位符 21299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66590" y="1522628"/>
            <a:ext cx="6282009" cy="173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21619" y="3746500"/>
            <a:ext cx="4597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答案：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(1)   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；  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(2)   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；  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(3)</a:t>
            </a:r>
          </a:p>
        </p:txBody>
      </p:sp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39244" y="3600450"/>
          <a:ext cx="2730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r:id="rId5" imgW="153035" imgH="394970" progId="Equation.KSEE3">
                  <p:embed/>
                </p:oleObj>
              </mc:Choice>
              <mc:Fallback>
                <p:oleObj r:id="rId5" imgW="153035" imgH="394970" progId="Equation.KSEE3">
                  <p:embed/>
                  <p:pic>
                    <p:nvPicPr>
                      <p:cNvPr id="0" name="图片 11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244" y="3600450"/>
                        <a:ext cx="27305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34644" y="3600450"/>
          <a:ext cx="2730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r:id="rId7" imgW="153035" imgH="394970" progId="Equation.KSEE3">
                  <p:embed/>
                </p:oleObj>
              </mc:Choice>
              <mc:Fallback>
                <p:oleObj r:id="rId7" imgW="153035" imgH="394970" progId="Equation.KSEE3">
                  <p:embed/>
                  <p:pic>
                    <p:nvPicPr>
                      <p:cNvPr id="0" name="图片 1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4644" y="3600450"/>
                        <a:ext cx="27305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501481" y="3600450"/>
          <a:ext cx="5667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9" imgW="318135" imgH="394970" progId="Equation.KSEE3">
                  <p:embed/>
                </p:oleObj>
              </mc:Choice>
              <mc:Fallback>
                <p:oleObj r:id="rId9" imgW="318135" imgH="394970" progId="Equation.KSEE3">
                  <p:embed/>
                  <p:pic>
                    <p:nvPicPr>
                      <p:cNvPr id="0" name="图片 11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481" y="3600450"/>
                        <a:ext cx="56673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5" name="文本框 7"/>
          <p:cNvSpPr txBox="1">
            <a:spLocks noChangeArrowheads="1"/>
          </p:cNvSpPr>
          <p:nvPr/>
        </p:nvSpPr>
        <p:spPr bwMode="auto">
          <a:xfrm>
            <a:off x="809625" y="1015576"/>
            <a:ext cx="1768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计算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:</a:t>
            </a:r>
            <a:endParaRPr lang="zh-CN" altLang="en-US" sz="2800" b="1" dirty="0">
              <a:solidFill>
                <a:prstClr val="black"/>
              </a:solidFill>
              <a:latin typeface="Times New Roman" panose="02020603050405020304"/>
              <a:ea typeface="楷体" panose="02010609060101010101" pitchFamily="49" charset="-122"/>
            </a:endParaRPr>
          </a:p>
        </p:txBody>
      </p:sp>
      <p:grpSp>
        <p:nvGrpSpPr>
          <p:cNvPr id="63497" name="组合 4"/>
          <p:cNvGrpSpPr/>
          <p:nvPr/>
        </p:nvGrpSpPr>
        <p:grpSpPr bwMode="auto">
          <a:xfrm>
            <a:off x="3070225" y="506413"/>
            <a:ext cx="2479675" cy="522287"/>
            <a:chOff x="5083" y="1100"/>
            <a:chExt cx="3904" cy="822"/>
          </a:xfrm>
        </p:grpSpPr>
        <p:grpSp>
          <p:nvGrpSpPr>
            <p:cNvPr id="63502" name="组合 1"/>
            <p:cNvGrpSpPr>
              <a:grpSpLocks noChangeAspect="1"/>
            </p:cNvGrpSpPr>
            <p:nvPr/>
          </p:nvGrpSpPr>
          <p:grpSpPr bwMode="auto">
            <a:xfrm>
              <a:off x="5138" y="1168"/>
              <a:ext cx="3797" cy="710"/>
              <a:chOff x="3564387" y="597378"/>
              <a:chExt cx="2247990" cy="419195"/>
            </a:xfrm>
          </p:grpSpPr>
          <p:sp>
            <p:nvSpPr>
              <p:cNvPr id="26" name="缺角矩形 25"/>
              <p:cNvSpPr/>
              <p:nvPr/>
            </p:nvSpPr>
            <p:spPr>
              <a:xfrm rot="3000000">
                <a:off x="4021527" y="597147"/>
                <a:ext cx="418940" cy="418763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缺角矩形 26"/>
              <p:cNvSpPr/>
              <p:nvPr/>
            </p:nvSpPr>
            <p:spPr>
              <a:xfrm rot="3000000">
                <a:off x="4478764" y="597146"/>
                <a:ext cx="418940" cy="418764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缺角矩形 27"/>
              <p:cNvSpPr/>
              <p:nvPr/>
            </p:nvSpPr>
            <p:spPr>
              <a:xfrm rot="3000000">
                <a:off x="4936000" y="597147"/>
                <a:ext cx="418940" cy="418763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缺角矩形 28"/>
              <p:cNvSpPr/>
              <p:nvPr/>
            </p:nvSpPr>
            <p:spPr>
              <a:xfrm rot="3000000">
                <a:off x="3564291" y="597146"/>
                <a:ext cx="418940" cy="418764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缺角矩形 29"/>
              <p:cNvSpPr/>
              <p:nvPr/>
            </p:nvSpPr>
            <p:spPr>
              <a:xfrm rot="3000000">
                <a:off x="5393237" y="597146"/>
                <a:ext cx="418940" cy="418764"/>
              </a:xfrm>
              <a:prstGeom prst="plaqu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3503" name="TextBox 15"/>
            <p:cNvSpPr txBox="1">
              <a:spLocks noChangeArrowheads="1"/>
            </p:cNvSpPr>
            <p:nvPr/>
          </p:nvSpPr>
          <p:spPr bwMode="auto">
            <a:xfrm>
              <a:off x="5083" y="1100"/>
              <a:ext cx="3905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prstClr val="white"/>
                  </a:solidFill>
                </a:rPr>
                <a:t>基础巩固题</a:t>
              </a:r>
              <a:endParaRPr lang="en-US" altLang="zh-CN" sz="28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3498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31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ChangeArrowheads="1"/>
          </p:cNvSpPr>
          <p:nvPr/>
        </p:nvSpPr>
        <p:spPr bwMode="auto">
          <a:xfrm>
            <a:off x="465138" y="985039"/>
            <a:ext cx="1266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5568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填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空：</a:t>
            </a:r>
          </a:p>
        </p:txBody>
      </p:sp>
      <p:grpSp>
        <p:nvGrpSpPr>
          <p:cNvPr id="64515" name="组合 31"/>
          <p:cNvGrpSpPr/>
          <p:nvPr/>
        </p:nvGrpSpPr>
        <p:grpSpPr bwMode="auto">
          <a:xfrm>
            <a:off x="865142" y="1441638"/>
            <a:ext cx="7519988" cy="836612"/>
            <a:chOff x="900113" y="2022635"/>
            <a:chExt cx="9723982" cy="945633"/>
          </a:xfrm>
        </p:grpSpPr>
        <p:sp>
          <p:nvSpPr>
            <p:cNvPr id="64541" name="Text Box 8"/>
            <p:cNvSpPr txBox="1">
              <a:spLocks noChangeArrowheads="1"/>
            </p:cNvSpPr>
            <p:nvPr/>
          </p:nvSpPr>
          <p:spPr bwMode="auto">
            <a:xfrm>
              <a:off x="900113" y="2097938"/>
              <a:ext cx="9723982" cy="651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1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）若         互为相反数，且           ，则         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________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；          </a:t>
              </a:r>
            </a:p>
          </p:txBody>
        </p:sp>
        <p:graphicFrame>
          <p:nvGraphicFramePr>
            <p:cNvPr id="64542" name="Object 9"/>
            <p:cNvGraphicFramePr>
              <a:graphicFrameLocks noChangeAspect="1"/>
            </p:cNvGraphicFramePr>
            <p:nvPr/>
          </p:nvGraphicFramePr>
          <p:xfrm>
            <a:off x="2508520" y="2233979"/>
            <a:ext cx="642942" cy="515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5" r:id="rId4" imgW="255905" imgH="205105" progId="Equation.DSMT4">
                    <p:embed/>
                  </p:oleObj>
                </mc:Choice>
                <mc:Fallback>
                  <p:oleObj r:id="rId4" imgW="255905" imgH="205105" progId="Equation.DSMT4">
                    <p:embed/>
                    <p:pic>
                      <p:nvPicPr>
                        <p:cNvPr id="0" name="图片 12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8520" y="2233979"/>
                          <a:ext cx="642942" cy="515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43" name="Object 10"/>
            <p:cNvGraphicFramePr>
              <a:graphicFrameLocks noChangeAspect="1"/>
            </p:cNvGraphicFramePr>
            <p:nvPr/>
          </p:nvGraphicFramePr>
          <p:xfrm>
            <a:off x="6110776" y="2272609"/>
            <a:ext cx="928695" cy="464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6" r:id="rId6" imgW="356870" imgH="178435" progId="Equation.DSMT4">
                    <p:embed/>
                  </p:oleObj>
                </mc:Choice>
                <mc:Fallback>
                  <p:oleObj r:id="rId6" imgW="356870" imgH="178435" progId="Equation.DSMT4">
                    <p:embed/>
                    <p:pic>
                      <p:nvPicPr>
                        <p:cNvPr id="0" name="图片 12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0776" y="2272609"/>
                          <a:ext cx="928695" cy="464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44" name="Object 12"/>
            <p:cNvGraphicFramePr>
              <a:graphicFrameLocks noChangeAspect="1"/>
            </p:cNvGraphicFramePr>
            <p:nvPr/>
          </p:nvGraphicFramePr>
          <p:xfrm>
            <a:off x="7976696" y="2022635"/>
            <a:ext cx="642943" cy="9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7" r:id="rId8" imgW="267970" imgH="395605" progId="Equation.DSMT4">
                    <p:embed/>
                  </p:oleObj>
                </mc:Choice>
                <mc:Fallback>
                  <p:oleObj r:id="rId8" imgW="267970" imgH="395605" progId="Equation.DSMT4">
                    <p:embed/>
                    <p:pic>
                      <p:nvPicPr>
                        <p:cNvPr id="0" name="图片 122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76696" y="2022635"/>
                          <a:ext cx="642943" cy="9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516" name="组合 32"/>
          <p:cNvGrpSpPr/>
          <p:nvPr/>
        </p:nvGrpSpPr>
        <p:grpSpPr bwMode="auto">
          <a:xfrm>
            <a:off x="865142" y="2441763"/>
            <a:ext cx="5380038" cy="785812"/>
            <a:chOff x="900112" y="3252133"/>
            <a:chExt cx="7172349" cy="1047013"/>
          </a:xfrm>
        </p:grpSpPr>
        <p:sp>
          <p:nvSpPr>
            <p:cNvPr id="64538" name="Text Box 17"/>
            <p:cNvSpPr txBox="1">
              <a:spLocks noChangeArrowheads="1"/>
            </p:cNvSpPr>
            <p:nvPr/>
          </p:nvSpPr>
          <p:spPr bwMode="auto">
            <a:xfrm>
              <a:off x="900112" y="3538839"/>
              <a:ext cx="7172349" cy="615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2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）当            时，       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=_______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；</a:t>
              </a:r>
            </a:p>
          </p:txBody>
        </p:sp>
        <p:graphicFrame>
          <p:nvGraphicFramePr>
            <p:cNvPr id="64539" name="Object 19"/>
            <p:cNvGraphicFramePr>
              <a:graphicFrameLocks noChangeAspect="1"/>
            </p:cNvGraphicFramePr>
            <p:nvPr/>
          </p:nvGraphicFramePr>
          <p:xfrm>
            <a:off x="2547422" y="3538841"/>
            <a:ext cx="1018493" cy="5218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8" r:id="rId10" imgW="357505" imgH="178435" progId="Equation.DSMT4">
                    <p:embed/>
                  </p:oleObj>
                </mc:Choice>
                <mc:Fallback>
                  <p:oleObj r:id="rId10" imgW="357505" imgH="178435" progId="Equation.DSMT4">
                    <p:embed/>
                    <p:pic>
                      <p:nvPicPr>
                        <p:cNvPr id="0" name="图片 12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422" y="3538841"/>
                          <a:ext cx="1018493" cy="5218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40" name="Object 21"/>
            <p:cNvGraphicFramePr>
              <a:graphicFrameLocks noChangeAspect="1"/>
            </p:cNvGraphicFramePr>
            <p:nvPr/>
          </p:nvGraphicFramePr>
          <p:xfrm>
            <a:off x="4475795" y="3252133"/>
            <a:ext cx="500067" cy="104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9" r:id="rId12" imgW="204470" imgH="421640" progId="Equation.DSMT4">
                    <p:embed/>
                  </p:oleObj>
                </mc:Choice>
                <mc:Fallback>
                  <p:oleObj r:id="rId12" imgW="204470" imgH="421640" progId="Equation.DSMT4">
                    <p:embed/>
                    <p:pic>
                      <p:nvPicPr>
                        <p:cNvPr id="0" name="图片 122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795" y="3252133"/>
                          <a:ext cx="500067" cy="104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517" name="组合 33"/>
          <p:cNvGrpSpPr/>
          <p:nvPr/>
        </p:nvGrpSpPr>
        <p:grpSpPr bwMode="auto">
          <a:xfrm>
            <a:off x="865142" y="3227575"/>
            <a:ext cx="7964488" cy="755244"/>
            <a:chOff x="900112" y="4610424"/>
            <a:chExt cx="10213483" cy="1006425"/>
          </a:xfrm>
        </p:grpSpPr>
        <p:sp>
          <p:nvSpPr>
            <p:cNvPr id="64535" name="Text Box 22"/>
            <p:cNvSpPr txBox="1">
              <a:spLocks noChangeArrowheads="1"/>
            </p:cNvSpPr>
            <p:nvPr/>
          </p:nvSpPr>
          <p:spPr bwMode="auto">
            <a:xfrm>
              <a:off x="900112" y="4610424"/>
              <a:ext cx="10213483" cy="767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）若                       则        的符号分别是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__________.</a:t>
              </a:r>
            </a:p>
          </p:txBody>
        </p:sp>
        <p:graphicFrame>
          <p:nvGraphicFramePr>
            <p:cNvPr id="64536" name="Object 24"/>
            <p:cNvGraphicFramePr>
              <a:graphicFrameLocks noChangeAspect="1"/>
            </p:cNvGraphicFramePr>
            <p:nvPr/>
          </p:nvGraphicFramePr>
          <p:xfrm>
            <a:off x="2378144" y="4610424"/>
            <a:ext cx="1988169" cy="1006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0" r:id="rId14" imgW="776605" imgH="394970" progId="Equation.DSMT4">
                    <p:embed/>
                  </p:oleObj>
                </mc:Choice>
                <mc:Fallback>
                  <p:oleObj r:id="rId14" imgW="776605" imgH="394970" progId="Equation.DSMT4">
                    <p:embed/>
                    <p:pic>
                      <p:nvPicPr>
                        <p:cNvPr id="0" name="图片 122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8144" y="4610424"/>
                          <a:ext cx="1988169" cy="1006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37" name="Object 26"/>
            <p:cNvGraphicFramePr>
              <a:graphicFrameLocks noChangeAspect="1"/>
            </p:cNvGraphicFramePr>
            <p:nvPr/>
          </p:nvGraphicFramePr>
          <p:xfrm>
            <a:off x="5078034" y="4827484"/>
            <a:ext cx="643811" cy="500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1" r:id="rId16" imgW="255905" imgH="205105" progId="Equation.DSMT4">
                    <p:embed/>
                  </p:oleObj>
                </mc:Choice>
                <mc:Fallback>
                  <p:oleObj r:id="rId16" imgW="255905" imgH="205105" progId="Equation.DSMT4">
                    <p:embed/>
                    <p:pic>
                      <p:nvPicPr>
                        <p:cNvPr id="0" name="图片 122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8034" y="4827484"/>
                          <a:ext cx="643811" cy="5000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7272292" y="1627375"/>
          <a:ext cx="4683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r:id="rId18" imgW="191770" imgH="166370" progId="Equation.DSMT4">
                  <p:embed/>
                </p:oleObj>
              </mc:Choice>
              <mc:Fallback>
                <p:oleObj r:id="rId18" imgW="191770" imgH="166370" progId="Equation.DSMT4">
                  <p:embed/>
                  <p:pic>
                    <p:nvPicPr>
                      <p:cNvPr id="0" name="图片 12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292" y="1627375"/>
                        <a:ext cx="468313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30"/>
          <p:cNvGraphicFramePr>
            <a:graphicFrameLocks noChangeAspect="1"/>
          </p:cNvGraphicFramePr>
          <p:nvPr/>
        </p:nvGraphicFramePr>
        <p:xfrm>
          <a:off x="4635455" y="2613213"/>
          <a:ext cx="419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r:id="rId20" imgW="191770" imgH="166370" progId="Equation.DSMT4">
                  <p:embed/>
                </p:oleObj>
              </mc:Choice>
              <mc:Fallback>
                <p:oleObj r:id="rId20" imgW="191770" imgH="166370" progId="Equation.DSMT4">
                  <p:embed/>
                  <p:pic>
                    <p:nvPicPr>
                      <p:cNvPr id="0" name="图片 122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455" y="2613213"/>
                        <a:ext cx="4191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1" name="Object 31"/>
          <p:cNvGraphicFramePr>
            <a:graphicFrameLocks noChangeAspect="1"/>
          </p:cNvGraphicFramePr>
          <p:nvPr/>
        </p:nvGraphicFramePr>
        <p:xfrm>
          <a:off x="6656342" y="3327588"/>
          <a:ext cx="13128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r:id="rId22" imgW="712470" imgH="203200" progId="Equation.DSMT4">
                  <p:embed/>
                </p:oleObj>
              </mc:Choice>
              <mc:Fallback>
                <p:oleObj r:id="rId22" imgW="712470" imgH="203200" progId="Equation.DSMT4">
                  <p:embed/>
                  <p:pic>
                    <p:nvPicPr>
                      <p:cNvPr id="0" name="图片 12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42" y="3327588"/>
                        <a:ext cx="131286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1" name="Text Box 17"/>
          <p:cNvSpPr txBox="1">
            <a:spLocks noChangeArrowheads="1"/>
          </p:cNvSpPr>
          <p:nvPr/>
        </p:nvSpPr>
        <p:spPr bwMode="auto">
          <a:xfrm>
            <a:off x="865142" y="4251513"/>
            <a:ext cx="5276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若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–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3</a:t>
            </a:r>
            <a:r>
              <a:rPr lang="en-US" altLang="en-US" sz="2400" b="1" i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x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=12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，则</a:t>
            </a:r>
            <a:r>
              <a:rPr lang="en-US" altLang="en-US" sz="2400" b="1" i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x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=_____.</a:t>
            </a:r>
            <a:endParaRPr lang="en-US" altLang="zh-CN" sz="2400" b="1" dirty="0">
              <a:solidFill>
                <a:prstClr val="black"/>
              </a:solidFill>
              <a:latin typeface="Times New Roman" panose="02020603050405020304"/>
              <a:ea typeface="楷体" panose="02010609060101010101" pitchFamily="49" charset="-122"/>
            </a:endParaRPr>
          </a:p>
        </p:txBody>
      </p:sp>
      <p:graphicFrame>
        <p:nvGraphicFramePr>
          <p:cNvPr id="3" name="Object 30"/>
          <p:cNvGraphicFramePr>
            <a:graphicFrameLocks noChangeAspect="1"/>
          </p:cNvGraphicFramePr>
          <p:nvPr/>
        </p:nvGraphicFramePr>
        <p:xfrm>
          <a:off x="4051209" y="4251513"/>
          <a:ext cx="52228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r:id="rId24" imgW="203200" imgH="165100" progId="Equation.DSMT4">
                  <p:embed/>
                </p:oleObj>
              </mc:Choice>
              <mc:Fallback>
                <p:oleObj r:id="rId24" imgW="203200" imgH="165100" progId="Equation.DSMT4">
                  <p:embed/>
                  <p:pic>
                    <p:nvPicPr>
                      <p:cNvPr id="0" name="图片 12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209" y="4251513"/>
                        <a:ext cx="522287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523" name="组合 6"/>
          <p:cNvGrpSpPr/>
          <p:nvPr/>
        </p:nvGrpSpPr>
        <p:grpSpPr bwMode="auto">
          <a:xfrm>
            <a:off x="3053465" y="601030"/>
            <a:ext cx="2479675" cy="520700"/>
            <a:chOff x="5060" y="905"/>
            <a:chExt cx="3904" cy="822"/>
          </a:xfrm>
        </p:grpSpPr>
        <p:grpSp>
          <p:nvGrpSpPr>
            <p:cNvPr id="64528" name="组合 21"/>
            <p:cNvGrpSpPr>
              <a:grpSpLocks noChangeAspect="1"/>
            </p:cNvGrpSpPr>
            <p:nvPr/>
          </p:nvGrpSpPr>
          <p:grpSpPr bwMode="auto">
            <a:xfrm>
              <a:off x="5115" y="984"/>
              <a:ext cx="3797" cy="707"/>
              <a:chOff x="3564387" y="597378"/>
              <a:chExt cx="2247990" cy="419195"/>
            </a:xfrm>
          </p:grpSpPr>
          <p:sp>
            <p:nvSpPr>
              <p:cNvPr id="23" name="缺角矩形 22"/>
              <p:cNvSpPr/>
              <p:nvPr/>
            </p:nvSpPr>
            <p:spPr>
              <a:xfrm rot="3000000">
                <a:off x="4021483" y="598220"/>
                <a:ext cx="419028" cy="418763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缺角矩形 23"/>
              <p:cNvSpPr/>
              <p:nvPr/>
            </p:nvSpPr>
            <p:spPr>
              <a:xfrm rot="3000000">
                <a:off x="4478720" y="598219"/>
                <a:ext cx="419028" cy="418764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缺角矩形 24"/>
              <p:cNvSpPr/>
              <p:nvPr/>
            </p:nvSpPr>
            <p:spPr>
              <a:xfrm rot="3000000">
                <a:off x="4935956" y="598220"/>
                <a:ext cx="419028" cy="418763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缺角矩形 25"/>
              <p:cNvSpPr/>
              <p:nvPr/>
            </p:nvSpPr>
            <p:spPr>
              <a:xfrm rot="3000000">
                <a:off x="3564246" y="598219"/>
                <a:ext cx="419028" cy="418764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缺角矩形 26"/>
              <p:cNvSpPr/>
              <p:nvPr/>
            </p:nvSpPr>
            <p:spPr>
              <a:xfrm rot="3000000">
                <a:off x="5393193" y="598219"/>
                <a:ext cx="419028" cy="418764"/>
              </a:xfrm>
              <a:prstGeom prst="plaqu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4529" name="TextBox 15"/>
            <p:cNvSpPr txBox="1">
              <a:spLocks noChangeArrowheads="1"/>
            </p:cNvSpPr>
            <p:nvPr/>
          </p:nvSpPr>
          <p:spPr bwMode="auto">
            <a:xfrm>
              <a:off x="5060" y="904"/>
              <a:ext cx="390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prstClr val="white"/>
                  </a:solidFill>
                </a:rPr>
                <a:t>能力提升题</a:t>
              </a:r>
              <a:endParaRPr lang="en-US" altLang="zh-CN" sz="28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4524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5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37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24665" y="457200"/>
            <a:ext cx="3819335" cy="4686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9650" name="文本框 539649"/>
              <p:cNvSpPr txBox="1">
                <a:spLocks noChangeArrowheads="1"/>
              </p:cNvSpPr>
              <p:nvPr/>
            </p:nvSpPr>
            <p:spPr bwMode="auto">
              <a:xfrm>
                <a:off x="922337" y="693738"/>
                <a:ext cx="8059737" cy="3811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lnSpc>
                    <a:spcPct val="2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若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|2</a:t>
                </a:r>
                <a:r>
                  <a:rPr lang="en-US" altLang="zh-CN" sz="2400" b="1" i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x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+6|+|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3–</a:t>
                </a:r>
                <a:r>
                  <a:rPr lang="en-US" altLang="zh-CN" sz="2400" b="1" i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y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|=0,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𝒙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𝒚</m:t>
                        </m:r>
                      </m:den>
                    </m:f>
                    <m:r>
                      <a:rPr lang="zh-CN" altLang="en-US" sz="2400" b="1" i="1" dirty="0" smtClean="0">
                        <a:solidFill>
                          <a:srgbClr val="000000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 </m:t>
                    </m:r>
                  </m:oMath>
                </a14:m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=</a:t>
                </a:r>
                <a:r>
                  <a:rPr lang="en-US" altLang="zh-CN" sz="2400" b="1" u="sng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         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. </a:t>
                </a:r>
                <a:endParaRPr lang="en-US" altLang="zh-CN" sz="2400" b="1" dirty="0">
                  <a:solidFill>
                    <a:srgbClr val="FF0000"/>
                  </a:solidFill>
                  <a:latin typeface="Times New Roman" panose="02020603050405020304"/>
                  <a:ea typeface="楷体" panose="02010609060101010101" pitchFamily="49" charset="-122"/>
                </a:endParaRPr>
              </a:p>
              <a:p>
                <a:pPr eaLnBrk="1" fontAlgn="base" hangingPunct="1">
                  <a:lnSpc>
                    <a:spcPct val="2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2400" b="1" dirty="0">
                    <a:solidFill>
                      <a:srgbClr val="0000FF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解：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由题意得，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|2</a:t>
                </a:r>
                <a:r>
                  <a:rPr lang="en-US" altLang="zh-CN" sz="2400" b="1" i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x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+6|=0,|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3–</a:t>
                </a:r>
                <a:r>
                  <a:rPr lang="en-US" altLang="zh-CN" sz="2400" b="1" i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y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|=0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,</a:t>
                </a:r>
              </a:p>
              <a:p>
                <a:pPr eaLnBrk="1" fontAlgn="base" hangingPunct="1">
                  <a:lnSpc>
                    <a:spcPct val="2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解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得</a:t>
                </a:r>
                <a:r>
                  <a:rPr lang="es-ES" altLang="zh-CN" sz="2400" b="1" i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x</a:t>
                </a:r>
                <a:r>
                  <a:rPr lang="es-E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=–3,</a:t>
                </a:r>
                <a:r>
                  <a:rPr lang="es-ES" altLang="zh-CN" sz="2400" b="1" i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y</a:t>
                </a:r>
                <a:r>
                  <a:rPr lang="es-E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=3</a:t>
                </a:r>
                <a:r>
                  <a:rPr lang="es-ES" altLang="zh-CN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,</a:t>
                </a:r>
                <a:r>
                  <a:rPr lang="zh-CN" altLang="es-ES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所以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𝒙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𝒚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000000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=</m:t>
                    </m:r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−</m:t>
                        </m:r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𝟑</m:t>
                        </m:r>
                      </m:den>
                    </m:f>
                    <m:r>
                      <a:rPr lang="zh-CN" altLang="es-ES" sz="2400" b="1" i="1" dirty="0" smtClean="0">
                        <a:solidFill>
                          <a:srgbClr val="000000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 </m:t>
                    </m:r>
                  </m:oMath>
                </a14:m>
                <a:r>
                  <a:rPr lang="es-E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= –1.</a:t>
                </a:r>
                <a:endParaRPr lang="es-ES" altLang="zh-CN" sz="2400" b="1" dirty="0">
                  <a:solidFill>
                    <a:srgbClr val="FF0000"/>
                  </a:solidFill>
                  <a:latin typeface="Times New Roman" panose="02020603050405020304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39650" name="文本框 5396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337" y="693738"/>
                <a:ext cx="8059737" cy="3811621"/>
              </a:xfrm>
              <a:prstGeom prst="rect">
                <a:avLst/>
              </a:prstGeom>
              <a:blipFill rotWithShape="1">
                <a:blip r:embed="rId4"/>
                <a:stretch>
                  <a:fillRect l="-4" t="-8" r="8" b="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541" name="组合 2"/>
          <p:cNvGrpSpPr/>
          <p:nvPr/>
        </p:nvGrpSpPr>
        <p:grpSpPr bwMode="auto">
          <a:xfrm>
            <a:off x="3424793" y="541338"/>
            <a:ext cx="2478087" cy="522288"/>
            <a:chOff x="5060" y="905"/>
            <a:chExt cx="3904" cy="822"/>
          </a:xfrm>
        </p:grpSpPr>
        <p:grpSp>
          <p:nvGrpSpPr>
            <p:cNvPr id="65546" name="组合 6"/>
            <p:cNvGrpSpPr>
              <a:grpSpLocks noChangeAspect="1"/>
            </p:cNvGrpSpPr>
            <p:nvPr/>
          </p:nvGrpSpPr>
          <p:grpSpPr bwMode="auto">
            <a:xfrm>
              <a:off x="5115" y="985"/>
              <a:ext cx="3798" cy="708"/>
              <a:chOff x="3564387" y="597378"/>
              <a:chExt cx="2247990" cy="419195"/>
            </a:xfrm>
          </p:grpSpPr>
          <p:sp>
            <p:nvSpPr>
              <p:cNvPr id="8" name="缺角矩形 7"/>
              <p:cNvSpPr/>
              <p:nvPr/>
            </p:nvSpPr>
            <p:spPr>
              <a:xfrm rot="3000000">
                <a:off x="4021947" y="597210"/>
                <a:ext cx="418644" cy="418922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缺角矩形 8"/>
              <p:cNvSpPr/>
              <p:nvPr/>
            </p:nvSpPr>
            <p:spPr>
              <a:xfrm rot="3000000">
                <a:off x="4479355" y="597211"/>
                <a:ext cx="418644" cy="418921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缺角矩形 9"/>
              <p:cNvSpPr/>
              <p:nvPr/>
            </p:nvSpPr>
            <p:spPr>
              <a:xfrm rot="3000000">
                <a:off x="4936765" y="597210"/>
                <a:ext cx="418644" cy="418922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缺角矩形 10"/>
              <p:cNvSpPr/>
              <p:nvPr/>
            </p:nvSpPr>
            <p:spPr>
              <a:xfrm rot="3000000">
                <a:off x="3564537" y="597211"/>
                <a:ext cx="418644" cy="418921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缺角矩形 11"/>
              <p:cNvSpPr/>
              <p:nvPr/>
            </p:nvSpPr>
            <p:spPr>
              <a:xfrm rot="3000000">
                <a:off x="5394174" y="597211"/>
                <a:ext cx="418644" cy="418921"/>
              </a:xfrm>
              <a:prstGeom prst="plaqu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5547" name="TextBox 15"/>
            <p:cNvSpPr txBox="1">
              <a:spLocks noChangeArrowheads="1"/>
            </p:cNvSpPr>
            <p:nvPr/>
          </p:nvSpPr>
          <p:spPr bwMode="auto">
            <a:xfrm>
              <a:off x="5060" y="905"/>
              <a:ext cx="3905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prstClr val="white"/>
                  </a:solidFill>
                </a:rPr>
                <a:t>拓广探索题</a:t>
              </a:r>
              <a:endParaRPr lang="en-US" altLang="zh-CN" sz="28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5542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9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23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77706" y="1328349"/>
            <a:ext cx="132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–1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9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9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9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9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4525" y="1074738"/>
            <a:ext cx="539750" cy="304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有理数的乘除运算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54188" y="604838"/>
            <a:ext cx="1422400" cy="830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有理数除法法则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19513" y="522288"/>
            <a:ext cx="5360987" cy="1384995"/>
          </a:xfrm>
          <a:prstGeom prst="rect">
            <a:avLst/>
          </a:prstGeom>
          <a:noFill/>
          <a:ln w="25400">
            <a:solidFill>
              <a:srgbClr val="40404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1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.</a:t>
            </a:r>
            <a:endParaRPr lang="en-US" altLang="zh-CN" b="1" dirty="0">
              <a:solidFill>
                <a:prstClr val="black"/>
              </a:solidFill>
              <a:latin typeface="Times New Roman" panose="02020603050405020304"/>
              <a:ea typeface="黑体" panose="02010609060101010101" pitchFamily="2" charset="-122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2.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两数相除，同号得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正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，异号得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负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，并把绝对值相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除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.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0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除以任何一个不等于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0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的数，都得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0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.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713" y="2322781"/>
            <a:ext cx="1412875" cy="830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有理数乘除的转化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9513" y="2301249"/>
            <a:ext cx="5281612" cy="1015663"/>
          </a:xfrm>
          <a:prstGeom prst="rect">
            <a:avLst/>
          </a:prstGeom>
          <a:noFill/>
          <a:ln w="25400">
            <a:solidFill>
              <a:srgbClr val="40404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有理数除法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化为</a:t>
            </a: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有理数乘法以后，可以利用有理数乘法的运算律简化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运算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.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54188" y="3535363"/>
            <a:ext cx="1422400" cy="830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乘除混合运算</a:t>
            </a:r>
          </a:p>
        </p:txBody>
      </p:sp>
      <p:sp>
        <p:nvSpPr>
          <p:cNvPr id="10" name="左大括号 9"/>
          <p:cNvSpPr/>
          <p:nvPr/>
        </p:nvSpPr>
        <p:spPr bwMode="auto">
          <a:xfrm>
            <a:off x="1520825" y="906463"/>
            <a:ext cx="107950" cy="3384550"/>
          </a:xfrm>
          <a:prstGeom prst="leftBrace">
            <a:avLst>
              <a:gd name="adj1" fmla="val 6242"/>
              <a:gd name="adj2" fmla="val 50000"/>
            </a:avLst>
          </a:prstGeom>
          <a:solidFill>
            <a:schemeClr val="accent1"/>
          </a:solidFill>
          <a:ln w="25400">
            <a:solidFill>
              <a:schemeClr val="tx1">
                <a:alpha val="29019"/>
              </a:schemeClr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11" name="右箭头 10"/>
          <p:cNvSpPr/>
          <p:nvPr/>
        </p:nvSpPr>
        <p:spPr bwMode="auto">
          <a:xfrm>
            <a:off x="3355975" y="914400"/>
            <a:ext cx="325438" cy="271463"/>
          </a:xfrm>
          <a:prstGeom prst="rightArrow">
            <a:avLst/>
          </a:prstGeom>
          <a:solidFill>
            <a:schemeClr val="accent6">
              <a:lumMod val="75000"/>
              <a:alpha val="6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2400" b="1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2" name="右箭头 11"/>
          <p:cNvSpPr/>
          <p:nvPr/>
        </p:nvSpPr>
        <p:spPr bwMode="auto">
          <a:xfrm>
            <a:off x="3394075" y="2673350"/>
            <a:ext cx="325438" cy="271463"/>
          </a:xfrm>
          <a:prstGeom prst="rightArrow">
            <a:avLst/>
          </a:prstGeom>
          <a:solidFill>
            <a:schemeClr val="accent6">
              <a:lumMod val="75000"/>
              <a:alpha val="6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2400" b="1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3" name="右箭头 12"/>
          <p:cNvSpPr/>
          <p:nvPr/>
        </p:nvSpPr>
        <p:spPr bwMode="auto">
          <a:xfrm>
            <a:off x="3230563" y="3944938"/>
            <a:ext cx="327025" cy="269875"/>
          </a:xfrm>
          <a:prstGeom prst="rightArrow">
            <a:avLst/>
          </a:prstGeom>
          <a:solidFill>
            <a:schemeClr val="accent6">
              <a:lumMod val="75000"/>
              <a:alpha val="6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2400" b="1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210947" name="对象 210946"/>
          <p:cNvGraphicFramePr/>
          <p:nvPr/>
        </p:nvGraphicFramePr>
        <p:xfrm>
          <a:off x="4099719" y="444602"/>
          <a:ext cx="20494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r:id="rId4" imgW="1206500" imgH="393700" progId="Equation.3">
                  <p:embed/>
                </p:oleObj>
              </mc:Choice>
              <mc:Fallback>
                <p:oleObj r:id="rId4" imgW="1206500" imgH="393700" progId="Equation.3">
                  <p:embed/>
                  <p:pic>
                    <p:nvPicPr>
                      <p:cNvPr id="0" name="图片 133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719" y="444602"/>
                        <a:ext cx="204946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3594894" y="3476149"/>
            <a:ext cx="5406231" cy="1477328"/>
          </a:xfrm>
          <a:prstGeom prst="rect">
            <a:avLst/>
          </a:prstGeom>
          <a:noFill/>
          <a:ln w="25400">
            <a:solidFill>
              <a:srgbClr val="40404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乘除混合运算往往先将除法化为乘法，然后确定积的符号，最后求出结果（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乘除混合运算按从左到右的顺序进行计算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）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.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grpSp>
        <p:nvGrpSpPr>
          <p:cNvPr id="66574" name="组合 1"/>
          <p:cNvGrpSpPr/>
          <p:nvPr/>
        </p:nvGrpSpPr>
        <p:grpSpPr bwMode="auto">
          <a:xfrm>
            <a:off x="11113" y="-77686"/>
            <a:ext cx="2087565" cy="522288"/>
            <a:chOff x="100" y="-50"/>
            <a:chExt cx="3288" cy="824"/>
          </a:xfrm>
        </p:grpSpPr>
        <p:cxnSp>
          <p:nvCxnSpPr>
            <p:cNvPr id="19" name="直线连接符 10"/>
            <p:cNvCxnSpPr/>
            <p:nvPr/>
          </p:nvCxnSpPr>
          <p:spPr>
            <a:xfrm>
              <a:off x="100" y="721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8"/>
            <p:cNvSpPr txBox="1"/>
            <p:nvPr/>
          </p:nvSpPr>
          <p:spPr>
            <a:xfrm>
              <a:off x="825" y="-50"/>
              <a:ext cx="2563" cy="8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8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课堂小结</a:t>
              </a:r>
            </a:p>
          </p:txBody>
        </p:sp>
        <p:sp>
          <p:nvSpPr>
            <p:cNvPr id="21" name="Freeform 74"/>
            <p:cNvSpPr>
              <a:spLocks noChangeAspect="1" noEditPoints="1"/>
            </p:cNvSpPr>
            <p:nvPr/>
          </p:nvSpPr>
          <p:spPr bwMode="auto">
            <a:xfrm>
              <a:off x="248" y="158"/>
              <a:ext cx="568" cy="503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2000" b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标题 512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70126" y="585787"/>
            <a:ext cx="15287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数字入诗</a:t>
            </a:r>
          </a:p>
        </p:txBody>
      </p:sp>
      <p:sp>
        <p:nvSpPr>
          <p:cNvPr id="46082" name="文本占位符 5122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84798" y="1195388"/>
            <a:ext cx="5290502" cy="210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indent="-17145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1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明代南海才子伦文叙为苏东坡</a:t>
            </a:r>
            <a:r>
              <a:rPr lang="en-US" altLang="zh-CN" sz="21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1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百鸟归巢图</a:t>
            </a:r>
            <a:r>
              <a:rPr lang="en-US" altLang="zh-CN" sz="21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1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题的数学诗：</a:t>
            </a:r>
          </a:p>
          <a:p>
            <a:pPr indent="-171450" algn="ctr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1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天生一只又一只，三四五六七八只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1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-171450" algn="ctr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1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凤凰何少鸟何多，啄尽人间千石谷！</a:t>
            </a:r>
          </a:p>
          <a:p>
            <a:pPr indent="-171450"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1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6083" name="图片 21509" descr="t01ab54a0e4ca4ce53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8825" y="895350"/>
            <a:ext cx="273050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文本框 1"/>
          <p:cNvSpPr txBox="1">
            <a:spLocks noChangeArrowheads="1"/>
          </p:cNvSpPr>
          <p:nvPr/>
        </p:nvSpPr>
        <p:spPr bwMode="auto">
          <a:xfrm>
            <a:off x="781050" y="3197225"/>
            <a:ext cx="4212960" cy="87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诗中数字</a:t>
            </a:r>
            <a:r>
              <a:rPr lang="en-US" altLang="zh-CN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一只又一只</a:t>
            </a:r>
            <a:r>
              <a:rPr lang="en-US" altLang="zh-CN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三四五六七八</a:t>
            </a:r>
            <a:r>
              <a:rPr lang="zh-CN" altLang="en-US" sz="21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</a:t>
            </a: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46085" name="文本框 2"/>
          <p:cNvSpPr txBox="1">
            <a:spLocks noChangeArrowheads="1"/>
          </p:cNvSpPr>
          <p:nvPr/>
        </p:nvSpPr>
        <p:spPr bwMode="auto">
          <a:xfrm>
            <a:off x="1890713" y="4202113"/>
            <a:ext cx="2492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请问何来百鸟呢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</a:p>
        </p:txBody>
      </p:sp>
      <p:grpSp>
        <p:nvGrpSpPr>
          <p:cNvPr id="44039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导入新知</a:t>
              </a:r>
            </a:p>
          </p:txBody>
        </p:sp>
        <p:sp>
          <p:nvSpPr>
            <p:cNvPr id="16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8185041" y="4525963"/>
            <a:ext cx="958959" cy="56931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文本框 5124"/>
          <p:cNvSpPr txBox="1">
            <a:spLocks noChangeArrowheads="1"/>
          </p:cNvSpPr>
          <p:nvPr/>
        </p:nvSpPr>
        <p:spPr bwMode="auto">
          <a:xfrm>
            <a:off x="209550" y="2116138"/>
            <a:ext cx="5146675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</a:rPr>
              <a:t>    在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</a:rPr>
              <a:t>这些数中加上适当的运算符号就能得到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100.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69904" y="3440112"/>
            <a:ext cx="40814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1+1+3×4+5×6+7×8=100</a:t>
            </a:r>
          </a:p>
        </p:txBody>
      </p:sp>
      <p:grpSp>
        <p:nvGrpSpPr>
          <p:cNvPr id="45060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9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导入新知</a:t>
              </a:r>
            </a:p>
          </p:txBody>
        </p:sp>
        <p:sp>
          <p:nvSpPr>
            <p:cNvPr id="12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3" name="图片 21509" descr="t01ab54a0e4ca4ce53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8825" y="895350"/>
            <a:ext cx="273050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1"/>
          <p:cNvSpPr txBox="1">
            <a:spLocks noChangeArrowheads="1"/>
          </p:cNvSpPr>
          <p:nvPr/>
        </p:nvSpPr>
        <p:spPr bwMode="auto">
          <a:xfrm>
            <a:off x="981074" y="895350"/>
            <a:ext cx="3352200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诗中数字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: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一只又一只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         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三四五六七八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只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 bwMode="auto">
          <a:xfrm>
            <a:off x="828675" y="604838"/>
            <a:ext cx="7880350" cy="4133850"/>
            <a:chOff x="124588" y="418612"/>
            <a:chExt cx="7674640" cy="3799375"/>
          </a:xfrm>
        </p:grpSpPr>
        <p:grpSp>
          <p:nvGrpSpPr>
            <p:cNvPr id="46089" name="组合 14"/>
            <p:cNvGrpSpPr/>
            <p:nvPr/>
          </p:nvGrpSpPr>
          <p:grpSpPr bwMode="auto">
            <a:xfrm>
              <a:off x="124588" y="1515873"/>
              <a:ext cx="7674640" cy="2702114"/>
              <a:chOff x="513" y="1943"/>
              <a:chExt cx="13636" cy="5599"/>
            </a:xfrm>
          </p:grpSpPr>
          <p:sp>
            <p:nvSpPr>
              <p:cNvPr id="16" name="直接箭头连接符 15"/>
              <p:cNvSpPr/>
              <p:nvPr/>
            </p:nvSpPr>
            <p:spPr>
              <a:xfrm flipV="1">
                <a:off x="513" y="7448"/>
                <a:ext cx="13040" cy="94"/>
              </a:xfrm>
              <a:prstGeom prst="straightConnector1">
                <a:avLst/>
              </a:prstGeom>
              <a:ln w="508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肘形连接符 17"/>
              <p:cNvSpPr/>
              <p:nvPr/>
            </p:nvSpPr>
            <p:spPr>
              <a:xfrm rot="5400000" flipH="1" flipV="1">
                <a:off x="11083" y="4382"/>
                <a:ext cx="5505" cy="626"/>
              </a:xfrm>
              <a:prstGeom prst="bentConnector3">
                <a:avLst>
                  <a:gd name="adj1" fmla="val 64376"/>
                </a:avLst>
              </a:prstGeom>
              <a:ln w="57150">
                <a:solidFill>
                  <a:srgbClr val="1F497D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14" name="直接箭头连接符 13"/>
            <p:cNvCxnSpPr/>
            <p:nvPr/>
          </p:nvCxnSpPr>
          <p:spPr>
            <a:xfrm flipV="1">
              <a:off x="7796136" y="418612"/>
              <a:ext cx="0" cy="1209555"/>
            </a:xfrm>
            <a:prstGeom prst="straightConnector1">
              <a:avLst/>
            </a:prstGeom>
            <a:ln w="57150">
              <a:solidFill>
                <a:srgbClr val="1F497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1"/>
          <p:cNvSpPr/>
          <p:nvPr/>
        </p:nvSpPr>
        <p:spPr>
          <a:xfrm>
            <a:off x="828675" y="3074988"/>
            <a:ext cx="7273925" cy="1438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ea typeface="楷体" panose="02010609060101010101" pitchFamily="49" charset="-122"/>
              </a:rPr>
              <a:t>掌握有理数</a:t>
            </a:r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加减乘除混合运算</a:t>
            </a:r>
            <a:r>
              <a:rPr lang="zh-CN" altLang="en-US" sz="2800" b="1" dirty="0">
                <a:solidFill>
                  <a:srgbClr val="000000"/>
                </a:solidFill>
                <a:ea typeface="楷体" panose="02010609060101010101" pitchFamily="49" charset="-122"/>
              </a:rPr>
              <a:t>的顺序，能熟练进行有理数加减乘除</a:t>
            </a:r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混合运算</a:t>
            </a:r>
            <a:r>
              <a:rPr lang="en-US" altLang="zh-CN" sz="2800" b="1" dirty="0">
                <a:solidFill>
                  <a:srgbClr val="000000"/>
                </a:solidFill>
                <a:ea typeface="楷体" panose="02010609060101010101" pitchFamily="49" charset="-122"/>
              </a:rPr>
              <a:t>.</a:t>
            </a:r>
            <a:endParaRPr lang="zh-CN" altLang="en-US" sz="2800" b="1" dirty="0">
              <a:solidFill>
                <a:prstClr val="black"/>
              </a:solidFill>
              <a:ea typeface="楷体" panose="02010609060101010101" pitchFamily="49" charset="-122"/>
            </a:endParaRPr>
          </a:p>
        </p:txBody>
      </p:sp>
      <p:sp>
        <p:nvSpPr>
          <p:cNvPr id="22" name="矩形 2"/>
          <p:cNvSpPr/>
          <p:nvPr/>
        </p:nvSpPr>
        <p:spPr>
          <a:xfrm>
            <a:off x="1474788" y="998538"/>
            <a:ext cx="6889750" cy="1274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会用计算器进行</a:t>
            </a:r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有理数</a:t>
            </a:r>
            <a:r>
              <a:rPr lang="zh-CN" altLang="en-US" sz="2800" b="1" dirty="0">
                <a:solidFill>
                  <a:srgbClr val="000000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的加减乘除运算</a:t>
            </a:r>
            <a:r>
              <a:rPr lang="en-US" altLang="zh-CN" sz="2800" b="1" dirty="0">
                <a:solidFill>
                  <a:srgbClr val="000000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.</a:t>
            </a:r>
            <a:endParaRPr lang="zh-CN" altLang="zh-CN" sz="2800" b="1" dirty="0">
              <a:solidFill>
                <a:prstClr val="black"/>
              </a:solidFill>
              <a:ea typeface="楷体" panose="02010609060101010101" pitchFamily="49" charset="-122"/>
            </a:endParaRPr>
          </a:p>
        </p:txBody>
      </p:sp>
      <p:grpSp>
        <p:nvGrpSpPr>
          <p:cNvPr id="46085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素养目标</a:t>
              </a:r>
            </a:p>
          </p:txBody>
        </p:sp>
        <p:sp>
          <p:nvSpPr>
            <p:cNvPr id="26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矩形 6152"/>
          <p:cNvSpPr>
            <a:spLocks noChangeArrowheads="1"/>
          </p:cNvSpPr>
          <p:nvPr/>
        </p:nvSpPr>
        <p:spPr bwMode="auto">
          <a:xfrm>
            <a:off x="1608138" y="1405582"/>
            <a:ext cx="6726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学的四则混合运算的顺序是怎样的？</a:t>
            </a:r>
          </a:p>
        </p:txBody>
      </p:sp>
      <p:sp>
        <p:nvSpPr>
          <p:cNvPr id="6154" name="矩形 6153"/>
          <p:cNvSpPr>
            <a:spLocks noChangeArrowheads="1"/>
          </p:cNvSpPr>
          <p:nvPr/>
        </p:nvSpPr>
        <p:spPr bwMode="auto">
          <a:xfrm>
            <a:off x="885825" y="2217738"/>
            <a:ext cx="7581900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先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乘除，后加减，同级运算从左至右，有括号先算括号内，再算括号外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括号计算顺序：先小括号，再中括号，最后大括号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47108" name="文本框 6151"/>
          <p:cNvSpPr txBox="1">
            <a:spLocks noChangeArrowheads="1"/>
          </p:cNvSpPr>
          <p:nvPr/>
        </p:nvSpPr>
        <p:spPr bwMode="auto">
          <a:xfrm>
            <a:off x="3698875" y="690863"/>
            <a:ext cx="3856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有理数的加减乘除混合运算</a:t>
            </a:r>
          </a:p>
        </p:txBody>
      </p:sp>
      <p:grpSp>
        <p:nvGrpSpPr>
          <p:cNvPr id="47109" name="组合 4"/>
          <p:cNvGrpSpPr/>
          <p:nvPr/>
        </p:nvGrpSpPr>
        <p:grpSpPr bwMode="auto">
          <a:xfrm>
            <a:off x="2078038" y="741663"/>
            <a:ext cx="1620837" cy="409575"/>
            <a:chOff x="3485" y="1168"/>
            <a:chExt cx="2551" cy="644"/>
          </a:xfrm>
        </p:grpSpPr>
        <p:sp>
          <p:nvSpPr>
            <p:cNvPr id="6" name="圆角矩形 5"/>
            <p:cNvSpPr/>
            <p:nvPr/>
          </p:nvSpPr>
          <p:spPr>
            <a:xfrm>
              <a:off x="3485" y="1168"/>
              <a:ext cx="2551" cy="62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116" name="矩形 1"/>
            <p:cNvSpPr>
              <a:spLocks noChangeArrowheads="1"/>
            </p:cNvSpPr>
            <p:nvPr/>
          </p:nvSpPr>
          <p:spPr bwMode="auto">
            <a:xfrm>
              <a:off x="3759" y="1203"/>
              <a:ext cx="2108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prstClr val="white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知识点 </a:t>
              </a:r>
              <a:r>
                <a:rPr lang="en-US" altLang="zh-CN" sz="2400" b="1">
                  <a:solidFill>
                    <a:prstClr val="white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1</a:t>
              </a:r>
              <a:endParaRPr lang="zh-CN" altLang="en-US" sz="2400" b="1">
                <a:solidFill>
                  <a:prstClr val="white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47110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5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17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81066" y="1370234"/>
            <a:ext cx="1266694" cy="497013"/>
            <a:chOff x="2472528" y="142250"/>
            <a:chExt cx="1266694" cy="49701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472528" y="142250"/>
              <a:ext cx="1146971" cy="497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矩形 17"/>
            <p:cNvSpPr/>
            <p:nvPr/>
          </p:nvSpPr>
          <p:spPr>
            <a:xfrm>
              <a:off x="2472529" y="142251"/>
              <a:ext cx="1266693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FF"/>
                  </a:solidFill>
                  <a:ea typeface="黑体" panose="02010609060101010101" pitchFamily="2" charset="-122"/>
                  <a:cs typeface="Times New Roman" panose="02020603050405020304" pitchFamily="18" charset="0"/>
                </a:rPr>
                <a:t>问题1：</a:t>
              </a:r>
              <a:endPara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324725" y="3476764"/>
            <a:ext cx="1371600" cy="1371600"/>
          </a:xfrm>
          <a:prstGeom prst="ellipse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719262" y="749300"/>
            <a:ext cx="54070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en-US" sz="28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们目前都学习了哪些运算？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20938" y="1712913"/>
            <a:ext cx="4448175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加法、减法、乘法、除法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6150" name="文本框 6148"/>
          <p:cNvSpPr txBox="1">
            <a:spLocks noChangeArrowheads="1"/>
          </p:cNvSpPr>
          <p:nvPr/>
        </p:nvSpPr>
        <p:spPr bwMode="auto">
          <a:xfrm>
            <a:off x="892768" y="2794000"/>
            <a:ext cx="77083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一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个运算中，含有有理数的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加、减、乘、除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等多种运算，称为有理数的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混合运算</a:t>
            </a:r>
            <a:r>
              <a:rPr lang="en-US" altLang="zh-CN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48133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0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12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81067" y="780987"/>
            <a:ext cx="1266694" cy="497013"/>
            <a:chOff x="2472528" y="142250"/>
            <a:chExt cx="1266694" cy="49701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472528" y="142250"/>
              <a:ext cx="1146971" cy="497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2472529" y="142251"/>
              <a:ext cx="1266693" cy="461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FF"/>
                  </a:solidFill>
                  <a:ea typeface="黑体" panose="02010609060101010101" pitchFamily="2" charset="-122"/>
                  <a:cs typeface="Times New Roman" panose="02020603050405020304" pitchFamily="18" charset="0"/>
                </a:rPr>
                <a:t>问题</a:t>
              </a:r>
              <a:r>
                <a:rPr lang="en-US" altLang="zh-CN" sz="2400" b="1" dirty="0">
                  <a:solidFill>
                    <a:srgbClr val="0000FF"/>
                  </a:solidFill>
                  <a:ea typeface="黑体" panose="0201060906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400" b="1" dirty="0">
                  <a:solidFill>
                    <a:srgbClr val="0000FF"/>
                  </a:solidFill>
                  <a:ea typeface="黑体" panose="02010609060101010101" pitchFamily="2" charset="-122"/>
                  <a:cs typeface="Times New Roman" panose="02020603050405020304" pitchFamily="18" charset="0"/>
                </a:rPr>
                <a:t>：</a:t>
              </a:r>
              <a:endPara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615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14501" y="833438"/>
            <a:ext cx="758190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列式子含有哪几种运算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先算什么，后算什么？</a:t>
            </a:r>
          </a:p>
        </p:txBody>
      </p:sp>
      <p:sp>
        <p:nvSpPr>
          <p:cNvPr id="49155" name="Text Box 7"/>
          <p:cNvSpPr txBox="1">
            <a:spLocks noChangeArrowheads="1"/>
          </p:cNvSpPr>
          <p:nvPr/>
        </p:nvSpPr>
        <p:spPr bwMode="auto">
          <a:xfrm>
            <a:off x="5373688" y="4913313"/>
            <a:ext cx="30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51204" name="Object 11"/>
          <p:cNvGraphicFramePr/>
          <p:nvPr/>
        </p:nvGraphicFramePr>
        <p:xfrm>
          <a:off x="1973263" y="2325688"/>
          <a:ext cx="3989387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r:id="rId4" imgW="1459865" imgH="431800" progId="Equation.DSMT4">
                  <p:embed/>
                </p:oleObj>
              </mc:Choice>
              <mc:Fallback>
                <p:oleObj r:id="rId4" imgW="1459865" imgH="431800" progId="Equation.DSMT4">
                  <p:embed/>
                  <p:pic>
                    <p:nvPicPr>
                      <p:cNvPr id="0" name="图片 143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2325688"/>
                        <a:ext cx="3989387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2"/>
          <p:cNvGrpSpPr/>
          <p:nvPr/>
        </p:nvGrpSpPr>
        <p:grpSpPr bwMode="auto">
          <a:xfrm>
            <a:off x="2341563" y="3079750"/>
            <a:ext cx="4786312" cy="706438"/>
            <a:chOff x="2064" y="2613"/>
            <a:chExt cx="4112" cy="594"/>
          </a:xfrm>
        </p:grpSpPr>
        <p:sp>
          <p:nvSpPr>
            <p:cNvPr id="49174" name="Line 23"/>
            <p:cNvSpPr>
              <a:spLocks noChangeShapeType="1"/>
            </p:cNvSpPr>
            <p:nvPr/>
          </p:nvSpPr>
          <p:spPr bwMode="auto">
            <a:xfrm>
              <a:off x="4377" y="2613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5" name="Line 24"/>
            <p:cNvSpPr>
              <a:spLocks noChangeShapeType="1"/>
            </p:cNvSpPr>
            <p:nvPr/>
          </p:nvSpPr>
          <p:spPr bwMode="auto">
            <a:xfrm>
              <a:off x="2064" y="2659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6" name="Line 25"/>
            <p:cNvSpPr>
              <a:spLocks noChangeShapeType="1"/>
            </p:cNvSpPr>
            <p:nvPr/>
          </p:nvSpPr>
          <p:spPr bwMode="auto">
            <a:xfrm>
              <a:off x="2064" y="2840"/>
              <a:ext cx="2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7" name="Line 26"/>
            <p:cNvSpPr>
              <a:spLocks noChangeShapeType="1"/>
            </p:cNvSpPr>
            <p:nvPr/>
          </p:nvSpPr>
          <p:spPr bwMode="auto">
            <a:xfrm>
              <a:off x="3152" y="2840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8" name="Line 27"/>
            <p:cNvSpPr>
              <a:spLocks noChangeShapeType="1"/>
            </p:cNvSpPr>
            <p:nvPr/>
          </p:nvSpPr>
          <p:spPr bwMode="auto">
            <a:xfrm>
              <a:off x="3152" y="302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9" name="Text Box 28"/>
            <p:cNvSpPr txBox="1">
              <a:spLocks noChangeArrowheads="1"/>
            </p:cNvSpPr>
            <p:nvPr/>
          </p:nvSpPr>
          <p:spPr bwMode="auto">
            <a:xfrm>
              <a:off x="4729" y="2858"/>
              <a:ext cx="1447" cy="3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加减运算</a:t>
              </a:r>
            </a:p>
          </p:txBody>
        </p:sp>
      </p:grp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3789363" y="3668713"/>
            <a:ext cx="1414462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1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第一级运算</a:t>
            </a:r>
          </a:p>
        </p:txBody>
      </p:sp>
      <p:grpSp>
        <p:nvGrpSpPr>
          <p:cNvPr id="4" name="Group 50"/>
          <p:cNvGrpSpPr/>
          <p:nvPr/>
        </p:nvGrpSpPr>
        <p:grpSpPr bwMode="auto">
          <a:xfrm>
            <a:off x="3097213" y="2116138"/>
            <a:ext cx="3629025" cy="485775"/>
            <a:chOff x="2154" y="1117"/>
            <a:chExt cx="3238" cy="408"/>
          </a:xfrm>
        </p:grpSpPr>
        <p:sp>
          <p:nvSpPr>
            <p:cNvPr id="49168" name="Line 13"/>
            <p:cNvSpPr>
              <a:spLocks noChangeShapeType="1"/>
            </p:cNvSpPr>
            <p:nvPr/>
          </p:nvSpPr>
          <p:spPr bwMode="auto">
            <a:xfrm>
              <a:off x="2442" y="129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69" name="Line 43"/>
            <p:cNvSpPr>
              <a:spLocks noChangeShapeType="1"/>
            </p:cNvSpPr>
            <p:nvPr/>
          </p:nvSpPr>
          <p:spPr bwMode="auto">
            <a:xfrm flipH="1">
              <a:off x="2735" y="1394"/>
              <a:ext cx="0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0" name="Line 44"/>
            <p:cNvSpPr>
              <a:spLocks noChangeShapeType="1"/>
            </p:cNvSpPr>
            <p:nvPr/>
          </p:nvSpPr>
          <p:spPr bwMode="auto">
            <a:xfrm flipH="1">
              <a:off x="2154" y="1406"/>
              <a:ext cx="0" cy="1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1" name="Line 45"/>
            <p:cNvSpPr>
              <a:spLocks noChangeShapeType="1"/>
            </p:cNvSpPr>
            <p:nvPr/>
          </p:nvSpPr>
          <p:spPr bwMode="auto">
            <a:xfrm flipV="1">
              <a:off x="2154" y="1389"/>
              <a:ext cx="590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2" name="Line 46"/>
            <p:cNvSpPr>
              <a:spLocks noChangeShapeType="1"/>
            </p:cNvSpPr>
            <p:nvPr/>
          </p:nvSpPr>
          <p:spPr bwMode="auto">
            <a:xfrm>
              <a:off x="2442" y="1293"/>
              <a:ext cx="17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173" name="Text Box 47"/>
            <p:cNvSpPr txBox="1">
              <a:spLocks noChangeArrowheads="1"/>
            </p:cNvSpPr>
            <p:nvPr/>
          </p:nvSpPr>
          <p:spPr bwMode="auto">
            <a:xfrm>
              <a:off x="4192" y="1117"/>
              <a:ext cx="1200" cy="3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>
                  <a:solidFill>
                    <a:srgbClr val="269999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乘除运算</a:t>
              </a:r>
            </a:p>
          </p:txBody>
        </p:sp>
      </p:grp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3690938" y="1898650"/>
            <a:ext cx="140493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1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第二级运算</a:t>
            </a:r>
          </a:p>
        </p:txBody>
      </p:sp>
      <p:grpSp>
        <p:nvGrpSpPr>
          <p:cNvPr id="49161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8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30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4458" y="877296"/>
            <a:ext cx="1681163" cy="472052"/>
            <a:chOff x="175260" y="816038"/>
            <a:chExt cx="1681163" cy="472051"/>
          </a:xfrm>
        </p:grpSpPr>
        <p:sp>
          <p:nvSpPr>
            <p:cNvPr id="34" name="圆角矩形 33"/>
            <p:cNvSpPr/>
            <p:nvPr/>
          </p:nvSpPr>
          <p:spPr>
            <a:xfrm>
              <a:off x="175260" y="816038"/>
              <a:ext cx="1220788" cy="472051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ea typeface="黑体" panose="02010609060101010101" pitchFamily="2" charset="-122"/>
                  <a:sym typeface="微软雅黑" panose="020B0503020204020204" pitchFamily="34" charset="-122"/>
                </a:rPr>
                <a:t>探究</a:t>
              </a:r>
              <a:r>
                <a:rPr lang="en-US" altLang="zh-CN" sz="2400" b="1" dirty="0">
                  <a:solidFill>
                    <a:prstClr val="black"/>
                  </a:solidFill>
                  <a:ea typeface="黑体" panose="02010609060101010101" pitchFamily="2" charset="-122"/>
                  <a:sym typeface="微软雅黑" panose="020B0503020204020204" pitchFamily="34" charset="-122"/>
                </a:rPr>
                <a:t>1</a:t>
              </a:r>
              <a:endParaRPr lang="zh-CN" altLang="en-US" sz="2400" b="1" dirty="0">
                <a:solidFill>
                  <a:prstClr val="black"/>
                </a:solidFill>
                <a:ea typeface="黑体" panose="02010609060101010101" pitchFamily="2" charset="-122"/>
                <a:sym typeface="微软雅黑" panose="020B0503020204020204" pitchFamily="34" charset="-122"/>
              </a:endParaRPr>
            </a:p>
          </p:txBody>
        </p:sp>
        <p:sp>
          <p:nvSpPr>
            <p:cNvPr id="35" name="虚尾箭头 34"/>
            <p:cNvSpPr/>
            <p:nvPr/>
          </p:nvSpPr>
          <p:spPr>
            <a:xfrm>
              <a:off x="1396048" y="953513"/>
              <a:ext cx="460375" cy="251619"/>
            </a:xfrm>
            <a:prstGeom prst="stripedRightArrow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kern="0">
                <a:solidFill>
                  <a:sysClr val="window" lastClr="FFFFFF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3" grpId="0" bldLvl="0" animBg="1"/>
      <p:bldP spid="516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3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素养目标</a:t>
              </a:r>
            </a:p>
          </p:txBody>
        </p:sp>
        <p:sp>
          <p:nvSpPr>
            <p:cNvPr id="16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809625" y="615950"/>
            <a:ext cx="7877175" cy="4091289"/>
            <a:chOff x="1275" y="970"/>
            <a:chExt cx="12404" cy="6442"/>
          </a:xfrm>
        </p:grpSpPr>
        <p:grpSp>
          <p:nvGrpSpPr>
            <p:cNvPr id="46087" name="组合 18"/>
            <p:cNvGrpSpPr/>
            <p:nvPr/>
          </p:nvGrpSpPr>
          <p:grpSpPr bwMode="auto">
            <a:xfrm>
              <a:off x="1275" y="970"/>
              <a:ext cx="12404" cy="6442"/>
              <a:chOff x="124588" y="418612"/>
              <a:chExt cx="7671530" cy="3759317"/>
            </a:xfrm>
          </p:grpSpPr>
          <p:grpSp>
            <p:nvGrpSpPr>
              <p:cNvPr id="46089" name="组合 14"/>
              <p:cNvGrpSpPr/>
              <p:nvPr/>
            </p:nvGrpSpPr>
            <p:grpSpPr bwMode="auto">
              <a:xfrm>
                <a:off x="124588" y="2873444"/>
                <a:ext cx="7378595" cy="1304485"/>
                <a:chOff x="513" y="4756"/>
                <a:chExt cx="13110" cy="2703"/>
              </a:xfrm>
            </p:grpSpPr>
            <p:sp>
              <p:nvSpPr>
                <p:cNvPr id="23" name="直接箭头连接符 22"/>
                <p:cNvSpPr/>
                <p:nvPr/>
              </p:nvSpPr>
              <p:spPr>
                <a:xfrm flipV="1">
                  <a:off x="513" y="7459"/>
                  <a:ext cx="12645" cy="0"/>
                </a:xfrm>
                <a:prstGeom prst="straightConnector1">
                  <a:avLst/>
                </a:prstGeom>
                <a:ln w="50800">
                  <a:solidFill>
                    <a:schemeClr val="tx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" name="肘形连接符 23"/>
                <p:cNvSpPr/>
                <p:nvPr/>
              </p:nvSpPr>
              <p:spPr>
                <a:xfrm rot="5400000" flipH="1" flipV="1">
                  <a:off x="12077" y="5837"/>
                  <a:ext cx="2627" cy="465"/>
                </a:xfrm>
                <a:prstGeom prst="bentConnector3">
                  <a:avLst>
                    <a:gd name="adj1" fmla="val 73207"/>
                  </a:avLst>
                </a:prstGeom>
                <a:ln w="57150">
                  <a:solidFill>
                    <a:srgbClr val="1F497D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22" name="直接箭头连接符 21"/>
              <p:cNvCxnSpPr/>
              <p:nvPr/>
            </p:nvCxnSpPr>
            <p:spPr>
              <a:xfrm flipV="1">
                <a:off x="7796118" y="418612"/>
                <a:ext cx="0" cy="1210656"/>
              </a:xfrm>
              <a:prstGeom prst="straightConnector1">
                <a:avLst/>
              </a:prstGeom>
              <a:ln w="57150">
                <a:solidFill>
                  <a:srgbClr val="1F497D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肘形连接符 19"/>
            <p:cNvSpPr/>
            <p:nvPr/>
          </p:nvSpPr>
          <p:spPr>
            <a:xfrm rot="5400000" flipH="1" flipV="1">
              <a:off x="11685" y="3628"/>
              <a:ext cx="3514" cy="473"/>
            </a:xfrm>
            <a:prstGeom prst="bentConnector3">
              <a:avLst>
                <a:gd name="adj1" fmla="val 64376"/>
              </a:avLst>
            </a:prstGeom>
            <a:ln w="57150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矩形 11"/>
          <p:cNvSpPr/>
          <p:nvPr/>
        </p:nvSpPr>
        <p:spPr>
          <a:xfrm>
            <a:off x="809623" y="3817144"/>
            <a:ext cx="7208839" cy="744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solidFill>
                  <a:prstClr val="black"/>
                </a:solidFill>
                <a:ea typeface="楷体" panose="02010609060101010101" pitchFamily="49" charset="-122"/>
              </a:rPr>
              <a:t>认识</a:t>
            </a:r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有理数</a:t>
            </a:r>
            <a:r>
              <a:rPr lang="zh-CN" altLang="en-US" sz="2800" b="1" dirty="0">
                <a:solidFill>
                  <a:prstClr val="black"/>
                </a:solidFill>
                <a:ea typeface="楷体" panose="02010609060101010101" pitchFamily="49" charset="-122"/>
              </a:rPr>
              <a:t>的除法，经历除法的运算过程</a:t>
            </a:r>
            <a:r>
              <a:rPr lang="en-US" altLang="zh-CN" sz="2800" b="1" dirty="0">
                <a:solidFill>
                  <a:prstClr val="black"/>
                </a:solidFill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26" name="矩形 11"/>
          <p:cNvSpPr/>
          <p:nvPr/>
        </p:nvSpPr>
        <p:spPr>
          <a:xfrm>
            <a:off x="1186260" y="2178050"/>
            <a:ext cx="6931025" cy="1230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2. </a:t>
            </a:r>
            <a:r>
              <a:rPr lang="zh-CN" altLang="en-US" sz="2800" b="1" dirty="0">
                <a:solidFill>
                  <a:prstClr val="black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理解</a:t>
            </a:r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除法</a:t>
            </a:r>
            <a:r>
              <a:rPr lang="zh-CN" altLang="en-US" sz="2800" b="1" dirty="0">
                <a:solidFill>
                  <a:prstClr val="black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法则，体验</a:t>
            </a:r>
            <a:r>
              <a:rPr lang="zh-CN" altLang="en-US" sz="2800" b="1" dirty="0">
                <a:solidFill>
                  <a:prstClr val="black"/>
                </a:solidFill>
                <a:ea typeface="楷体" panose="02010609060101010101" pitchFamily="49" charset="-122"/>
                <a:sym typeface="Arial" panose="020B0604020202020204" pitchFamily="34" charset="0"/>
              </a:rPr>
              <a:t>除法</a:t>
            </a:r>
            <a:r>
              <a:rPr lang="zh-CN" altLang="en-US" sz="2800" b="1" dirty="0">
                <a:solidFill>
                  <a:prstClr val="black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与乘法的</a:t>
            </a:r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转化关系</a:t>
            </a:r>
            <a:r>
              <a:rPr lang="en-US" altLang="zh-CN" sz="2800" b="1" dirty="0">
                <a:solidFill>
                  <a:srgbClr val="FF0000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.</a:t>
            </a:r>
            <a:endParaRPr lang="zh-CN" altLang="zh-CN" sz="2800" b="1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27" name="矩形 11"/>
          <p:cNvSpPr/>
          <p:nvPr/>
        </p:nvSpPr>
        <p:spPr>
          <a:xfrm>
            <a:off x="1921273" y="1092200"/>
            <a:ext cx="6464830" cy="736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3.</a:t>
            </a:r>
            <a:r>
              <a:rPr lang="zh-CN" altLang="en-US" sz="2800" b="1" dirty="0">
                <a:solidFill>
                  <a:prstClr val="black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掌握有理数的除法及乘除</a:t>
            </a:r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混合运算</a:t>
            </a:r>
            <a:r>
              <a:rPr lang="en-US" altLang="zh-CN" sz="2800" b="1" dirty="0">
                <a:solidFill>
                  <a:prstClr val="black"/>
                </a:solidFill>
                <a:ea typeface="楷体" panose="02010609060101010101" pitchFamily="49" charset="-122"/>
                <a:sym typeface="微软雅黑" panose="020B0503020204020204" pitchFamily="34" charset="-122"/>
              </a:rPr>
              <a:t>.</a:t>
            </a:r>
            <a:endParaRPr lang="zh-CN" altLang="zh-CN" sz="2800" b="1" dirty="0">
              <a:solidFill>
                <a:prstClr val="black"/>
              </a:solidFill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6" grpId="0" bldLvl="0" animBg="1"/>
      <p:bldP spid="27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文本框 218113"/>
          <p:cNvSpPr txBox="1"/>
          <p:nvPr/>
        </p:nvSpPr>
        <p:spPr>
          <a:xfrm>
            <a:off x="1187483" y="3137694"/>
            <a:ext cx="6965950" cy="138499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    先算</a:t>
            </a:r>
            <a:r>
              <a:rPr lang="zh-CN" altLang="en-US" sz="2800" b="1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乘除</a:t>
            </a:r>
            <a:r>
              <a:rPr lang="zh-CN" altLang="en-US" sz="2800" b="1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，再算</a:t>
            </a:r>
            <a:r>
              <a:rPr lang="zh-CN" altLang="en-US" sz="2800" b="1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加减</a:t>
            </a:r>
            <a:r>
              <a:rPr lang="zh-CN" altLang="en-US" sz="2800" b="1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，同级运算从</a:t>
            </a:r>
            <a:r>
              <a:rPr lang="zh-CN" altLang="en-US" sz="2800" b="1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左往右</a:t>
            </a:r>
            <a:r>
              <a:rPr lang="zh-CN" altLang="en-US" sz="2800" b="1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依次计算，如有括号，先算</a:t>
            </a:r>
            <a:r>
              <a:rPr lang="zh-CN" altLang="en-US" sz="2800" b="1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括号内</a:t>
            </a:r>
            <a:r>
              <a:rPr lang="zh-CN" altLang="en-US" sz="2800" b="1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的</a:t>
            </a:r>
            <a:r>
              <a:rPr lang="en-US" altLang="zh-CN" sz="2800" b="1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.</a:t>
            </a:r>
            <a:endParaRPr lang="en-US" altLang="zh-CN" sz="2800" b="1" noProof="1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8115" name="文本框 218114"/>
          <p:cNvSpPr txBox="1">
            <a:spLocks noChangeArrowheads="1"/>
          </p:cNvSpPr>
          <p:nvPr/>
        </p:nvSpPr>
        <p:spPr bwMode="auto">
          <a:xfrm>
            <a:off x="887415" y="2491582"/>
            <a:ext cx="342900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有理数混合运算的顺序：</a:t>
            </a:r>
            <a:endParaRPr lang="en-US" altLang="zh-CN" sz="24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2" name="组合 6"/>
          <p:cNvGrpSpPr/>
          <p:nvPr/>
        </p:nvGrpSpPr>
        <p:grpSpPr bwMode="auto">
          <a:xfrm>
            <a:off x="844583" y="573153"/>
            <a:ext cx="7651750" cy="1200465"/>
            <a:chOff x="-1908" y="-672"/>
            <a:chExt cx="16063" cy="2512"/>
          </a:xfrm>
        </p:grpSpPr>
        <p:sp>
          <p:nvSpPr>
            <p:cNvPr id="50188" name="文本框 219137"/>
            <p:cNvSpPr txBox="1">
              <a:spLocks noChangeArrowheads="1"/>
            </p:cNvSpPr>
            <p:nvPr/>
          </p:nvSpPr>
          <p:spPr bwMode="auto">
            <a:xfrm>
              <a:off x="-1908" y="-672"/>
              <a:ext cx="16063" cy="2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              观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察式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子                                   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，应该按照什么顺序来计算？</a:t>
              </a:r>
            </a:p>
          </p:txBody>
        </p:sp>
        <p:graphicFrame>
          <p:nvGraphicFramePr>
            <p:cNvPr id="50189" name="对象 819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221" y="-321"/>
            <a:ext cx="5354" cy="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" r:id="rId4" imgW="1270000" imgH="203200" progId="Equation.DSMT4">
                    <p:embed/>
                  </p:oleObj>
                </mc:Choice>
                <mc:Fallback>
                  <p:oleObj r:id="rId4" imgW="1270000" imgH="203200" progId="Equation.DSMT4">
                    <p:embed/>
                    <p:pic>
                      <p:nvPicPr>
                        <p:cNvPr id="0" name="图片 153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1" y="-321"/>
                          <a:ext cx="5354" cy="7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182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9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21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7021" y="660182"/>
            <a:ext cx="1681163" cy="472052"/>
            <a:chOff x="175260" y="816038"/>
            <a:chExt cx="1681163" cy="472051"/>
          </a:xfrm>
        </p:grpSpPr>
        <p:sp>
          <p:nvSpPr>
            <p:cNvPr id="15" name="圆角矩形 14"/>
            <p:cNvSpPr/>
            <p:nvPr/>
          </p:nvSpPr>
          <p:spPr>
            <a:xfrm>
              <a:off x="175260" y="816038"/>
              <a:ext cx="1220788" cy="472051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ea typeface="黑体" panose="02010609060101010101" pitchFamily="2" charset="-122"/>
                  <a:sym typeface="微软雅黑" panose="020B0503020204020204" pitchFamily="34" charset="-122"/>
                </a:rPr>
                <a:t>探究</a:t>
              </a:r>
              <a:r>
                <a:rPr lang="en-US" altLang="zh-CN" sz="2400" b="1" dirty="0">
                  <a:solidFill>
                    <a:prstClr val="black"/>
                  </a:solidFill>
                  <a:ea typeface="黑体" panose="02010609060101010101" pitchFamily="2" charset="-122"/>
                  <a:sym typeface="微软雅黑" panose="020B0503020204020204" pitchFamily="34" charset="-122"/>
                </a:rPr>
                <a:t>2</a:t>
              </a:r>
              <a:endParaRPr lang="zh-CN" altLang="en-US" sz="2400" b="1" dirty="0">
                <a:solidFill>
                  <a:prstClr val="black"/>
                </a:solidFill>
                <a:ea typeface="黑体" panose="02010609060101010101" pitchFamily="2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虚尾箭头 17"/>
            <p:cNvSpPr/>
            <p:nvPr/>
          </p:nvSpPr>
          <p:spPr>
            <a:xfrm>
              <a:off x="1396048" y="953513"/>
              <a:ext cx="460375" cy="251619"/>
            </a:xfrm>
            <a:prstGeom prst="stripedRightArrow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kern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497077" y="1715292"/>
            <a:ext cx="2440363" cy="647699"/>
            <a:chOff x="3131762" y="248416"/>
            <a:chExt cx="2440363" cy="647699"/>
          </a:xfrm>
        </p:grpSpPr>
        <p:sp>
          <p:nvSpPr>
            <p:cNvPr id="23" name="圆角矩形 22"/>
            <p:cNvSpPr/>
            <p:nvPr/>
          </p:nvSpPr>
          <p:spPr>
            <a:xfrm>
              <a:off x="3343275" y="334907"/>
              <a:ext cx="2228850" cy="474718"/>
            </a:xfrm>
            <a:prstGeom prst="roundRect">
              <a:avLst/>
            </a:prstGeom>
            <a:solidFill>
              <a:srgbClr val="BECE37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400" b="1" kern="0" dirty="0">
                  <a:solidFill>
                    <a:prstClr val="black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归纳总结</a:t>
              </a:r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6" cstate="email"/>
            <a:srcRect/>
            <a:stretch>
              <a:fillRect/>
            </a:stretch>
          </p:blipFill>
          <p:spPr>
            <a:xfrm>
              <a:off x="3131762" y="248416"/>
              <a:ext cx="687763" cy="647699"/>
            </a:xfrm>
            <a:prstGeom prst="roundRect">
              <a:avLst/>
            </a:prstGeom>
          </p:spPr>
        </p:pic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bldLvl="0" animBg="1"/>
      <p:bldP spid="2181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对象 221187"/>
          <p:cNvGraphicFramePr>
            <a:graphicFrameLocks noGrp="1"/>
          </p:cNvGraphicFramePr>
          <p:nvPr/>
        </p:nvGraphicFramePr>
        <p:xfrm>
          <a:off x="1702594" y="1959769"/>
          <a:ext cx="18383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r:id="rId4" imgW="991235" imgH="203200" progId="Equation.DSMT4">
                  <p:embed/>
                </p:oleObj>
              </mc:Choice>
              <mc:Fallback>
                <p:oleObj r:id="rId4" imgW="991235" imgH="203200" progId="Equation.DSMT4">
                  <p:embed/>
                  <p:pic>
                    <p:nvPicPr>
                      <p:cNvPr id="0" name="图片 1638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594" y="1959769"/>
                        <a:ext cx="1838325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对象 221189"/>
          <p:cNvGraphicFramePr/>
          <p:nvPr/>
        </p:nvGraphicFramePr>
        <p:xfrm>
          <a:off x="1702594" y="2671763"/>
          <a:ext cx="268763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r:id="rId6" imgW="1385570" imgH="203200" progId="Equation.3">
                  <p:embed/>
                </p:oleObj>
              </mc:Choice>
              <mc:Fallback>
                <p:oleObj r:id="rId6" imgW="1385570" imgH="203200" progId="Equation.3">
                  <p:embed/>
                  <p:pic>
                    <p:nvPicPr>
                      <p:cNvPr id="0" name="图片 1638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594" y="2671763"/>
                        <a:ext cx="268763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对象 221190"/>
          <p:cNvGraphicFramePr/>
          <p:nvPr/>
        </p:nvGraphicFramePr>
        <p:xfrm>
          <a:off x="1702594" y="3250566"/>
          <a:ext cx="29987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r:id="rId8" imgW="1651000" imgH="393700" progId="Equation.DSMT4">
                  <p:embed/>
                </p:oleObj>
              </mc:Choice>
              <mc:Fallback>
                <p:oleObj r:id="rId8" imgW="1651000" imgH="393700" progId="Equation.DSMT4">
                  <p:embed/>
                  <p:pic>
                    <p:nvPicPr>
                      <p:cNvPr id="0" name="图片 1638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594" y="3250566"/>
                        <a:ext cx="29987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/>
          <p:cNvGrpSpPr/>
          <p:nvPr/>
        </p:nvGrpSpPr>
        <p:grpSpPr bwMode="auto">
          <a:xfrm>
            <a:off x="4273134" y="1799273"/>
            <a:ext cx="3946941" cy="487045"/>
            <a:chOff x="2955" y="4225"/>
            <a:chExt cx="4896" cy="767"/>
          </a:xfrm>
        </p:grpSpPr>
        <p:grpSp>
          <p:nvGrpSpPr>
            <p:cNvPr id="51231" name="组合 6"/>
            <p:cNvGrpSpPr/>
            <p:nvPr/>
          </p:nvGrpSpPr>
          <p:grpSpPr bwMode="auto">
            <a:xfrm>
              <a:off x="3582" y="4225"/>
              <a:ext cx="4269" cy="727"/>
              <a:chOff x="2377" y="6764"/>
              <a:chExt cx="5693" cy="969"/>
            </a:xfrm>
          </p:grpSpPr>
          <p:sp>
            <p:nvSpPr>
              <p:cNvPr id="51233" name="文本框 1"/>
              <p:cNvSpPr txBox="1">
                <a:spLocks noChangeArrowheads="1"/>
              </p:cNvSpPr>
              <p:nvPr/>
            </p:nvSpPr>
            <p:spPr bwMode="auto">
              <a:xfrm>
                <a:off x="2377" y="6764"/>
                <a:ext cx="5693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(1)</a:t>
                </a:r>
                <a:r>
                  <a:rPr lang="zh-CN" alt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原式</a:t>
                </a:r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=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6–4=2</a:t>
                </a:r>
              </a:p>
            </p:txBody>
          </p:sp>
        </p:grpSp>
        <p:sp>
          <p:nvSpPr>
            <p:cNvPr id="51232" name="文本框 5"/>
            <p:cNvSpPr txBox="1">
              <a:spLocks noChangeArrowheads="1"/>
            </p:cNvSpPr>
            <p:nvPr/>
          </p:nvSpPr>
          <p:spPr bwMode="auto">
            <a:xfrm>
              <a:off x="2955" y="4265"/>
              <a:ext cx="740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解：</a:t>
              </a:r>
              <a:endPara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4767262" y="2570163"/>
            <a:ext cx="4567017" cy="461645"/>
            <a:chOff x="3562" y="5052"/>
            <a:chExt cx="4124" cy="727"/>
          </a:xfrm>
        </p:grpSpPr>
        <p:grpSp>
          <p:nvGrpSpPr>
            <p:cNvPr id="51228" name="组合 7"/>
            <p:cNvGrpSpPr/>
            <p:nvPr/>
          </p:nvGrpSpPr>
          <p:grpSpPr bwMode="auto">
            <a:xfrm>
              <a:off x="3562" y="5052"/>
              <a:ext cx="4124" cy="727"/>
              <a:chOff x="2377" y="6764"/>
              <a:chExt cx="5495" cy="969"/>
            </a:xfrm>
          </p:grpSpPr>
          <p:sp>
            <p:nvSpPr>
              <p:cNvPr id="51229" name="文本框 8"/>
              <p:cNvSpPr txBox="1">
                <a:spLocks noChangeArrowheads="1"/>
              </p:cNvSpPr>
              <p:nvPr/>
            </p:nvSpPr>
            <p:spPr bwMode="auto">
              <a:xfrm>
                <a:off x="2377" y="6764"/>
                <a:ext cx="5495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(2)</a:t>
                </a:r>
                <a:r>
                  <a:rPr lang="zh-CN" alt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原式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= 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–6 –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150=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 –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156</a:t>
                </a:r>
                <a:endPara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 bwMode="auto">
          <a:xfrm>
            <a:off x="4769069" y="3284219"/>
            <a:ext cx="3357563" cy="461602"/>
            <a:chOff x="3545" y="5792"/>
            <a:chExt cx="2551" cy="727"/>
          </a:xfrm>
        </p:grpSpPr>
        <p:grpSp>
          <p:nvGrpSpPr>
            <p:cNvPr id="51225" name="组合 15"/>
            <p:cNvGrpSpPr/>
            <p:nvPr/>
          </p:nvGrpSpPr>
          <p:grpSpPr bwMode="auto">
            <a:xfrm>
              <a:off x="3545" y="5792"/>
              <a:ext cx="2551" cy="727"/>
              <a:chOff x="2264" y="6877"/>
              <a:chExt cx="2930" cy="967"/>
            </a:xfrm>
          </p:grpSpPr>
          <p:sp>
            <p:nvSpPr>
              <p:cNvPr id="51226" name="文本框 16"/>
              <p:cNvSpPr txBox="1">
                <a:spLocks noChangeArrowheads="1"/>
              </p:cNvSpPr>
              <p:nvPr/>
            </p:nvSpPr>
            <p:spPr bwMode="auto">
              <a:xfrm>
                <a:off x="2264" y="6877"/>
                <a:ext cx="2930" cy="9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(3)</a:t>
                </a:r>
                <a:r>
                  <a:rPr lang="zh-CN" alt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原式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=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–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28+3= –25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 bwMode="auto">
          <a:xfrm>
            <a:off x="457200" y="544513"/>
            <a:ext cx="6832600" cy="2549525"/>
            <a:chOff x="720" y="857"/>
            <a:chExt cx="10760" cy="4015"/>
          </a:xfrm>
        </p:grpSpPr>
        <p:grpSp>
          <p:nvGrpSpPr>
            <p:cNvPr id="51215" name="组合 6"/>
            <p:cNvGrpSpPr/>
            <p:nvPr/>
          </p:nvGrpSpPr>
          <p:grpSpPr bwMode="auto">
            <a:xfrm>
              <a:off x="720" y="857"/>
              <a:ext cx="2927" cy="775"/>
              <a:chOff x="427462" y="558483"/>
              <a:chExt cx="1858351" cy="492443"/>
            </a:xfrm>
          </p:grpSpPr>
          <p:grpSp>
            <p:nvGrpSpPr>
              <p:cNvPr id="51217" name="组合 5"/>
              <p:cNvGrpSpPr/>
              <p:nvPr/>
            </p:nvGrpSpPr>
            <p:grpSpPr bwMode="auto">
              <a:xfrm>
                <a:off x="468915" y="591581"/>
                <a:ext cx="1816898" cy="426248"/>
                <a:chOff x="2177651" y="-557614"/>
                <a:chExt cx="1816898" cy="426248"/>
              </a:xfrm>
            </p:grpSpPr>
            <p:sp>
              <p:nvSpPr>
                <p:cNvPr id="6" name="椭圆 5"/>
                <p:cNvSpPr/>
                <p:nvPr/>
              </p:nvSpPr>
              <p:spPr>
                <a:xfrm>
                  <a:off x="2177466" y="-555765"/>
                  <a:ext cx="426971" cy="424136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2507614" y="-555765"/>
                  <a:ext cx="426971" cy="424136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2837762" y="-555765"/>
                  <a:ext cx="426971" cy="424136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3167910" y="-555765"/>
                  <a:ext cx="426971" cy="424136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椭圆 28"/>
                <p:cNvSpPr/>
                <p:nvPr/>
              </p:nvSpPr>
              <p:spPr>
                <a:xfrm>
                  <a:off x="3567896" y="-555765"/>
                  <a:ext cx="426971" cy="424136"/>
                </a:xfrm>
                <a:prstGeom prst="ellipse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1218" name="文本框 11"/>
              <p:cNvSpPr txBox="1">
                <a:spLocks noChangeArrowheads="1"/>
              </p:cNvSpPr>
              <p:nvPr/>
            </p:nvSpPr>
            <p:spPr bwMode="auto">
              <a:xfrm>
                <a:off x="427462" y="558483"/>
                <a:ext cx="1829953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di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2600" b="1" dirty="0">
                    <a:solidFill>
                      <a:prstClr val="white"/>
                    </a:solidFill>
                  </a:rPr>
                  <a:t>素养考点 </a:t>
                </a:r>
                <a:r>
                  <a:rPr lang="en-US" altLang="zh-CN" sz="2600" b="1" dirty="0">
                    <a:solidFill>
                      <a:prstClr val="white"/>
                    </a:solidFill>
                  </a:rPr>
                  <a:t>1</a:t>
                </a:r>
                <a:endParaRPr lang="zh-CN" altLang="en-US" sz="26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1216" name="文本框 2"/>
            <p:cNvSpPr txBox="1">
              <a:spLocks noChangeArrowheads="1"/>
            </p:cNvSpPr>
            <p:nvPr/>
          </p:nvSpPr>
          <p:spPr bwMode="auto">
            <a:xfrm>
              <a:off x="3835" y="882"/>
              <a:ext cx="7645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有理数的混合运算</a:t>
              </a:r>
            </a:p>
          </p:txBody>
        </p:sp>
      </p:grpSp>
      <p:sp>
        <p:nvSpPr>
          <p:cNvPr id="51214" name="文本占位符 221186"/>
          <p:cNvSpPr>
            <a:spLocks noGrp="1" noChangeArrowheads="1"/>
          </p:cNvSpPr>
          <p:nvPr/>
        </p:nvSpPr>
        <p:spPr bwMode="auto">
          <a:xfrm>
            <a:off x="498475" y="1081088"/>
            <a:ext cx="6024562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1  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计算：</a:t>
            </a:r>
          </a:p>
          <a:p>
            <a:pPr eaLnBrk="1" fontAlgn="base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(1)  </a:t>
            </a:r>
          </a:p>
          <a:p>
            <a:pPr eaLnBrk="1" fontAlgn="base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(2)</a:t>
            </a:r>
          </a:p>
          <a:p>
            <a:pPr eaLnBrk="1" fontAlgn="base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(3)</a:t>
            </a:r>
          </a:p>
        </p:txBody>
      </p:sp>
      <p:graphicFrame>
        <p:nvGraphicFramePr>
          <p:cNvPr id="51224" name="对象 17"/>
          <p:cNvGraphicFramePr>
            <a:graphicFrameLocks noGrp="1"/>
          </p:cNvGraphicFramePr>
          <p:nvPr/>
        </p:nvGraphicFramePr>
        <p:xfrm>
          <a:off x="8758238" y="9197975"/>
          <a:ext cx="10548937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r:id="rId10" imgW="2552700" imgH="812800" progId="Equation.DSMT4">
                  <p:embed/>
                </p:oleObj>
              </mc:Choice>
              <mc:Fallback>
                <p:oleObj r:id="rId10" imgW="2552700" imgH="812800" progId="Equation.DSMT4">
                  <p:embed/>
                  <p:pic>
                    <p:nvPicPr>
                      <p:cNvPr id="0" name="图片 1638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8238" y="9197975"/>
                        <a:ext cx="10548937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7" name="对象 9"/>
          <p:cNvGraphicFramePr>
            <a:graphicFrameLocks noGrp="1"/>
          </p:cNvGraphicFramePr>
          <p:nvPr/>
        </p:nvGraphicFramePr>
        <p:xfrm>
          <a:off x="8202613" y="7964488"/>
          <a:ext cx="694055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r:id="rId12" imgW="1017270" imgH="177800" progId="Equation.DSMT4">
                  <p:embed/>
                </p:oleObj>
              </mc:Choice>
              <mc:Fallback>
                <p:oleObj r:id="rId12" imgW="1017270" imgH="177800" progId="Equation.DSMT4">
                  <p:embed/>
                  <p:pic>
                    <p:nvPicPr>
                      <p:cNvPr id="0" name="图片 1638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613" y="7964488"/>
                        <a:ext cx="6940550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0" name="对象 2"/>
          <p:cNvGraphicFramePr>
            <a:graphicFrameLocks noGrp="1"/>
          </p:cNvGraphicFramePr>
          <p:nvPr/>
        </p:nvGraphicFramePr>
        <p:xfrm>
          <a:off x="8202613" y="6770688"/>
          <a:ext cx="39687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14" imgW="509270" imgH="177800" progId="Equation.DSMT4">
                  <p:embed/>
                </p:oleObj>
              </mc:Choice>
              <mc:Fallback>
                <p:oleObj r:id="rId14" imgW="509270" imgH="177800" progId="Equation.DSMT4">
                  <p:embed/>
                  <p:pic>
                    <p:nvPicPr>
                      <p:cNvPr id="0" name="图片 1639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613" y="6770688"/>
                        <a:ext cx="396875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8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40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4281" name="文本框 483329"/>
              <p:cNvSpPr txBox="1">
                <a:spLocks noChangeArrowheads="1"/>
              </p:cNvSpPr>
              <p:nvPr/>
            </p:nvSpPr>
            <p:spPr bwMode="auto">
              <a:xfrm>
                <a:off x="1160454" y="820738"/>
                <a:ext cx="6392764" cy="29787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0000FF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1.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计算：</a:t>
                </a:r>
              </a:p>
              <a:p>
                <a:pPr eaLnBrk="1" fontAlgn="base" hangingPunct="1">
                  <a:lnSpc>
                    <a:spcPct val="2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           (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</a:rPr>
                  <a:t>1)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Times New Roman" panose="02020603050405020304"/>
                  </a:rPr>
                  <a:t>［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(–2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𝟐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000000"/>
                        </a:solidFill>
                        <a:latin typeface="Cambria Math" panose="02040503050406030204"/>
                      </a:rPr>
                      <m:t>  </m:t>
                    </m:r>
                  </m:oMath>
                </a14:m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)+(–3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000000"/>
                        </a:solidFill>
                        <a:latin typeface="Cambria Math" panose="02040503050406030204"/>
                      </a:rPr>
                      <m:t> </m:t>
                    </m:r>
                  </m:oMath>
                </a14:m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)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Times New Roman" panose="02020603050405020304"/>
                  </a:rPr>
                  <a:t>］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÷(–4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</a:rPr>
                  <a:t>)×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𝟗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.</a:t>
                </a:r>
                <a:endParaRPr lang="en-US" altLang="zh-CN" sz="2400" b="1" dirty="0">
                  <a:solidFill>
                    <a:srgbClr val="000000"/>
                  </a:solidFill>
                  <a:latin typeface="Times New Roman" panose="02020603050405020304"/>
                </a:endParaRPr>
              </a:p>
              <a:p>
                <a:pPr eaLnBrk="1" fontAlgn="base" hangingPunct="1">
                  <a:lnSpc>
                    <a:spcPct val="2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           (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</a:rPr>
                  <a:t>2)(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2–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)×(–6)–(1–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)÷(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</a:rPr>
                  <a:t>1+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  <a:latin typeface="Times New Roman" panose="02020603050405020304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/>
                  </a:rPr>
                  <a:t>).</a:t>
                </a:r>
                <a:endParaRPr lang="zh-CN" altLang="en-US" sz="2400" b="1" dirty="0">
                  <a:solidFill>
                    <a:srgbClr val="FF0000"/>
                  </a:solidFill>
                  <a:latin typeface="Times New Roman" panose="02020603050405020304"/>
                  <a:ea typeface="楷体_GB2312" pitchFamily="49" charset="-122"/>
                </a:endParaRPr>
              </a:p>
            </p:txBody>
          </p:sp>
        </mc:Choice>
        <mc:Fallback xmlns="">
          <p:sp>
            <p:nvSpPr>
              <p:cNvPr id="54281" name="文本框 4833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0454" y="820738"/>
                <a:ext cx="6392764" cy="2978785"/>
              </a:xfrm>
              <a:prstGeom prst="rect">
                <a:avLst/>
              </a:prstGeom>
              <a:blipFill rotWithShape="1">
                <a:blip r:embed="rId3"/>
                <a:stretch>
                  <a:fillRect l="-5" t="-11" r="8" b="-15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95288" y="3799523"/>
            <a:ext cx="8158162" cy="83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解析：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先算括号里面的</a:t>
            </a: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→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除法转化为乘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法</a:t>
            </a:r>
            <a:r>
              <a:rPr lang="en-US" altLang="zh-CN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→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计算</a:t>
            </a: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→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结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果</a:t>
            </a:r>
            <a:r>
              <a:rPr lang="en-US" altLang="zh-CN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.</a:t>
            </a:r>
            <a:endParaRPr lang="zh-CN" altLang="en-US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grpSp>
        <p:nvGrpSpPr>
          <p:cNvPr id="54276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2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14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3" y="820738"/>
            <a:ext cx="598091" cy="59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5298" name="文本框 521217"/>
              <p:cNvSpPr txBox="1">
                <a:spLocks noChangeArrowheads="1"/>
              </p:cNvSpPr>
              <p:nvPr/>
            </p:nvSpPr>
            <p:spPr bwMode="auto">
              <a:xfrm>
                <a:off x="169863" y="303213"/>
                <a:ext cx="8802687" cy="45618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2400" b="1" dirty="0" smtClean="0">
                    <a:solidFill>
                      <a:srgbClr val="0000FF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解</a:t>
                </a:r>
                <a:r>
                  <a:rPr lang="en-US" altLang="zh-CN" sz="2400" b="1" dirty="0" smtClean="0">
                    <a:solidFill>
                      <a:srgbClr val="0000FF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: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(1)</a:t>
                </a:r>
                <a:r>
                  <a:rPr lang="zh-CN" altLang="en-US" sz="2400" b="1" dirty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［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(–2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</m:t>
                    </m:r>
                  </m:oMath>
                </a14:m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)+(–3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)</a:t>
                </a:r>
                <a:r>
                  <a:rPr lang="zh-CN" altLang="en-US" sz="2400" b="1" dirty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］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÷(–4)×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𝟗</m:t>
                        </m:r>
                      </m:num>
                      <m:den>
                        <m:r>
                          <a:rPr lang="en-US" altLang="zh-CN" sz="2400" b="1" i="1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  </a:t>
                </a:r>
                <a:endPara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_GB2312" pitchFamily="49" charset="-122"/>
                </a:endParaRPr>
              </a:p>
              <a:p>
                <a:pPr eaLnBrk="1" fontAlgn="base" hangingPunct="1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  =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［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(–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𝟖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</m:t>
                    </m:r>
                  </m:oMath>
                </a14:m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)+(–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𝟏𝟎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)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］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÷(–4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)×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𝟗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𝟐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</a:t>
                </a:r>
              </a:p>
              <a:p>
                <a:pPr eaLnBrk="1" fontAlgn="base" hangingPunct="1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  =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𝟏𝟖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</m:t>
                    </m:r>
                  </m:oMath>
                </a14:m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×(–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𝟒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</m:t>
                    </m:r>
                  </m:oMath>
                </a14:m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)×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𝟗</m:t>
                        </m:r>
                      </m:num>
                      <m:den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𝟐</m:t>
                        </m:r>
                      </m:den>
                    </m:f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Times New Roman" panose="02020603050405020304"/>
                  <a:ea typeface="楷体_GB2312" pitchFamily="49" charset="-122"/>
                </a:endParaRPr>
              </a:p>
              <a:p>
                <a:pPr eaLnBrk="1" fontAlgn="base" hangingPunct="1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𝟐𝟕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𝟒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55298" name="文本框 5212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863" y="303213"/>
                <a:ext cx="8802687" cy="4561890"/>
              </a:xfrm>
              <a:prstGeom prst="rect">
                <a:avLst/>
              </a:prstGeom>
              <a:blipFill rotWithShape="1">
                <a:blip r:embed="rId3"/>
                <a:stretch>
                  <a:fillRect l="-4" t="-7" b="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309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16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523265"/>
              <p:cNvSpPr txBox="1">
                <a:spLocks noChangeArrowheads="1"/>
              </p:cNvSpPr>
              <p:nvPr/>
            </p:nvSpPr>
            <p:spPr bwMode="auto">
              <a:xfrm>
                <a:off x="4875214" y="806834"/>
                <a:ext cx="4945062" cy="409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(2)(2–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</m:t>
                    </m:r>
                  </m:oMath>
                </a14:m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)×(–6) –(1–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𝟐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_GB2312" pitchFamily="49" charset="-122"/>
                  </a:rPr>
                  <a:t>)÷(1</a:t>
                </a:r>
                <a14:m>
                  <m:oMath xmlns:m="http://schemas.openxmlformats.org/officeDocument/2006/math">
                    <m:r>
                      <a:rPr lang="en-US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楷体_GB2312" pitchFamily="49" charset="-122"/>
                      </a:rPr>
                      <m:t>+</m:t>
                    </m:r>
                    <m:f>
                      <m:fPr>
                        <m:ctrlP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楷体_GB2312" pitchFamily="49" charset="-122"/>
                      </a:rPr>
                      <m:t>)</m:t>
                    </m:r>
                  </m:oMath>
                </a14:m>
                <a:endParaRPr lang="en-US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_GB2312" pitchFamily="49" charset="-122"/>
                </a:endParaRPr>
              </a:p>
              <a:p>
                <a:pPr eaLnBrk="1" fontAlgn="base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𝟓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</m:t>
                    </m:r>
                  </m:oMath>
                </a14:m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×(–6)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𝟐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𝟒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</m:t>
                    </m:r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Times New Roman" panose="02020603050405020304"/>
                  <a:ea typeface="楷体_GB2312" pitchFamily="49" charset="-122"/>
                </a:endParaRPr>
              </a:p>
              <a:p>
                <a:pPr eaLnBrk="1" fontAlgn="base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 = –10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𝟒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</a:t>
                </a:r>
              </a:p>
              <a:p>
                <a:pPr eaLnBrk="1" fontAlgn="base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 = –10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𝟖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</m:t>
                    </m:r>
                  </m:oMath>
                </a14:m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</a:t>
                </a:r>
              </a:p>
              <a:p>
                <a:pPr eaLnBrk="1" fontAlgn="base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 = –10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𝟖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 </m:t>
                    </m:r>
                  </m:oMath>
                </a14:m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_GB2312" pitchFamily="49" charset="-122"/>
                  </a:rPr>
                  <a:t>.  </a:t>
                </a:r>
                <a:endParaRPr lang="en-US" altLang="zh-CN" sz="2400" b="1" dirty="0">
                  <a:solidFill>
                    <a:srgbClr val="FF0000"/>
                  </a:solidFill>
                  <a:latin typeface="Times New Roman" panose="02020603050405020304"/>
                  <a:ea typeface="楷体_GB2312" pitchFamily="49" charset="-122"/>
                </a:endParaRPr>
              </a:p>
            </p:txBody>
          </p:sp>
        </mc:Choice>
        <mc:Fallback xmlns="">
          <p:sp>
            <p:nvSpPr>
              <p:cNvPr id="18" name="文本框 5232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5214" y="806834"/>
                <a:ext cx="4945062" cy="4099456"/>
              </a:xfrm>
              <a:prstGeom prst="rect">
                <a:avLst/>
              </a:prstGeom>
              <a:blipFill rotWithShape="1">
                <a:blip r:embed="rId4"/>
                <a:stretch>
                  <a:fillRect l="-6" t="-9" b="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3"/>
          <p:cNvGrpSpPr/>
          <p:nvPr/>
        </p:nvGrpSpPr>
        <p:grpSpPr bwMode="auto">
          <a:xfrm>
            <a:off x="696913" y="1117600"/>
            <a:ext cx="6021081" cy="697706"/>
            <a:chOff x="0" y="0"/>
            <a:chExt cx="3712" cy="586"/>
          </a:xfrm>
        </p:grpSpPr>
        <p:sp>
          <p:nvSpPr>
            <p:cNvPr id="57367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362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FF"/>
                  </a:solidFill>
                  <a:latin typeface="Times New Roman" panose="02020603050405020304"/>
                  <a:ea typeface="黑体" panose="02010609060101010101" pitchFamily="2" charset="-122"/>
                </a:rPr>
                <a:t>例</a:t>
              </a:r>
              <a:r>
                <a:rPr lang="en-US" altLang="zh-CN" sz="2800" b="1" dirty="0" smtClean="0">
                  <a:solidFill>
                    <a:srgbClr val="0000FF"/>
                  </a:solidFill>
                  <a:latin typeface="Times New Roman" panose="02020603050405020304"/>
                  <a:ea typeface="黑体" panose="02010609060101010101" pitchFamily="2" charset="-122"/>
                </a:rPr>
                <a:t>2 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</a:t>
              </a:r>
              <a:r>
                <a:rPr lang="zh-CN" altLang="en-US" sz="28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算</a:t>
              </a:r>
              <a:r>
                <a:rPr lang="zh-CN" altLang="en-US" sz="2800" b="1" dirty="0">
                  <a:solidFill>
                    <a:srgbClr val="8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Wingdings" panose="05000000000000000000" pitchFamily="2" charset="2"/>
                </a:rPr>
                <a:t> </a:t>
              </a:r>
            </a:p>
          </p:txBody>
        </p:sp>
        <p:graphicFrame>
          <p:nvGraphicFramePr>
            <p:cNvPr id="57368" name="Object 5"/>
            <p:cNvGraphicFramePr>
              <a:graphicFrameLocks noChangeAspect="1"/>
            </p:cNvGraphicFramePr>
            <p:nvPr/>
          </p:nvGraphicFramePr>
          <p:xfrm>
            <a:off x="1066" y="0"/>
            <a:ext cx="2646" cy="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" r:id="rId4" imgW="1564640" imgH="394335" progId="Equation.DSMT4">
                    <p:embed/>
                  </p:oleObj>
                </mc:Choice>
                <mc:Fallback>
                  <p:oleObj r:id="rId4" imgW="1564640" imgH="394335" progId="Equation.DSMT4">
                    <p:embed/>
                    <p:pic>
                      <p:nvPicPr>
                        <p:cNvPr id="0" name="图片 17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0"/>
                          <a:ext cx="2646" cy="5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251472" y="2462212"/>
          <a:ext cx="28257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r:id="rId6" imgW="1727200" imgH="393700" progId="Equation.DSMT4">
                  <p:embed/>
                </p:oleObj>
              </mc:Choice>
              <mc:Fallback>
                <p:oleObj r:id="rId6" imgW="1727200" imgH="393700" progId="Equation.DSMT4">
                  <p:embed/>
                  <p:pic>
                    <p:nvPicPr>
                      <p:cNvPr id="0" name="图片 174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472" y="2462212"/>
                        <a:ext cx="282575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239566" y="3346449"/>
          <a:ext cx="21685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r:id="rId8" imgW="1119505" imgH="394335" progId="Equation.3">
                  <p:embed/>
                </p:oleObj>
              </mc:Choice>
              <mc:Fallback>
                <p:oleObj r:id="rId8" imgW="1119505" imgH="394335" progId="Equation.3">
                  <p:embed/>
                  <p:pic>
                    <p:nvPicPr>
                      <p:cNvPr id="0" name="图片 17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566" y="3346449"/>
                        <a:ext cx="2168525" cy="585788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14CD68"/>
                          </a:gs>
                          <a:gs pos="100000">
                            <a:srgbClr val="0B6E38"/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189957" y="4107497"/>
          <a:ext cx="221138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r:id="rId10" imgW="1196340" imgH="394335" progId="Equation.3">
                  <p:embed/>
                </p:oleObj>
              </mc:Choice>
              <mc:Fallback>
                <p:oleObj r:id="rId10" imgW="1196340" imgH="394335" progId="Equation.3">
                  <p:embed/>
                  <p:pic>
                    <p:nvPicPr>
                      <p:cNvPr id="0" name="图片 17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957" y="4107497"/>
                        <a:ext cx="2211388" cy="5794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14CD68"/>
                          </a:gs>
                          <a:gs pos="100000">
                            <a:srgbClr val="035C7D"/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AutoShape 10"/>
          <p:cNvSpPr>
            <a:spLocks noChangeArrowheads="1"/>
          </p:cNvSpPr>
          <p:nvPr/>
        </p:nvSpPr>
        <p:spPr bwMode="auto">
          <a:xfrm>
            <a:off x="6173788" y="2184400"/>
            <a:ext cx="1997075" cy="1016000"/>
          </a:xfrm>
          <a:prstGeom prst="wedgeEllipseCallout">
            <a:avLst>
              <a:gd name="adj1" fmla="val -106711"/>
              <a:gd name="adj2" fmla="val 46716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lIns="13500" tIns="8100" rIns="13500" bIns="810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按常规方法计算</a:t>
            </a:r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 flipV="1">
            <a:off x="3386138" y="3279775"/>
            <a:ext cx="17478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3481705" y="4006850"/>
            <a:ext cx="82232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85838" y="1866721"/>
            <a:ext cx="25074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解法一：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原</a:t>
            </a:r>
            <a:r>
              <a:rPr lang="zh-CN" altLang="en-US" sz="24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式</a:t>
            </a:r>
          </a:p>
        </p:txBody>
      </p:sp>
      <p:grpSp>
        <p:nvGrpSpPr>
          <p:cNvPr id="57354" name="组合 6"/>
          <p:cNvGrpSpPr/>
          <p:nvPr/>
        </p:nvGrpSpPr>
        <p:grpSpPr bwMode="auto">
          <a:xfrm>
            <a:off x="731044" y="549275"/>
            <a:ext cx="1858963" cy="492125"/>
            <a:chOff x="427462" y="558483"/>
            <a:chExt cx="1858351" cy="491808"/>
          </a:xfrm>
        </p:grpSpPr>
        <p:grpSp>
          <p:nvGrpSpPr>
            <p:cNvPr id="57360" name="组合 5"/>
            <p:cNvGrpSpPr/>
            <p:nvPr/>
          </p:nvGrpSpPr>
          <p:grpSpPr bwMode="auto">
            <a:xfrm>
              <a:off x="468915" y="591581"/>
              <a:ext cx="1816898" cy="426248"/>
              <a:chOff x="2177651" y="-557614"/>
              <a:chExt cx="1816898" cy="426248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2177459" y="-557395"/>
                <a:ext cx="426897" cy="42676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507550" y="-557395"/>
                <a:ext cx="426897" cy="42676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837642" y="-557395"/>
                <a:ext cx="426897" cy="42676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3167733" y="-557395"/>
                <a:ext cx="426897" cy="42676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567652" y="-557395"/>
                <a:ext cx="426897" cy="42676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7361" name="文本框 11"/>
            <p:cNvSpPr txBox="1">
              <a:spLocks noChangeArrowheads="1"/>
            </p:cNvSpPr>
            <p:nvPr/>
          </p:nvSpPr>
          <p:spPr bwMode="auto">
            <a:xfrm>
              <a:off x="427462" y="558483"/>
              <a:ext cx="1829953" cy="491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600" b="1" dirty="0">
                  <a:solidFill>
                    <a:prstClr val="white"/>
                  </a:solidFill>
                </a:rPr>
                <a:t>素养考点 </a:t>
              </a:r>
              <a:r>
                <a:rPr lang="en-US" altLang="zh-CN" sz="2600" b="1" dirty="0">
                  <a:solidFill>
                    <a:prstClr val="white"/>
                  </a:solidFill>
                </a:rPr>
                <a:t>2</a:t>
              </a:r>
              <a:endParaRPr lang="zh-CN" altLang="en-US" sz="26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57355" name="文本框 2"/>
          <p:cNvSpPr txBox="1">
            <a:spLocks noChangeArrowheads="1"/>
          </p:cNvSpPr>
          <p:nvPr/>
        </p:nvSpPr>
        <p:spPr bwMode="auto">
          <a:xfrm>
            <a:off x="2706687" y="549275"/>
            <a:ext cx="4854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有理数混合运算的简便计算</a:t>
            </a:r>
            <a:endParaRPr lang="en-US" altLang="zh-CN" sz="2400" b="1" dirty="0">
              <a:solidFill>
                <a:prstClr val="black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4774565" y="3527425"/>
            <a:ext cx="1525905" cy="675005"/>
          </a:xfrm>
          <a:prstGeom prst="wedgeEllipseCallout">
            <a:avLst/>
          </a:prstGeom>
          <a:grpFill/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椭圆形标注 4"/>
          <p:cNvSpPr/>
          <p:nvPr/>
        </p:nvSpPr>
        <p:spPr>
          <a:xfrm>
            <a:off x="4697095" y="3494405"/>
            <a:ext cx="1912620" cy="708025"/>
          </a:xfrm>
          <a:prstGeom prst="wedgeEllipseCallout">
            <a:avLst/>
          </a:prstGeom>
          <a:grpFill/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4697095" y="3663950"/>
            <a:ext cx="2233295" cy="663575"/>
          </a:xfrm>
          <a:prstGeom prst="wedgeRoundRectCallout">
            <a:avLst/>
          </a:prstGeom>
          <a:grpFill/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33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36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bldLvl="0" animBg="1"/>
      <p:bldP spid="14346" grpId="0" animBg="1"/>
      <p:bldP spid="14347" grpId="0" bldLvl="0" animBg="1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411413" y="1782763"/>
          <a:ext cx="27876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r:id="rId4" imgW="1536065" imgH="393700" progId="Equation.3">
                  <p:embed/>
                </p:oleObj>
              </mc:Choice>
              <mc:Fallback>
                <p:oleObj r:id="rId4" imgW="1536065" imgH="393700" progId="Equation.3">
                  <p:embed/>
                  <p:pic>
                    <p:nvPicPr>
                      <p:cNvPr id="0" name="图片 184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782763"/>
                        <a:ext cx="27876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287963" y="1803400"/>
          <a:ext cx="29448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r:id="rId6" imgW="1599565" imgH="393700" progId="Equation.3">
                  <p:embed/>
                </p:oleObj>
              </mc:Choice>
              <mc:Fallback>
                <p:oleObj r:id="rId6" imgW="1599565" imgH="393700" progId="Equation.3">
                  <p:embed/>
                  <p:pic>
                    <p:nvPicPr>
                      <p:cNvPr id="0" name="图片 184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1803400"/>
                        <a:ext cx="29448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419350" y="2754313"/>
          <a:ext cx="2951163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r:id="rId8" imgW="1546860" imgH="177800" progId="Equation.3">
                  <p:embed/>
                </p:oleObj>
              </mc:Choice>
              <mc:Fallback>
                <p:oleObj r:id="rId8" imgW="1546860" imgH="177800" progId="Equation.3">
                  <p:embed/>
                  <p:pic>
                    <p:nvPicPr>
                      <p:cNvPr id="0" name="图片 18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754313"/>
                        <a:ext cx="2951163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073275" y="3151188"/>
          <a:ext cx="4221163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r:id="rId10" imgW="2132965" imgH="393700" progId="Equation.3">
                  <p:embed/>
                </p:oleObj>
              </mc:Choice>
              <mc:Fallback>
                <p:oleObj r:id="rId10" imgW="2132965" imgH="393700" progId="Equation.3">
                  <p:embed/>
                  <p:pic>
                    <p:nvPicPr>
                      <p:cNvPr id="0" name="图片 184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3151188"/>
                        <a:ext cx="4221163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AutoShape 12"/>
          <p:cNvSpPr>
            <a:spLocks noChangeArrowheads="1"/>
          </p:cNvSpPr>
          <p:nvPr/>
        </p:nvSpPr>
        <p:spPr bwMode="auto">
          <a:xfrm>
            <a:off x="6264275" y="2603500"/>
            <a:ext cx="1952625" cy="896938"/>
          </a:xfrm>
          <a:prstGeom prst="wedgeEllipseCallout">
            <a:avLst>
              <a:gd name="adj1" fmla="val -105696"/>
              <a:gd name="adj2" fmla="val -64804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lIns="13500" tIns="8100" rIns="13500" bIns="810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简便计算</a:t>
            </a:r>
            <a:r>
              <a:rPr lang="en-US" altLang="zh-CN" sz="21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21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先取倒数</a:t>
            </a:r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2500313" y="2462213"/>
            <a:ext cx="16827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4532313" y="2462213"/>
            <a:ext cx="612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4799013" y="3051175"/>
            <a:ext cx="4572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 flipV="1">
            <a:off x="2409825" y="3830638"/>
            <a:ext cx="2871788" cy="6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71488" y="708025"/>
            <a:ext cx="23495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解法二：</a:t>
            </a:r>
            <a:endParaRPr lang="en-US" altLang="zh-CN" sz="24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dirty="0">
              <a:solidFill>
                <a:prstClr val="black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原式的倒数为</a:t>
            </a:r>
          </a:p>
        </p:txBody>
      </p:sp>
      <p:graphicFrame>
        <p:nvGraphicFramePr>
          <p:cNvPr id="58381" name="Object 5"/>
          <p:cNvGraphicFramePr>
            <a:graphicFrameLocks noChangeAspect="1"/>
          </p:cNvGraphicFramePr>
          <p:nvPr/>
        </p:nvGraphicFramePr>
        <p:xfrm>
          <a:off x="2489200" y="708025"/>
          <a:ext cx="29003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r:id="rId12" imgW="1564640" imgH="394335" progId="Equation.DSMT4">
                  <p:embed/>
                </p:oleObj>
              </mc:Choice>
              <mc:Fallback>
                <p:oleObj r:id="rId12" imgW="1564640" imgH="394335" progId="Equation.DSMT4">
                  <p:embed/>
                  <p:pic>
                    <p:nvPicPr>
                      <p:cNvPr id="0" name="图片 184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708025"/>
                        <a:ext cx="29003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72" name="左箭头 220171"/>
          <p:cNvSpPr>
            <a:spLocks noChangeArrowheads="1"/>
          </p:cNvSpPr>
          <p:nvPr/>
        </p:nvSpPr>
        <p:spPr bwMode="auto">
          <a:xfrm rot="12660000">
            <a:off x="4002088" y="1576388"/>
            <a:ext cx="836612" cy="76200"/>
          </a:xfrm>
          <a:prstGeom prst="leftArrow">
            <a:avLst>
              <a:gd name="adj1" fmla="val 50000"/>
              <a:gd name="adj2" fmla="val 179479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>
              <a:solidFill>
                <a:prstClr val="black"/>
              </a:solidFill>
            </a:endParaRPr>
          </a:p>
        </p:txBody>
      </p:sp>
      <p:sp>
        <p:nvSpPr>
          <p:cNvPr id="220173" name="左箭头 220172"/>
          <p:cNvSpPr>
            <a:spLocks noChangeArrowheads="1"/>
          </p:cNvSpPr>
          <p:nvPr/>
        </p:nvSpPr>
        <p:spPr bwMode="auto">
          <a:xfrm rot="19740000">
            <a:off x="3806825" y="1555750"/>
            <a:ext cx="755650" cy="57150"/>
          </a:xfrm>
          <a:prstGeom prst="leftArrow">
            <a:avLst>
              <a:gd name="adj1" fmla="val 50000"/>
              <a:gd name="adj2" fmla="val 18174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>
              <a:solidFill>
                <a:prstClr val="black"/>
              </a:solidFill>
            </a:endParaRPr>
          </a:p>
        </p:txBody>
      </p:sp>
      <p:grpSp>
        <p:nvGrpSpPr>
          <p:cNvPr id="29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0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32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bldLvl="0" animBg="1"/>
      <p:bldP spid="15372" grpId="0" animBg="1"/>
      <p:bldP spid="15373" grpId="0" animBg="1"/>
      <p:bldP spid="15374" grpId="0" animBg="1"/>
      <p:bldP spid="15375" grpId="0" animBg="1"/>
      <p:bldP spid="4" grpId="0"/>
      <p:bldP spid="220172" grpId="0" bldLvl="0" animBg="1"/>
      <p:bldP spid="220173" grpId="0" bldLvl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69976" y="1935163"/>
            <a:ext cx="322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原式的倒数为</a:t>
            </a: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3652838" y="1981200"/>
          <a:ext cx="29035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4" imgW="1526540" imgH="394335" progId="Equation.DSMT4">
                  <p:embed/>
                </p:oleObj>
              </mc:Choice>
              <mc:Fallback>
                <p:oleObj r:id="rId4" imgW="1526540" imgH="394335" progId="Equation.DSMT4">
                  <p:embed/>
                  <p:pic>
                    <p:nvPicPr>
                      <p:cNvPr id="0" name="图片 19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1981200"/>
                        <a:ext cx="29035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4965701" y="2954338"/>
          <a:ext cx="20796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6" imgW="1093470" imgH="407035" progId="Equation.DSMT4">
                  <p:embed/>
                </p:oleObj>
              </mc:Choice>
              <mc:Fallback>
                <p:oleObj r:id="rId6" imgW="1093470" imgH="407035" progId="Equation.DSMT4">
                  <p:embed/>
                  <p:pic>
                    <p:nvPicPr>
                      <p:cNvPr id="0" name="图片 194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1" y="2954338"/>
                        <a:ext cx="20796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1819276" y="2822575"/>
          <a:ext cx="302418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r:id="rId8" imgW="1590040" imgH="394335" progId="Equation.DSMT4">
                  <p:embed/>
                </p:oleObj>
              </mc:Choice>
              <mc:Fallback>
                <p:oleObj r:id="rId8" imgW="1590040" imgH="394335" progId="Equation.DSMT4">
                  <p:embed/>
                  <p:pic>
                    <p:nvPicPr>
                      <p:cNvPr id="0" name="图片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6" y="2822575"/>
                        <a:ext cx="3024187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984376" y="4048760"/>
            <a:ext cx="461962" cy="50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故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2446338" y="4003675"/>
          <a:ext cx="37004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r:id="rId10" imgW="1943100" imgH="393700" progId="Equation.DSMT4">
                  <p:embed/>
                </p:oleObj>
              </mc:Choice>
              <mc:Fallback>
                <p:oleObj r:id="rId10" imgW="1943100" imgH="393700" progId="Equation.DSMT4">
                  <p:embed/>
                  <p:pic>
                    <p:nvPicPr>
                      <p:cNvPr id="0" name="图片 194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003675"/>
                        <a:ext cx="370046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8"/>
          <p:cNvGrpSpPr/>
          <p:nvPr/>
        </p:nvGrpSpPr>
        <p:grpSpPr bwMode="auto">
          <a:xfrm>
            <a:off x="599154" y="658790"/>
            <a:ext cx="8194675" cy="1193776"/>
            <a:chOff x="-122" y="1"/>
            <a:chExt cx="6882" cy="1003"/>
          </a:xfrm>
        </p:grpSpPr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-122" y="1"/>
              <a:ext cx="688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　</a:t>
              </a:r>
              <a:r>
                <a:rPr lang="en-US" altLang="zh-CN" sz="2400" b="1" dirty="0">
                  <a:solidFill>
                    <a:srgbClr val="0000FF"/>
                  </a:solidFill>
                  <a:latin typeface="Times New Roman" panose="02020603050405020304"/>
                  <a:ea typeface="楷体" panose="02010609060101010101" pitchFamily="49" charset="-122"/>
                </a:rPr>
                <a:t>2</a:t>
              </a:r>
              <a:r>
                <a:rPr lang="en-US" altLang="zh-CN" sz="2400" b="1" dirty="0" smtClean="0">
                  <a:solidFill>
                    <a:srgbClr val="0000FF"/>
                  </a:solidFill>
                  <a:latin typeface="Times New Roman" panose="02020603050405020304"/>
                  <a:ea typeface="楷体" panose="02010609060101010101" pitchFamily="49" charset="-122"/>
                </a:rPr>
                <a:t>.</a:t>
              </a:r>
              <a:r>
                <a:rPr lang="zh-CN" altLang="en-US" sz="2400" b="1" dirty="0" smtClean="0">
                  <a:solidFill>
                    <a:srgbClr val="0000FF"/>
                  </a:solidFill>
                  <a:latin typeface="Times New Roman" panose="02020603050405020304"/>
                  <a:ea typeface="楷体" panose="02010609060101010101" pitchFamily="49" charset="-122"/>
                </a:rPr>
                <a:t> 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选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rPr>
                <a:t>择合适的方法计算：</a:t>
              </a:r>
            </a:p>
          </p:txBody>
        </p:sp>
        <p:graphicFrame>
          <p:nvGraphicFramePr>
            <p:cNvPr id="23" name="Object 10"/>
            <p:cNvGraphicFramePr>
              <a:graphicFrameLocks noChangeAspect="1"/>
            </p:cNvGraphicFramePr>
            <p:nvPr/>
          </p:nvGraphicFramePr>
          <p:xfrm>
            <a:off x="1542" y="445"/>
            <a:ext cx="2499" cy="5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9" r:id="rId12" imgW="1565275" imgH="394335" progId="Equation.3">
                    <p:embed/>
                  </p:oleObj>
                </mc:Choice>
                <mc:Fallback>
                  <p:oleObj r:id="rId12" imgW="1565275" imgH="394335" progId="Equation.3">
                    <p:embed/>
                    <p:pic>
                      <p:nvPicPr>
                        <p:cNvPr id="0" name="图片 194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2" y="445"/>
                          <a:ext cx="2499" cy="5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5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27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01017" y="658790"/>
            <a:ext cx="598091" cy="59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1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121"/>
          <p:cNvSpPr>
            <a:spLocks noChangeShapeType="1"/>
          </p:cNvSpPr>
          <p:nvPr/>
        </p:nvSpPr>
        <p:spPr bwMode="auto">
          <a:xfrm>
            <a:off x="1143000" y="5143500"/>
            <a:ext cx="36449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0419" name="文本框 224257"/>
          <p:cNvSpPr txBox="1">
            <a:spLocks noChangeArrowheads="1"/>
          </p:cNvSpPr>
          <p:nvPr/>
        </p:nvSpPr>
        <p:spPr bwMode="auto">
          <a:xfrm>
            <a:off x="611188" y="1081088"/>
            <a:ext cx="7847012" cy="137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某公司去年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1~3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月平均每月亏损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1.5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万元，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4~6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月平均盈利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万元，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7~10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月平均盈利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1.7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万元，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11~12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月平均亏损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2.3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万元，这个公司去年总盈亏情况如何？</a:t>
            </a:r>
          </a:p>
        </p:txBody>
      </p:sp>
      <p:sp>
        <p:nvSpPr>
          <p:cNvPr id="60420" name="文本框 6151"/>
          <p:cNvSpPr txBox="1">
            <a:spLocks noChangeArrowheads="1"/>
          </p:cNvSpPr>
          <p:nvPr/>
        </p:nvSpPr>
        <p:spPr bwMode="auto">
          <a:xfrm>
            <a:off x="2647156" y="592138"/>
            <a:ext cx="323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有理数混合运算的应用</a:t>
            </a:r>
          </a:p>
        </p:txBody>
      </p:sp>
      <p:grpSp>
        <p:nvGrpSpPr>
          <p:cNvPr id="60421" name="组合 6"/>
          <p:cNvGrpSpPr/>
          <p:nvPr/>
        </p:nvGrpSpPr>
        <p:grpSpPr bwMode="auto">
          <a:xfrm>
            <a:off x="716756" y="585788"/>
            <a:ext cx="1858962" cy="492125"/>
            <a:chOff x="427462" y="558483"/>
            <a:chExt cx="1858351" cy="491808"/>
          </a:xfrm>
        </p:grpSpPr>
        <p:grpSp>
          <p:nvGrpSpPr>
            <p:cNvPr id="60426" name="组合 5"/>
            <p:cNvGrpSpPr/>
            <p:nvPr/>
          </p:nvGrpSpPr>
          <p:grpSpPr bwMode="auto">
            <a:xfrm>
              <a:off x="468915" y="591581"/>
              <a:ext cx="1816898" cy="426248"/>
              <a:chOff x="2177651" y="-557614"/>
              <a:chExt cx="1816898" cy="426248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2177459" y="-557396"/>
                <a:ext cx="426897" cy="42676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507551" y="-557396"/>
                <a:ext cx="426897" cy="42676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2837642" y="-557396"/>
                <a:ext cx="426897" cy="42676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3167734" y="-557396"/>
                <a:ext cx="426897" cy="42676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567652" y="-557396"/>
                <a:ext cx="426897" cy="426763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0427" name="文本框 11"/>
            <p:cNvSpPr txBox="1">
              <a:spLocks noChangeArrowheads="1"/>
            </p:cNvSpPr>
            <p:nvPr/>
          </p:nvSpPr>
          <p:spPr bwMode="auto">
            <a:xfrm>
              <a:off x="427462" y="558483"/>
              <a:ext cx="1829953" cy="491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600" b="1">
                  <a:solidFill>
                    <a:prstClr val="white"/>
                  </a:solidFill>
                </a:rPr>
                <a:t>素养考点 </a:t>
              </a:r>
              <a:r>
                <a:rPr lang="en-US" altLang="zh-CN" sz="2600" b="1">
                  <a:solidFill>
                    <a:prstClr val="white"/>
                  </a:solidFill>
                </a:rPr>
                <a:t>3</a:t>
              </a:r>
              <a:endParaRPr lang="zh-CN" altLang="en-US" sz="26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8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21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文本框 1"/>
          <p:cNvSpPr txBox="1">
            <a:spLocks noChangeArrowheads="1"/>
          </p:cNvSpPr>
          <p:nvPr/>
        </p:nvSpPr>
        <p:spPr bwMode="auto">
          <a:xfrm>
            <a:off x="711199" y="2476508"/>
            <a:ext cx="76295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记盈利额为正数，亏损额为负数，公司去年全年总的盈亏（单位：万元）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为：</a:t>
            </a:r>
            <a:endParaRPr lang="zh-CN" altLang="en-US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1748631" y="3492171"/>
            <a:ext cx="5363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–1.5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2" charset="-12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×3+2×3+1.7×4+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–2.3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2" charset="-12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×2</a:t>
            </a:r>
          </a:p>
        </p:txBody>
      </p:sp>
      <p:sp>
        <p:nvSpPr>
          <p:cNvPr id="23" name="文本框 224260"/>
          <p:cNvSpPr txBox="1">
            <a:spLocks noChangeArrowheads="1"/>
          </p:cNvSpPr>
          <p:nvPr/>
        </p:nvSpPr>
        <p:spPr bwMode="auto">
          <a:xfrm>
            <a:off x="1659731" y="3975764"/>
            <a:ext cx="247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= –4.5+6+6.8 –4.6</a:t>
            </a:r>
          </a:p>
        </p:txBody>
      </p:sp>
      <p:sp>
        <p:nvSpPr>
          <p:cNvPr id="24" name="文本框 224261"/>
          <p:cNvSpPr txBox="1">
            <a:spLocks noChangeArrowheads="1"/>
          </p:cNvSpPr>
          <p:nvPr/>
        </p:nvSpPr>
        <p:spPr bwMode="auto">
          <a:xfrm>
            <a:off x="4043363" y="3983702"/>
            <a:ext cx="197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=3.7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万元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25" name="文本框 224262"/>
          <p:cNvSpPr txBox="1">
            <a:spLocks noChangeArrowheads="1"/>
          </p:cNvSpPr>
          <p:nvPr/>
        </p:nvSpPr>
        <p:spPr bwMode="auto">
          <a:xfrm>
            <a:off x="946149" y="4419967"/>
            <a:ext cx="5137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答：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这个公司去年全年盈利</a:t>
            </a: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3.7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万元</a:t>
            </a:r>
            <a:r>
              <a:rPr lang="en-US" altLang="zh-CN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.</a:t>
            </a:r>
            <a:endParaRPr lang="zh-CN" altLang="en-US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/>
        </p:nvSpPr>
        <p:spPr bwMode="auto">
          <a:xfrm>
            <a:off x="938213" y="668338"/>
            <a:ext cx="7872412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一架直升飞机从高度为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450m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的位置开始，先以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20m/s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的速度上升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60s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，后以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12m/s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的速度下降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120s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，这时直升机所在的高度是多少？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36763" y="2271713"/>
            <a:ext cx="5675312" cy="21240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4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ea typeface="黑体" panose="02010609060101010101" pitchFamily="2" charset="-122"/>
              </a:rPr>
              <a:t>解：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450+20×60–12×120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     =450+1200–1440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     =210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m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黑体" panose="0201060906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ea typeface="仿宋" panose="02010609060101010101" pitchFamily="49" charset="-122"/>
              </a:rPr>
              <a:t>答：这时直升机所在的高度是</a:t>
            </a:r>
            <a:r>
              <a:rPr lang="en-US" altLang="zh-CN" sz="2400" b="1" dirty="0">
                <a:solidFill>
                  <a:prstClr val="black"/>
                </a:solidFill>
                <a:ea typeface="仿宋" panose="02010609060101010101" pitchFamily="49" charset="-122"/>
              </a:rPr>
              <a:t>210m.</a:t>
            </a:r>
          </a:p>
        </p:txBody>
      </p:sp>
      <p:grpSp>
        <p:nvGrpSpPr>
          <p:cNvPr id="62468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9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11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798" y="721444"/>
            <a:ext cx="598091" cy="59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文本框 6151"/>
          <p:cNvSpPr txBox="1">
            <a:spLocks noChangeArrowheads="1"/>
          </p:cNvSpPr>
          <p:nvPr/>
        </p:nvSpPr>
        <p:spPr bwMode="auto">
          <a:xfrm>
            <a:off x="3449638" y="609463"/>
            <a:ext cx="48253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利用计算器进行有理数的混合运算</a:t>
            </a:r>
          </a:p>
        </p:txBody>
      </p:sp>
      <p:grpSp>
        <p:nvGrpSpPr>
          <p:cNvPr id="63491" name="组合 4"/>
          <p:cNvGrpSpPr/>
          <p:nvPr/>
        </p:nvGrpSpPr>
        <p:grpSpPr bwMode="auto">
          <a:xfrm>
            <a:off x="1722438" y="634932"/>
            <a:ext cx="1603375" cy="409575"/>
            <a:chOff x="3485" y="1168"/>
            <a:chExt cx="2524" cy="647"/>
          </a:xfrm>
        </p:grpSpPr>
        <p:sp>
          <p:nvSpPr>
            <p:cNvPr id="4" name="圆角矩形 3"/>
            <p:cNvSpPr/>
            <p:nvPr/>
          </p:nvSpPr>
          <p:spPr>
            <a:xfrm>
              <a:off x="3485" y="1168"/>
              <a:ext cx="2524" cy="62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63500" name="矩形 1"/>
            <p:cNvSpPr>
              <a:spLocks noChangeArrowheads="1"/>
            </p:cNvSpPr>
            <p:nvPr/>
          </p:nvSpPr>
          <p:spPr bwMode="auto">
            <a:xfrm>
              <a:off x="3759" y="1203"/>
              <a:ext cx="2108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prstClr val="white"/>
                  </a:solidFill>
                  <a:latin typeface="Times New Roman" panose="02020603050405020304"/>
                  <a:ea typeface="黑体" panose="02010609060101010101" pitchFamily="2" charset="-122"/>
                </a:rPr>
                <a:t>知识点 </a:t>
              </a:r>
              <a:r>
                <a:rPr lang="en-US" altLang="zh-CN" sz="2400" b="1">
                  <a:solidFill>
                    <a:prstClr val="white"/>
                  </a:solidFill>
                  <a:latin typeface="Times New Roman" panose="02020603050405020304"/>
                  <a:ea typeface="黑体" panose="02010609060101010101" pitchFamily="2" charset="-122"/>
                </a:rPr>
                <a:t>2</a:t>
              </a:r>
              <a:endParaRPr lang="zh-CN" altLang="en-US" sz="2400" b="1">
                <a:solidFill>
                  <a:prstClr val="white"/>
                </a:solidFill>
                <a:latin typeface="Times New Roman" panose="02020603050405020304"/>
                <a:ea typeface="黑体" panose="02010609060101010101" pitchFamily="2" charset="-122"/>
              </a:endParaRPr>
            </a:p>
          </p:txBody>
        </p:sp>
      </p:grp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57645" y="1504860"/>
            <a:ext cx="67291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</a:rPr>
              <a:t>计算器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</a:rPr>
              <a:t>是一种方便实用的计算工具，用计算器进行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</a:rPr>
              <a:t>比较复杂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</a:rPr>
              <a:t>的数的计算比笔算要快捷得多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.</a:t>
            </a:r>
            <a:endParaRPr lang="zh-CN" altLang="en-US" sz="24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22438" y="3163797"/>
            <a:ext cx="67291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2.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</a:rPr>
              <a:t>提倡在明确算理的情况下，恰当地使用计算器进行一些比较复杂的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</a:rPr>
              <a:t>有理数加减乘除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/>
              </a:rPr>
              <a:t>法混合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</a:rPr>
              <a:t>运算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.</a:t>
            </a:r>
            <a:endParaRPr lang="zh-CN" altLang="en-US" sz="16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pic>
        <p:nvPicPr>
          <p:cNvPr id="63494" name="Picture 4" descr="03803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263" y="1320800"/>
            <a:ext cx="1157287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3495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6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19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文本框 201729"/>
          <p:cNvSpPr txBox="1">
            <a:spLocks noChangeArrowheads="1"/>
          </p:cNvSpPr>
          <p:nvPr/>
        </p:nvSpPr>
        <p:spPr bwMode="auto">
          <a:xfrm>
            <a:off x="2517775" y="2138363"/>
            <a:ext cx="4908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你能很快地说出下列各数的倒数吗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</a:p>
        </p:txBody>
      </p:sp>
      <p:graphicFrame>
        <p:nvGraphicFramePr>
          <p:cNvPr id="201731" name="表格 201730"/>
          <p:cNvGraphicFramePr/>
          <p:nvPr/>
        </p:nvGraphicFramePr>
        <p:xfrm>
          <a:off x="2573338" y="2749550"/>
          <a:ext cx="5133975" cy="1704975"/>
        </p:xfrm>
        <a:graphic>
          <a:graphicData uri="http://schemas.openxmlformats.org/drawingml/2006/table">
            <a:tbl>
              <a:tblPr/>
              <a:tblGrid>
                <a:gridCol w="878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86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9928"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 dirty="0"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原数</a:t>
                      </a:r>
                    </a:p>
                  </a:txBody>
                  <a:tcPr marL="68573" marR="68573" marT="34303" marB="3430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047"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80000"/>
                        </a:lnSpc>
                        <a:buNone/>
                      </a:pPr>
                      <a:r>
                        <a:rPr lang="zh-CN" altLang="en-US" sz="2100" b="0" dirty="0"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倒数</a:t>
                      </a:r>
                    </a:p>
                  </a:txBody>
                  <a:tcPr marL="68573" marR="68573" marT="34303" marB="3430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800" b="0" dirty="0"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marL="68573" marR="68573" marT="34303" marB="3430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1757" name="对象 201756"/>
          <p:cNvGraphicFramePr/>
          <p:nvPr/>
        </p:nvGraphicFramePr>
        <p:xfrm>
          <a:off x="4321957" y="2946400"/>
          <a:ext cx="37623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4" imgW="254635" imgH="394970" progId="Equation.3">
                  <p:embed/>
                </p:oleObj>
              </mc:Choice>
              <mc:Fallback>
                <p:oleObj r:id="rId4" imgW="254635" imgH="394970" progId="Equation.3">
                  <p:embed/>
                  <p:pic>
                    <p:nvPicPr>
                      <p:cNvPr id="0" name="图片 10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957" y="2946400"/>
                        <a:ext cx="376237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58" name="对象 201757"/>
          <p:cNvGraphicFramePr/>
          <p:nvPr/>
        </p:nvGraphicFramePr>
        <p:xfrm>
          <a:off x="7064375" y="2868613"/>
          <a:ext cx="5000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6" imgW="331470" imgH="394970" progId="Equation.3">
                  <p:embed/>
                </p:oleObj>
              </mc:Choice>
              <mc:Fallback>
                <p:oleObj r:id="rId6" imgW="331470" imgH="394970" progId="Equation.3">
                  <p:embed/>
                  <p:pic>
                    <p:nvPicPr>
                      <p:cNvPr id="0" name="图片 102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5" y="2868613"/>
                        <a:ext cx="50006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59" name="对象 201758"/>
          <p:cNvGraphicFramePr/>
          <p:nvPr/>
        </p:nvGraphicFramePr>
        <p:xfrm>
          <a:off x="4273550" y="3714750"/>
          <a:ext cx="5032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r:id="rId8" imgW="241935" imgH="394970" progId="Equation.DSMT4">
                  <p:embed/>
                </p:oleObj>
              </mc:Choice>
              <mc:Fallback>
                <p:oleObj r:id="rId8" imgW="241935" imgH="394970" progId="Equation.DSMT4">
                  <p:embed/>
                  <p:pic>
                    <p:nvPicPr>
                      <p:cNvPr id="0" name="图片 102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3714750"/>
                        <a:ext cx="50323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60" name="对象 201759"/>
          <p:cNvGraphicFramePr/>
          <p:nvPr/>
        </p:nvGraphicFramePr>
        <p:xfrm>
          <a:off x="3506788" y="3714750"/>
          <a:ext cx="5492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10" imgW="241935" imgH="394970" progId="Equation.DSMT4">
                  <p:embed/>
                </p:oleObj>
              </mc:Choice>
              <mc:Fallback>
                <p:oleObj r:id="rId10" imgW="241935" imgH="394970" progId="Equation.DSMT4">
                  <p:embed/>
                  <p:pic>
                    <p:nvPicPr>
                      <p:cNvPr id="0" name="图片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3714750"/>
                        <a:ext cx="5492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61" name="对象 201760"/>
          <p:cNvGraphicFramePr/>
          <p:nvPr/>
        </p:nvGraphicFramePr>
        <p:xfrm>
          <a:off x="5126038" y="3714750"/>
          <a:ext cx="2682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12" imgW="153035" imgH="394970" progId="Equation.DSMT4">
                  <p:embed/>
                </p:oleObj>
              </mc:Choice>
              <mc:Fallback>
                <p:oleObj r:id="rId12" imgW="153035" imgH="394970" progId="Equation.DSMT4">
                  <p:embed/>
                  <p:pic>
                    <p:nvPicPr>
                      <p:cNvPr id="0" name="图片 1029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3714750"/>
                        <a:ext cx="268287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62" name="文本框 201761"/>
          <p:cNvSpPr txBox="1">
            <a:spLocks noChangeArrowheads="1"/>
          </p:cNvSpPr>
          <p:nvPr/>
        </p:nvSpPr>
        <p:spPr bwMode="auto">
          <a:xfrm>
            <a:off x="6340475" y="3814763"/>
            <a:ext cx="647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–1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01763" name="对象 201762"/>
          <p:cNvGraphicFramePr/>
          <p:nvPr/>
        </p:nvGraphicFramePr>
        <p:xfrm>
          <a:off x="7142163" y="3671888"/>
          <a:ext cx="3746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14" imgW="241935" imgH="394970" progId="Equation.DSMT4">
                  <p:embed/>
                </p:oleObj>
              </mc:Choice>
              <mc:Fallback>
                <p:oleObj r:id="rId14" imgW="241935" imgH="394970" progId="Equation.DSMT4">
                  <p:embed/>
                  <p:pic>
                    <p:nvPicPr>
                      <p:cNvPr id="0" name="图片 1030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63" y="3671888"/>
                        <a:ext cx="37465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5"/>
          <p:cNvGrpSpPr/>
          <p:nvPr/>
        </p:nvGrpSpPr>
        <p:grpSpPr bwMode="auto">
          <a:xfrm>
            <a:off x="2468533" y="1126331"/>
            <a:ext cx="4422775" cy="863600"/>
            <a:chOff x="3265" y="687"/>
            <a:chExt cx="7786" cy="1815"/>
          </a:xfrm>
        </p:grpSpPr>
        <p:sp>
          <p:nvSpPr>
            <p:cNvPr id="47157" name="云形标注 201763"/>
            <p:cNvSpPr>
              <a:spLocks noChangeArrowheads="1"/>
            </p:cNvSpPr>
            <p:nvPr/>
          </p:nvSpPr>
          <p:spPr bwMode="auto">
            <a:xfrm>
              <a:off x="3265" y="687"/>
              <a:ext cx="7188" cy="1815"/>
            </a:xfrm>
            <a:prstGeom prst="cloudCallout">
              <a:avLst>
                <a:gd name="adj1" fmla="val -70847"/>
                <a:gd name="adj2" fmla="val 12205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0">
                <a:solidFill>
                  <a:prstClr val="black"/>
                </a:solidFill>
              </a:endParaRPr>
            </a:p>
          </p:txBody>
        </p:sp>
        <p:sp>
          <p:nvSpPr>
            <p:cNvPr id="47158" name="文本框 201764"/>
            <p:cNvSpPr txBox="1">
              <a:spLocks noChangeArrowheads="1"/>
            </p:cNvSpPr>
            <p:nvPr/>
          </p:nvSpPr>
          <p:spPr bwMode="auto">
            <a:xfrm>
              <a:off x="3895" y="1187"/>
              <a:ext cx="7156" cy="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倒数的定义你还记得吗？</a:t>
              </a:r>
            </a:p>
          </p:txBody>
        </p:sp>
      </p:grpSp>
      <p:sp>
        <p:nvSpPr>
          <p:cNvPr id="47141" name="文本框 201766"/>
          <p:cNvSpPr txBox="1">
            <a:spLocks noChangeArrowheads="1"/>
          </p:cNvSpPr>
          <p:nvPr/>
        </p:nvSpPr>
        <p:spPr bwMode="auto">
          <a:xfrm>
            <a:off x="4273550" y="1936750"/>
            <a:ext cx="309563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>
              <a:solidFill>
                <a:prstClr val="black"/>
              </a:solidFill>
            </a:endParaRPr>
          </a:p>
        </p:txBody>
      </p:sp>
      <p:graphicFrame>
        <p:nvGraphicFramePr>
          <p:cNvPr id="201771" name="对象 201770"/>
          <p:cNvGraphicFramePr/>
          <p:nvPr/>
        </p:nvGraphicFramePr>
        <p:xfrm>
          <a:off x="5138738" y="3008313"/>
          <a:ext cx="255587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r:id="rId16" imgW="127635" imgH="166370" progId="Equation.3">
                  <p:embed/>
                </p:oleObj>
              </mc:Choice>
              <mc:Fallback>
                <p:oleObj r:id="rId16" imgW="127635" imgH="166370" progId="Equation.3">
                  <p:embed/>
                  <p:pic>
                    <p:nvPicPr>
                      <p:cNvPr id="0" name="图片 1031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3008313"/>
                        <a:ext cx="255587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72" name="对象 201771"/>
          <p:cNvGraphicFramePr/>
          <p:nvPr/>
        </p:nvGraphicFramePr>
        <p:xfrm>
          <a:off x="5789613" y="2949575"/>
          <a:ext cx="2698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r:id="rId18" imgW="127635" imgH="179070" progId="Equation.3">
                  <p:embed/>
                </p:oleObj>
              </mc:Choice>
              <mc:Fallback>
                <p:oleObj r:id="rId18" imgW="127635" imgH="179070" progId="Equation.3">
                  <p:embed/>
                  <p:pic>
                    <p:nvPicPr>
                      <p:cNvPr id="0" name="图片 1032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2949575"/>
                        <a:ext cx="2698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73" name="对象 201772"/>
          <p:cNvGraphicFramePr/>
          <p:nvPr/>
        </p:nvGraphicFramePr>
        <p:xfrm>
          <a:off x="6389688" y="2987675"/>
          <a:ext cx="37782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20" imgW="229870" imgH="165735" progId="Equation.3">
                  <p:embed/>
                </p:oleObj>
              </mc:Choice>
              <mc:Fallback>
                <p:oleObj r:id="rId20" imgW="229870" imgH="165735" progId="Equation.3">
                  <p:embed/>
                  <p:pic>
                    <p:nvPicPr>
                      <p:cNvPr id="0" name="图片 1033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2987675"/>
                        <a:ext cx="377825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5" name="文本框 201773"/>
          <p:cNvSpPr txBox="1">
            <a:spLocks noChangeArrowheads="1"/>
          </p:cNvSpPr>
          <p:nvPr/>
        </p:nvSpPr>
        <p:spPr bwMode="auto">
          <a:xfrm>
            <a:off x="4827588" y="3714750"/>
            <a:ext cx="248602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0">
              <a:solidFill>
                <a:prstClr val="black"/>
              </a:solidFill>
            </a:endParaRPr>
          </a:p>
        </p:txBody>
      </p:sp>
      <p:sp>
        <p:nvSpPr>
          <p:cNvPr id="201775" name="直接连接符 201774"/>
          <p:cNvSpPr>
            <a:spLocks noChangeShapeType="1"/>
          </p:cNvSpPr>
          <p:nvPr/>
        </p:nvSpPr>
        <p:spPr bwMode="auto">
          <a:xfrm>
            <a:off x="5637213" y="3578225"/>
            <a:ext cx="574675" cy="8048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7148" name="组合 4"/>
          <p:cNvGrpSpPr/>
          <p:nvPr/>
        </p:nvGrpSpPr>
        <p:grpSpPr bwMode="auto">
          <a:xfrm>
            <a:off x="2466975" y="530225"/>
            <a:ext cx="1512888" cy="404813"/>
            <a:chOff x="3485" y="1168"/>
            <a:chExt cx="2382" cy="637"/>
          </a:xfrm>
        </p:grpSpPr>
        <p:sp>
          <p:nvSpPr>
            <p:cNvPr id="6" name="圆角矩形 5"/>
            <p:cNvSpPr/>
            <p:nvPr/>
          </p:nvSpPr>
          <p:spPr>
            <a:xfrm>
              <a:off x="3485" y="1168"/>
              <a:ext cx="2382" cy="62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156" name="矩形 1"/>
            <p:cNvSpPr>
              <a:spLocks noChangeArrowheads="1"/>
            </p:cNvSpPr>
            <p:nvPr/>
          </p:nvSpPr>
          <p:spPr bwMode="auto">
            <a:xfrm>
              <a:off x="3539" y="1196"/>
              <a:ext cx="2108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知识点 </a:t>
              </a:r>
              <a:r>
                <a:rPr lang="en-US" altLang="zh-CN" sz="2400" b="1" dirty="0">
                  <a:solidFill>
                    <a:prstClr val="white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1</a:t>
              </a:r>
              <a:endParaRPr lang="zh-CN" alt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47149" name="文本框 6151"/>
          <p:cNvSpPr txBox="1">
            <a:spLocks noChangeArrowheads="1"/>
          </p:cNvSpPr>
          <p:nvPr/>
        </p:nvSpPr>
        <p:spPr bwMode="auto">
          <a:xfrm>
            <a:off x="3979863" y="498475"/>
            <a:ext cx="3587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有理数的除法及分数化简</a:t>
            </a:r>
          </a:p>
        </p:txBody>
      </p:sp>
      <p:grpSp>
        <p:nvGrpSpPr>
          <p:cNvPr id="47150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2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34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552825" y="2946400"/>
            <a:ext cx="5746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ea typeface="宋体" panose="02010600030101010101" pitchFamily="2" charset="-122"/>
              </a:rPr>
              <a:t>–5</a:t>
            </a:r>
            <a:endParaRPr lang="zh-CN" altLang="en-US" sz="2000" b="1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22" cstate="email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7407" b="97151" l="8898" r="99153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65138" y="1543125"/>
            <a:ext cx="1410333" cy="1798563"/>
          </a:xfrm>
          <a:prstGeom prst="ellipse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1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1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62" grpId="0"/>
      <p:bldP spid="20177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1398587" y="551041"/>
            <a:ext cx="61309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如何用计数器进行有理数的混合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运算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计算器计算</a:t>
            </a:r>
            <a:endParaRPr lang="zh-CN" altLang="en-US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440134" y="3760788"/>
            <a:ext cx="8479631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在用计算器进行有理数除法运算时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如果先确定商的符号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那么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只需用计算器计算商的绝对值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可以减少按键的次数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对比有理数的乘法运算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1979613" y="2622550"/>
            <a:ext cx="433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2951163" y="1336675"/>
            <a:ext cx="477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–1.5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×3+2×3+1.7×4+</a:t>
            </a:r>
            <a:r>
              <a:rPr lang="zh-CN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–2.3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×2.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8" name="Rectangle 14"/>
          <p:cNvSpPr>
            <a:spLocks noChangeArrowheads="1"/>
          </p:cNvSpPr>
          <p:nvPr/>
        </p:nvSpPr>
        <p:spPr bwMode="auto">
          <a:xfrm>
            <a:off x="3706813" y="1974850"/>
            <a:ext cx="501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15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–</a:t>
            </a:r>
            <a:r>
              <a:rPr lang="zh-CN" altLang="en-US" sz="15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）</a:t>
            </a:r>
            <a:endParaRPr lang="zh-CN" altLang="en-US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519" name="Group 8"/>
          <p:cNvGrpSpPr/>
          <p:nvPr/>
        </p:nvGrpSpPr>
        <p:grpSpPr bwMode="auto">
          <a:xfrm>
            <a:off x="1385662" y="1922584"/>
            <a:ext cx="4710852" cy="415805"/>
            <a:chOff x="-831" y="-114"/>
            <a:chExt cx="9060" cy="871"/>
          </a:xfrm>
        </p:grpSpPr>
        <p:sp>
          <p:nvSpPr>
            <p:cNvPr id="64546" name="Text Box 9"/>
            <p:cNvSpPr txBox="1">
              <a:spLocks noChangeArrowheads="1"/>
            </p:cNvSpPr>
            <p:nvPr/>
          </p:nvSpPr>
          <p:spPr bwMode="auto">
            <a:xfrm>
              <a:off x="-831" y="-114"/>
              <a:ext cx="7376" cy="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如果计算器带符号键      </a:t>
              </a:r>
              <a:r>
                <a:rPr lang="zh-CN" altLang="en-US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，</a:t>
              </a:r>
              <a:endPara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4879" y="-81"/>
              <a:ext cx="3350" cy="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只需按</a:t>
              </a:r>
              <a:r>
                <a:rPr lang="zh-CN" altLang="en-US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键</a:t>
              </a:r>
              <a:r>
                <a:rPr lang="en-US" altLang="zh-CN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:</a:t>
              </a:r>
              <a:endPara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1274" name="Rectangle 14"/>
          <p:cNvSpPr>
            <a:spLocks noChangeArrowheads="1"/>
          </p:cNvSpPr>
          <p:nvPr/>
        </p:nvSpPr>
        <p:spPr bwMode="auto">
          <a:xfrm>
            <a:off x="1385888" y="2622550"/>
            <a:ext cx="485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(–)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2465388" y="2622550"/>
            <a:ext cx="485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cs typeface="Arial" panose="020B0604020202020204" pitchFamily="34" charset="0"/>
                <a:sym typeface="Times New Roman" panose="02020603050405020304" pitchFamily="18" charset="0"/>
              </a:rPr>
              <a:t>·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7547769" y="2601913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77" name="Text Box 10"/>
          <p:cNvSpPr txBox="1">
            <a:spLocks noChangeArrowheads="1"/>
          </p:cNvSpPr>
          <p:nvPr/>
        </p:nvSpPr>
        <p:spPr bwMode="auto">
          <a:xfrm>
            <a:off x="6894513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78" name="Text Box 10"/>
          <p:cNvSpPr txBox="1">
            <a:spLocks noChangeArrowheads="1"/>
          </p:cNvSpPr>
          <p:nvPr/>
        </p:nvSpPr>
        <p:spPr bwMode="auto">
          <a:xfrm>
            <a:off x="4464050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79" name="Text Box 10"/>
          <p:cNvSpPr txBox="1">
            <a:spLocks noChangeArrowheads="1"/>
          </p:cNvSpPr>
          <p:nvPr/>
        </p:nvSpPr>
        <p:spPr bwMode="auto">
          <a:xfrm>
            <a:off x="3978275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0" name="Text Box 10"/>
          <p:cNvSpPr txBox="1">
            <a:spLocks noChangeArrowheads="1"/>
          </p:cNvSpPr>
          <p:nvPr/>
        </p:nvSpPr>
        <p:spPr bwMode="auto">
          <a:xfrm>
            <a:off x="3492500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sym typeface="Times New Roman" panose="02020603050405020304" pitchFamily="18" charset="0"/>
              </a:rPr>
              <a:t>×</a:t>
            </a:r>
            <a:endParaRPr lang="en-US" altLang="zh-CN" sz="2000" b="1">
              <a:solidFill>
                <a:srgbClr val="0000FF"/>
              </a:solidFill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sp>
        <p:nvSpPr>
          <p:cNvPr id="11281" name="Text Box 10"/>
          <p:cNvSpPr txBox="1">
            <a:spLocks noChangeArrowheads="1"/>
          </p:cNvSpPr>
          <p:nvPr/>
        </p:nvSpPr>
        <p:spPr bwMode="auto">
          <a:xfrm>
            <a:off x="3006725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2" name="Text Box 10"/>
          <p:cNvSpPr txBox="1">
            <a:spLocks noChangeArrowheads="1"/>
          </p:cNvSpPr>
          <p:nvPr/>
        </p:nvSpPr>
        <p:spPr bwMode="auto">
          <a:xfrm>
            <a:off x="7183438" y="2622550"/>
            <a:ext cx="485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cs typeface="Arial" panose="020B0604020202020204" pitchFamily="34" charset="0"/>
                <a:sym typeface="Times New Roman" panose="02020603050405020304" pitchFamily="18" charset="0"/>
              </a:rPr>
              <a:t>·</a:t>
            </a:r>
          </a:p>
        </p:txBody>
      </p:sp>
      <p:sp>
        <p:nvSpPr>
          <p:cNvPr id="11283" name="Text Box 10"/>
          <p:cNvSpPr txBox="1">
            <a:spLocks noChangeArrowheads="1"/>
          </p:cNvSpPr>
          <p:nvPr/>
        </p:nvSpPr>
        <p:spPr bwMode="auto">
          <a:xfrm>
            <a:off x="2189956" y="3179733"/>
            <a:ext cx="433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4" name="Text Box 10"/>
          <p:cNvSpPr txBox="1">
            <a:spLocks noChangeArrowheads="1"/>
          </p:cNvSpPr>
          <p:nvPr/>
        </p:nvSpPr>
        <p:spPr bwMode="auto">
          <a:xfrm>
            <a:off x="2890838" y="3179733"/>
            <a:ext cx="433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5" name="Text Box 10"/>
          <p:cNvSpPr txBox="1">
            <a:spLocks noChangeArrowheads="1"/>
          </p:cNvSpPr>
          <p:nvPr/>
        </p:nvSpPr>
        <p:spPr bwMode="auto">
          <a:xfrm>
            <a:off x="4354643" y="3217863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6" name="Text Box 10"/>
          <p:cNvSpPr txBox="1">
            <a:spLocks noChangeArrowheads="1"/>
          </p:cNvSpPr>
          <p:nvPr/>
        </p:nvSpPr>
        <p:spPr bwMode="auto">
          <a:xfrm>
            <a:off x="1511301" y="3217863"/>
            <a:ext cx="433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sym typeface="Times New Roman" panose="02020603050405020304" pitchFamily="18" charset="0"/>
              </a:rPr>
              <a:t>×</a:t>
            </a:r>
            <a:endParaRPr lang="en-US" altLang="zh-CN" sz="2000" b="1" dirty="0">
              <a:solidFill>
                <a:srgbClr val="0000FF"/>
              </a:solidFill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sp>
        <p:nvSpPr>
          <p:cNvPr id="11287" name="Rectangle 14"/>
          <p:cNvSpPr>
            <a:spLocks noChangeArrowheads="1"/>
          </p:cNvSpPr>
          <p:nvPr/>
        </p:nvSpPr>
        <p:spPr bwMode="auto">
          <a:xfrm>
            <a:off x="3582988" y="3216276"/>
            <a:ext cx="485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(–)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8" name="Text Box 10"/>
          <p:cNvSpPr txBox="1">
            <a:spLocks noChangeArrowheads="1"/>
          </p:cNvSpPr>
          <p:nvPr/>
        </p:nvSpPr>
        <p:spPr bwMode="auto">
          <a:xfrm>
            <a:off x="4895850" y="3217863"/>
            <a:ext cx="485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cs typeface="Arial" panose="020B0604020202020204" pitchFamily="34" charset="0"/>
                <a:sym typeface="Times New Roman" panose="02020603050405020304" pitchFamily="18" charset="0"/>
              </a:rPr>
              <a:t>·</a:t>
            </a:r>
          </a:p>
        </p:txBody>
      </p:sp>
      <p:sp>
        <p:nvSpPr>
          <p:cNvPr id="11289" name="Text Box 10"/>
          <p:cNvSpPr txBox="1">
            <a:spLocks noChangeArrowheads="1"/>
          </p:cNvSpPr>
          <p:nvPr/>
        </p:nvSpPr>
        <p:spPr bwMode="auto">
          <a:xfrm>
            <a:off x="5437188" y="3217863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90" name="Text Box 10"/>
          <p:cNvSpPr txBox="1">
            <a:spLocks noChangeArrowheads="1"/>
          </p:cNvSpPr>
          <p:nvPr/>
        </p:nvSpPr>
        <p:spPr bwMode="auto">
          <a:xfrm>
            <a:off x="5922963" y="3217863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sym typeface="Times New Roman" panose="02020603050405020304" pitchFamily="18" charset="0"/>
              </a:rPr>
              <a:t>×</a:t>
            </a:r>
            <a:endParaRPr lang="en-US" altLang="zh-CN" sz="2000" b="1">
              <a:solidFill>
                <a:srgbClr val="0000FF"/>
              </a:solidFill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sp>
        <p:nvSpPr>
          <p:cNvPr id="11291" name="Text Box 10"/>
          <p:cNvSpPr txBox="1">
            <a:spLocks noChangeArrowheads="1"/>
          </p:cNvSpPr>
          <p:nvPr/>
        </p:nvSpPr>
        <p:spPr bwMode="auto">
          <a:xfrm>
            <a:off x="6408738" y="3217863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92" name="Text Box 10"/>
          <p:cNvSpPr txBox="1">
            <a:spLocks noChangeArrowheads="1"/>
          </p:cNvSpPr>
          <p:nvPr/>
        </p:nvSpPr>
        <p:spPr bwMode="auto">
          <a:xfrm>
            <a:off x="4951413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93" name="Text Box 10"/>
          <p:cNvSpPr txBox="1">
            <a:spLocks noChangeArrowheads="1"/>
          </p:cNvSpPr>
          <p:nvPr/>
        </p:nvSpPr>
        <p:spPr bwMode="auto">
          <a:xfrm>
            <a:off x="5437188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sym typeface="Times New Roman" panose="02020603050405020304" pitchFamily="18" charset="0"/>
              </a:rPr>
              <a:t>×</a:t>
            </a:r>
            <a:endParaRPr lang="en-US" altLang="zh-CN" sz="2000" b="1">
              <a:solidFill>
                <a:srgbClr val="0000FF"/>
              </a:solidFill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sp>
        <p:nvSpPr>
          <p:cNvPr id="11294" name="Text Box 10"/>
          <p:cNvSpPr txBox="1">
            <a:spLocks noChangeArrowheads="1"/>
          </p:cNvSpPr>
          <p:nvPr/>
        </p:nvSpPr>
        <p:spPr bwMode="auto">
          <a:xfrm>
            <a:off x="5922963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95" name="Text Box 10"/>
          <p:cNvSpPr txBox="1">
            <a:spLocks noChangeArrowheads="1"/>
          </p:cNvSpPr>
          <p:nvPr/>
        </p:nvSpPr>
        <p:spPr bwMode="auto">
          <a:xfrm>
            <a:off x="6408738" y="2622550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endParaRPr lang="en-US" altLang="zh-CN" sz="2000" b="1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64542" name="组合 1"/>
          <p:cNvGrpSpPr/>
          <p:nvPr/>
        </p:nvGrpSpPr>
        <p:grpSpPr bwMode="auto">
          <a:xfrm>
            <a:off x="11113" y="53706"/>
            <a:ext cx="2006600" cy="359014"/>
            <a:chOff x="100" y="157"/>
            <a:chExt cx="3160" cy="565"/>
          </a:xfrm>
        </p:grpSpPr>
        <p:cxnSp>
          <p:nvCxnSpPr>
            <p:cNvPr id="37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36" name="Picture 5" descr="27girls0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0525" y="575752"/>
            <a:ext cx="738188" cy="75457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" name="文本框 18"/>
          <p:cNvSpPr txBox="1"/>
          <p:nvPr/>
        </p:nvSpPr>
        <p:spPr bwMode="auto">
          <a:xfrm>
            <a:off x="500063" y="-20638"/>
            <a:ext cx="1473200" cy="4778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500" b="1" dirty="0">
                <a:solidFill>
                  <a:prstClr val="black"/>
                </a:solidFill>
                <a:ea typeface="宋体" panose="02010600030101010101" pitchFamily="2" charset="-122"/>
              </a:rPr>
              <a:t>探究新知</a:t>
            </a:r>
          </a:p>
        </p:txBody>
      </p:sp>
    </p:spTree>
  </p:cSld>
  <p:clrMapOvr>
    <a:masterClrMapping/>
  </p:clrMapOvr>
  <p:transition advTm="1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ldLvl="0"/>
      <p:bldP spid="64518" grpId="0"/>
      <p:bldP spid="11274" grpId="0" bldLvl="0"/>
      <p:bldP spid="11275" grpId="0" bldLvl="0"/>
      <p:bldP spid="11276" grpId="0" bldLvl="0"/>
      <p:bldP spid="11277" grpId="0" bldLvl="0"/>
      <p:bldP spid="11278" grpId="0" bldLvl="0"/>
      <p:bldP spid="11279" grpId="0" bldLvl="0"/>
      <p:bldP spid="11280" grpId="0" bldLvl="0"/>
      <p:bldP spid="11281" grpId="0" bldLvl="0"/>
      <p:bldP spid="11282" grpId="0" bldLvl="0"/>
      <p:bldP spid="11283" grpId="0" bldLvl="0"/>
      <p:bldP spid="11284" grpId="0" bldLvl="0"/>
      <p:bldP spid="11285" grpId="0" bldLvl="0"/>
      <p:bldP spid="11286" grpId="0" bldLvl="0"/>
      <p:bldP spid="11287" grpId="0" bldLvl="0"/>
      <p:bldP spid="11288" grpId="0" bldLvl="0"/>
      <p:bldP spid="11289" grpId="0" bldLvl="0"/>
      <p:bldP spid="11290" grpId="0" bldLvl="0"/>
      <p:bldP spid="11291" grpId="0" bldLvl="0"/>
      <p:bldP spid="11292" grpId="0" bldLvl="0"/>
      <p:bldP spid="11293" grpId="0" bldLvl="0"/>
      <p:bldP spid="11294" grpId="0" bldLvl="0"/>
      <p:bldP spid="11295" grpId="0" bldLvl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Box 2"/>
          <p:cNvSpPr txBox="1">
            <a:spLocks noChangeArrowheads="1"/>
          </p:cNvSpPr>
          <p:nvPr/>
        </p:nvSpPr>
        <p:spPr bwMode="auto">
          <a:xfrm>
            <a:off x="356394" y="1336585"/>
            <a:ext cx="87391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1.</a:t>
            </a:r>
            <a:r>
              <a:rPr lang="zh-CN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（2018•南充）某地某天的最高气温是6℃，最低气温</a:t>
            </a:r>
            <a:r>
              <a:rPr lang="zh-CN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是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–</a:t>
            </a:r>
            <a:r>
              <a:rPr lang="zh-CN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4</a:t>
            </a:r>
            <a:r>
              <a:rPr lang="zh-CN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℃，则该地当天的温差为</a:t>
            </a:r>
            <a:r>
              <a:rPr lang="zh-CN" altLang="zh-CN" sz="2400" b="1" u="sng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　　</a:t>
            </a:r>
            <a:r>
              <a:rPr lang="zh-CN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℃．</a:t>
            </a:r>
          </a:p>
        </p:txBody>
      </p:sp>
      <p:grpSp>
        <p:nvGrpSpPr>
          <p:cNvPr id="65539" name="组合 3"/>
          <p:cNvGrpSpPr/>
          <p:nvPr/>
        </p:nvGrpSpPr>
        <p:grpSpPr bwMode="auto">
          <a:xfrm>
            <a:off x="3473450" y="661988"/>
            <a:ext cx="1879600" cy="476250"/>
            <a:chOff x="497257" y="753279"/>
            <a:chExt cx="1881032" cy="477054"/>
          </a:xfrm>
        </p:grpSpPr>
        <p:grpSp>
          <p:nvGrpSpPr>
            <p:cNvPr id="65557" name="组合 2"/>
            <p:cNvGrpSpPr/>
            <p:nvPr/>
          </p:nvGrpSpPr>
          <p:grpSpPr bwMode="auto">
            <a:xfrm>
              <a:off x="552450" y="789083"/>
              <a:ext cx="1787356" cy="419195"/>
              <a:chOff x="3014293" y="-540899"/>
              <a:chExt cx="1787356" cy="419195"/>
            </a:xfrm>
          </p:grpSpPr>
          <p:sp>
            <p:nvSpPr>
              <p:cNvPr id="19" name="缺角矩形 18"/>
              <p:cNvSpPr/>
              <p:nvPr/>
            </p:nvSpPr>
            <p:spPr>
              <a:xfrm>
                <a:off x="3470665" y="-540130"/>
                <a:ext cx="419419" cy="418217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缺角矩形 19"/>
              <p:cNvSpPr/>
              <p:nvPr/>
            </p:nvSpPr>
            <p:spPr>
              <a:xfrm>
                <a:off x="3926625" y="-540130"/>
                <a:ext cx="419419" cy="418217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缺角矩形 20"/>
              <p:cNvSpPr/>
              <p:nvPr/>
            </p:nvSpPr>
            <p:spPr>
              <a:xfrm>
                <a:off x="4382584" y="-540130"/>
                <a:ext cx="419419" cy="418217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" name="缺角矩形 1"/>
              <p:cNvSpPr/>
              <p:nvPr/>
            </p:nvSpPr>
            <p:spPr>
              <a:xfrm>
                <a:off x="3014705" y="-540130"/>
                <a:ext cx="419419" cy="418217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5558" name="矩形 1"/>
            <p:cNvSpPr>
              <a:spLocks noChangeArrowheads="1"/>
            </p:cNvSpPr>
            <p:nvPr/>
          </p:nvSpPr>
          <p:spPr bwMode="auto">
            <a:xfrm>
              <a:off x="497257" y="753279"/>
              <a:ext cx="18810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b="1">
                  <a:solidFill>
                    <a:prstClr val="white"/>
                  </a:solidFill>
                </a:rPr>
                <a:t>连接中考</a:t>
              </a:r>
            </a:p>
          </p:txBody>
        </p:sp>
      </p:grpSp>
      <p:sp>
        <p:nvSpPr>
          <p:cNvPr id="5" name="云形标注 4"/>
          <p:cNvSpPr/>
          <p:nvPr/>
        </p:nvSpPr>
        <p:spPr>
          <a:xfrm>
            <a:off x="5556250" y="2730500"/>
            <a:ext cx="2028825" cy="1354138"/>
          </a:xfrm>
          <a:prstGeom prst="cloudCallout">
            <a:avLst/>
          </a:prstGeom>
          <a:grpFill/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54" name="Rectangle 19"/>
              <p:cNvSpPr>
                <a:spLocks noChangeArrowheads="1"/>
              </p:cNvSpPr>
              <p:nvPr/>
            </p:nvSpPr>
            <p:spPr bwMode="auto">
              <a:xfrm>
                <a:off x="385763" y="2594034"/>
                <a:ext cx="8451850" cy="17150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ctr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srgbClr val="FF0000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2.</a:t>
                </a:r>
                <a:r>
                  <a:rPr lang="zh-CN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（2018•淄博）计算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400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</m:ctrlPr>
                          </m:fPr>
                          <m:num>
                            <m:r>
                              <a:rPr lang="en-US" altLang="zh-CN" sz="2400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/>
                                <a:ea typeface="楷体" panose="02010609060101010101" pitchFamily="49" charset="-122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zh-CN" sz="2400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/>
                                <a:ea typeface="楷体" panose="02010609060101010101" pitchFamily="49" charset="-122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−</m:t>
                    </m:r>
                    <m:f>
                      <m:fPr>
                        <m:ctrlP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𝟐</m:t>
                        </m:r>
                      </m:den>
                    </m:f>
                    <m:r>
                      <a:rPr lang="zh-CN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  </m:t>
                    </m:r>
                  </m:oMath>
                </a14:m>
                <a:r>
                  <a:rPr lang="zh-CN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的</a:t>
                </a:r>
                <a:r>
                  <a:rPr lang="zh-CN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结果是（　　）</a:t>
                </a:r>
              </a:p>
              <a:p>
                <a:pPr fontAlgn="ctr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A．0	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                 </a:t>
                </a:r>
                <a:r>
                  <a:rPr lang="zh-CN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B．1</a:t>
                </a:r>
                <a:r>
                  <a:rPr lang="zh-CN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	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           </a:t>
                </a:r>
                <a:r>
                  <a:rPr lang="zh-CN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C．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–</a:t>
                </a:r>
                <a:r>
                  <a:rPr lang="zh-CN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1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                       </a:t>
                </a:r>
                <a:r>
                  <a:rPr lang="zh-CN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D</a:t>
                </a:r>
                <a:r>
                  <a:rPr lang="zh-CN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400" b="1" i="1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𝟒</m:t>
                        </m:r>
                      </m:den>
                    </m:f>
                  </m:oMath>
                </a14:m>
                <a:endParaRPr lang="zh-CN" altLang="zh-CN" sz="2400" b="1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5554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763" y="2594034"/>
                <a:ext cx="8451850" cy="1715021"/>
              </a:xfrm>
              <a:prstGeom prst="rect">
                <a:avLst/>
              </a:prstGeom>
              <a:blipFill rotWithShape="1">
                <a:blip r:embed="rId3"/>
                <a:stretch>
                  <a:fillRect l="-4" t="-3" r="4" b="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679" name="文本框 3"/>
          <p:cNvSpPr txBox="1">
            <a:spLocks noChangeArrowheads="1"/>
          </p:cNvSpPr>
          <p:nvPr/>
        </p:nvSpPr>
        <p:spPr bwMode="auto">
          <a:xfrm>
            <a:off x="6203950" y="2939256"/>
            <a:ext cx="366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A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205163" y="1993900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10</a:t>
            </a:r>
          </a:p>
        </p:txBody>
      </p:sp>
      <p:grpSp>
        <p:nvGrpSpPr>
          <p:cNvPr id="65546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9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巩固练习</a:t>
              </a:r>
            </a:p>
          </p:txBody>
        </p:sp>
        <p:sp>
          <p:nvSpPr>
            <p:cNvPr id="31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9" grpId="0"/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0866" y="1210310"/>
            <a:ext cx="772033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下列各式中，结果相等的是（ </a:t>
            </a:r>
            <a:r>
              <a:rPr lang="zh-CN" altLang="en-US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    ）</a:t>
            </a:r>
            <a:endParaRPr lang="zh-CN" altLang="en-US" sz="2800" b="1" dirty="0">
              <a:solidFill>
                <a:prstClr val="black"/>
              </a:solidFill>
              <a:latin typeface="Times New Roman" panose="02020603050405020304"/>
              <a:ea typeface="楷体" panose="02010609060101010101" pitchFamily="49" charset="-122"/>
            </a:endParaRP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A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. 6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÷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3×2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）和 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6÷3×2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B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. (–120+400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)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÷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20</a:t>
            </a:r>
            <a:r>
              <a:rPr lang="zh-CN" altLang="en-US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和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–120+400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÷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20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C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. –3–(4–7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)</a:t>
            </a:r>
            <a:r>
              <a:rPr lang="zh-CN" altLang="en-US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和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–3–4–7</a:t>
            </a:r>
            <a:endParaRPr lang="en-US" altLang="zh-CN" sz="2800" b="1" dirty="0">
              <a:solidFill>
                <a:prstClr val="black"/>
              </a:solidFill>
              <a:latin typeface="Times New Roman" panose="02020603050405020304"/>
              <a:ea typeface="楷体" panose="02010609060101010101" pitchFamily="49" charset="-122"/>
            </a:endParaRP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D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. –4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×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2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宋体" panose="02010600030101010101" pitchFamily="2" charset="-122"/>
              </a:rPr>
              <a:t>÷8)</a:t>
            </a:r>
            <a:r>
              <a:rPr lang="zh-CN" altLang="en-US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和 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–4×2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宋体" panose="02010600030101010101" pitchFamily="2" charset="-122"/>
              </a:rPr>
              <a:t>÷8</a:t>
            </a:r>
            <a:endParaRPr lang="en-US" altLang="zh-CN" sz="2800" b="1" baseline="30000" dirty="0">
              <a:solidFill>
                <a:prstClr val="black"/>
              </a:solidFill>
              <a:latin typeface="Times New Roman" panose="02020603050405020304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3" name="组合 4"/>
          <p:cNvGrpSpPr/>
          <p:nvPr/>
        </p:nvGrpSpPr>
        <p:grpSpPr bwMode="auto">
          <a:xfrm>
            <a:off x="3200400" y="557213"/>
            <a:ext cx="2480310" cy="494330"/>
            <a:chOff x="5083" y="1100"/>
            <a:chExt cx="3905" cy="778"/>
          </a:xfrm>
        </p:grpSpPr>
        <p:grpSp>
          <p:nvGrpSpPr>
            <p:cNvPr id="4" name="组合 1"/>
            <p:cNvGrpSpPr>
              <a:grpSpLocks noChangeAspect="1"/>
            </p:cNvGrpSpPr>
            <p:nvPr/>
          </p:nvGrpSpPr>
          <p:grpSpPr bwMode="auto">
            <a:xfrm>
              <a:off x="5138" y="1168"/>
              <a:ext cx="3797" cy="710"/>
              <a:chOff x="3564387" y="597378"/>
              <a:chExt cx="2247990" cy="419195"/>
            </a:xfrm>
          </p:grpSpPr>
          <p:sp>
            <p:nvSpPr>
              <p:cNvPr id="5" name="缺角矩形 4"/>
              <p:cNvSpPr/>
              <p:nvPr/>
            </p:nvSpPr>
            <p:spPr>
              <a:xfrm rot="3000000">
                <a:off x="4021527" y="597147"/>
                <a:ext cx="418940" cy="418763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缺角矩形 5"/>
              <p:cNvSpPr/>
              <p:nvPr/>
            </p:nvSpPr>
            <p:spPr>
              <a:xfrm rot="3000000">
                <a:off x="4478764" y="597146"/>
                <a:ext cx="418940" cy="418764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缺角矩形 6"/>
              <p:cNvSpPr/>
              <p:nvPr/>
            </p:nvSpPr>
            <p:spPr>
              <a:xfrm rot="3000000">
                <a:off x="4936000" y="597147"/>
                <a:ext cx="418940" cy="418763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缺角矩形 7"/>
              <p:cNvSpPr/>
              <p:nvPr/>
            </p:nvSpPr>
            <p:spPr>
              <a:xfrm rot="3000000">
                <a:off x="3564291" y="597146"/>
                <a:ext cx="418940" cy="418764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缺角矩形 8"/>
              <p:cNvSpPr/>
              <p:nvPr/>
            </p:nvSpPr>
            <p:spPr>
              <a:xfrm rot="3000000">
                <a:off x="5393237" y="597146"/>
                <a:ext cx="418940" cy="418764"/>
              </a:xfrm>
              <a:prstGeom prst="plaqu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>
              <a:off x="5083" y="1100"/>
              <a:ext cx="3905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b="1">
                  <a:solidFill>
                    <a:prstClr val="white"/>
                  </a:solidFill>
                </a:rPr>
                <a:t>基础巩固题</a:t>
              </a:r>
              <a:endParaRPr lang="en-US" altLang="zh-CN" sz="25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2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14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647100" y="122492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D</a:t>
            </a:r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7586" name="文本占位符 227330"/>
              <p:cNvSpPr>
                <a:spLocks noGrp="1" noChangeArrowheads="1"/>
              </p:cNvSpPr>
              <p:nvPr>
                <p:ph idx="4294967295"/>
              </p:nvPr>
            </p:nvSpPr>
            <p:spPr bwMode="auto">
              <a:xfrm>
                <a:off x="1128713" y="1809750"/>
                <a:ext cx="8015287" cy="2257425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800" b="1" dirty="0" smtClean="0">
                    <a:ea typeface="黑体" panose="02010609060101010101" pitchFamily="2" charset="-122"/>
                  </a:rPr>
                  <a:t>（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1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）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23×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（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–5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）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–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（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–3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）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800" b="1" i="1" smtClean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𝟏𝟐𝟖</m:t>
                        </m:r>
                      </m:den>
                    </m:f>
                  </m:oMath>
                </a14:m>
                <a:endParaRPr lang="en-US" altLang="zh-CN" sz="2800" b="1" dirty="0" smtClean="0">
                  <a:ea typeface="黑体" panose="02010609060101010101" pitchFamily="2" charset="-122"/>
                </a:endParaRPr>
              </a:p>
              <a:p>
                <a:pPr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altLang="zh-CN" sz="3200" b="1" dirty="0" smtClean="0">
                  <a:ea typeface="黑体" panose="02010609060101010101" pitchFamily="2" charset="-122"/>
                </a:endParaRPr>
              </a:p>
              <a:p>
                <a:pPr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800" b="1" dirty="0" smtClean="0">
                    <a:ea typeface="黑体" panose="02010609060101010101" pitchFamily="2" charset="-122"/>
                  </a:rPr>
                  <a:t>（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2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）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–7×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（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–3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）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×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（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–0.5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）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+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（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–12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）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×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（</a:t>
                </a:r>
                <a:r>
                  <a:rPr lang="en-US" altLang="zh-CN" sz="2800" b="1" dirty="0" smtClean="0">
                    <a:ea typeface="黑体" panose="02010609060101010101" pitchFamily="2" charset="-122"/>
                  </a:rPr>
                  <a:t>–2.6</a:t>
                </a:r>
                <a:r>
                  <a:rPr lang="zh-CN" altLang="en-US" sz="2800" b="1" dirty="0" smtClean="0">
                    <a:ea typeface="黑体" panose="02010609060101010101" pitchFamily="2" charset="-122"/>
                  </a:rPr>
                  <a:t>）</a:t>
                </a:r>
              </a:p>
            </p:txBody>
          </p:sp>
        </mc:Choice>
        <mc:Fallback xmlns="">
          <p:sp>
            <p:nvSpPr>
              <p:cNvPr id="67586" name="文本占位符 227330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 bwMode="auto">
              <a:xfrm>
                <a:off x="1128713" y="1809750"/>
                <a:ext cx="8015287" cy="2257425"/>
              </a:xfrm>
              <a:prstGeom prst="rect">
                <a:avLst/>
              </a:prstGeom>
              <a:blipFill rotWithShape="1">
                <a:blip r:embed="rId3"/>
                <a:stretch>
                  <a:fillRect l="-4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占位符 227330"/>
          <p:cNvSpPr>
            <a:spLocks noGrp="1" noChangeArrowheads="1"/>
          </p:cNvSpPr>
          <p:nvPr/>
        </p:nvSpPr>
        <p:spPr bwMode="auto">
          <a:xfrm>
            <a:off x="5694675" y="3656013"/>
            <a:ext cx="915987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20.7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67589" name="文本框 1"/>
          <p:cNvSpPr txBox="1">
            <a:spLocks noChangeArrowheads="1"/>
          </p:cNvSpPr>
          <p:nvPr/>
        </p:nvSpPr>
        <p:spPr bwMode="auto">
          <a:xfrm>
            <a:off x="579438" y="1287463"/>
            <a:ext cx="15954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计算：</a:t>
            </a:r>
          </a:p>
        </p:txBody>
      </p:sp>
      <p:grpSp>
        <p:nvGrpSpPr>
          <p:cNvPr id="67590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2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14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610662" y="1948190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2" charset="-122"/>
              </a:rPr>
              <a:t>13 </a:t>
            </a:r>
            <a:endParaRPr lang="zh-CN" altLang="en-US" b="1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grpSp>
        <p:nvGrpSpPr>
          <p:cNvPr id="11" name="组合 4"/>
          <p:cNvGrpSpPr/>
          <p:nvPr/>
        </p:nvGrpSpPr>
        <p:grpSpPr bwMode="auto">
          <a:xfrm>
            <a:off x="3200400" y="557213"/>
            <a:ext cx="2480310" cy="494330"/>
            <a:chOff x="5083" y="1100"/>
            <a:chExt cx="3905" cy="778"/>
          </a:xfrm>
        </p:grpSpPr>
        <p:grpSp>
          <p:nvGrpSpPr>
            <p:cNvPr id="15" name="组合 1"/>
            <p:cNvGrpSpPr>
              <a:grpSpLocks noChangeAspect="1"/>
            </p:cNvGrpSpPr>
            <p:nvPr/>
          </p:nvGrpSpPr>
          <p:grpSpPr bwMode="auto">
            <a:xfrm>
              <a:off x="5138" y="1168"/>
              <a:ext cx="3797" cy="710"/>
              <a:chOff x="3564387" y="597378"/>
              <a:chExt cx="2247990" cy="419195"/>
            </a:xfrm>
          </p:grpSpPr>
          <p:sp>
            <p:nvSpPr>
              <p:cNvPr id="17" name="缺角矩形 16"/>
              <p:cNvSpPr/>
              <p:nvPr/>
            </p:nvSpPr>
            <p:spPr>
              <a:xfrm rot="3000000">
                <a:off x="4021527" y="597147"/>
                <a:ext cx="418940" cy="418763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缺角矩形 17"/>
              <p:cNvSpPr/>
              <p:nvPr/>
            </p:nvSpPr>
            <p:spPr>
              <a:xfrm rot="3000000">
                <a:off x="4478764" y="597146"/>
                <a:ext cx="418940" cy="418764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缺角矩形 18"/>
              <p:cNvSpPr/>
              <p:nvPr/>
            </p:nvSpPr>
            <p:spPr>
              <a:xfrm rot="3000000">
                <a:off x="4936000" y="597147"/>
                <a:ext cx="418940" cy="418763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缺角矩形 19"/>
              <p:cNvSpPr/>
              <p:nvPr/>
            </p:nvSpPr>
            <p:spPr>
              <a:xfrm rot="3000000">
                <a:off x="3564291" y="597146"/>
                <a:ext cx="418940" cy="418764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缺角矩形 20"/>
              <p:cNvSpPr/>
              <p:nvPr/>
            </p:nvSpPr>
            <p:spPr>
              <a:xfrm rot="3000000">
                <a:off x="5393237" y="597146"/>
                <a:ext cx="418940" cy="418764"/>
              </a:xfrm>
              <a:prstGeom prst="plaqu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083" y="1100"/>
              <a:ext cx="3905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b="1">
                  <a:solidFill>
                    <a:prstClr val="white"/>
                  </a:solidFill>
                </a:rPr>
                <a:t>基础巩固题</a:t>
              </a:r>
              <a:endParaRPr lang="en-US" altLang="zh-CN" sz="2500" b="1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>
                <a:spLocks noChangeArrowheads="1"/>
              </p:cNvSpPr>
              <p:nvPr/>
            </p:nvSpPr>
            <p:spPr bwMode="auto">
              <a:xfrm>
                <a:off x="1663700" y="976016"/>
                <a:ext cx="6264275" cy="13706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</a:rPr>
                  <a:t>(1)2×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Arial" panose="020B0604020202020204" pitchFamily="34" charset="0"/>
                  </a:rPr>
                  <a:t>(–3</a:t>
                </a:r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  <m:t>𝟗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  </m:t>
                    </m:r>
                  </m:oMath>
                </a14:m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Arial" panose="020B0604020202020204" pitchFamily="34" charset="0"/>
                  </a:rPr>
                  <a:t>)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–4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Arial" panose="020B0604020202020204" pitchFamily="34" charset="0"/>
                  </a:rPr>
                  <a:t>×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(–3</a:t>
                </a:r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)+15;</a:t>
                </a:r>
              </a:p>
              <a:p>
                <a:pPr eaLnBrk="1" fontAlgn="base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Arial" panose="020B0604020202020204" pitchFamily="34" charset="0"/>
                  </a:rPr>
                  <a:t>(2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Arial" panose="020B0604020202020204" pitchFamily="34" charset="0"/>
                  </a:rPr>
                  <a:t>)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–8+(–3)×[–4÷(–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  <m:t>𝟒</m:t>
                        </m:r>
                      </m:den>
                    </m:f>
                    <m:r>
                      <a:rPr lang="en-US" altLang="zh-CN" sz="2400" b="1" i="1" dirty="0" smtClean="0">
                        <a:solidFill>
                          <a:prstClr val="black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  </m:t>
                    </m:r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)+2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]–3</a:t>
                </a:r>
                <a:r>
                  <a:rPr lang="en-US" altLang="zh-CN" sz="2400" b="1" baseline="30000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2</a:t>
                </a:r>
                <a:r>
                  <a:rPr lang="en-US" altLang="zh-CN" sz="2400" b="1" dirty="0" smtClean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÷(–2</a:t>
                </a:r>
                <a:r>
                  <a:rPr lang="en-US" altLang="zh-CN" sz="2400" b="1" dirty="0">
                    <a:solidFill>
                      <a:prstClr val="black"/>
                    </a:solidFill>
                    <a:latin typeface="Times New Roman" panose="02020603050405020304"/>
                    <a:ea typeface="楷体" panose="02010609060101010101" pitchFamily="49" charset="-122"/>
                    <a:sym typeface="宋体" panose="02010600030101010101" pitchFamily="2" charset="-122"/>
                  </a:rPr>
                  <a:t>).</a:t>
                </a:r>
                <a:endParaRPr lang="en-US" altLang="zh-CN" sz="2400" b="1" baseline="30000" dirty="0">
                  <a:solidFill>
                    <a:prstClr val="black"/>
                  </a:solidFill>
                  <a:latin typeface="Times New Roman" panose="02020603050405020304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3700" y="976016"/>
                <a:ext cx="6264275" cy="1370632"/>
              </a:xfrm>
              <a:prstGeom prst="rect">
                <a:avLst/>
              </a:prstGeom>
              <a:blipFill rotWithShape="1">
                <a:blip r:embed="rId3"/>
                <a:stretch>
                  <a:fillRect t="-2" b="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19881" y="2228533"/>
            <a:ext cx="6094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endParaRPr lang="en-US" altLang="zh-CN" sz="2400" b="1" dirty="0" smtClean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Arial" panose="020B0604020202020204" pitchFamily="34" charset="0"/>
              </a:rPr>
              <a:t>1)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Arial" panose="020B0604020202020204" pitchFamily="34" charset="0"/>
              </a:rPr>
              <a:t>原式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  <a:sym typeface="Arial" panose="020B0604020202020204" pitchFamily="34" charset="0"/>
              </a:rPr>
              <a:t>=2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  <a:sym typeface="Arial" panose="020B0604020202020204" pitchFamily="34" charset="0"/>
              </a:rPr>
              <a:t>×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  <a:sym typeface="宋体" panose="02010600030101010101" pitchFamily="2" charset="-122"/>
              </a:rPr>
              <a:t>(–27)–(–12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  <a:sym typeface="宋体" panose="02010600030101010101" pitchFamily="2" charset="-122"/>
              </a:rPr>
              <a:t>)+15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311003" y="3183465"/>
            <a:ext cx="2217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  <a:sym typeface="宋体" panose="02010600030101010101" pitchFamily="2" charset="-122"/>
              </a:rPr>
              <a:t>= –54+12+15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93813" y="3788393"/>
            <a:ext cx="1352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  <a:sym typeface="宋体" panose="02010600030101010101" pitchFamily="2" charset="-122"/>
              </a:rPr>
              <a:t>= –27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49080" y="3183464"/>
            <a:ext cx="32996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= –8+(–3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)×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18 –(–4.5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360068" y="2597865"/>
            <a:ext cx="5764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  <a:sym typeface="宋体" panose="02010600030101010101" pitchFamily="2" charset="-122"/>
              </a:rPr>
              <a:t>(2)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宋体" panose="02010600030101010101" pitchFamily="2" charset="-122"/>
              </a:rPr>
              <a:t>原式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= –8+(–3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)×(16+2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)–9÷(–2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353571" y="3689901"/>
            <a:ext cx="277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= –8 –54+4.5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384006" y="4242440"/>
            <a:ext cx="277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rPr>
              <a:t>= –57.5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68620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9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23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68621" name="文本框 1"/>
          <p:cNvSpPr txBox="1">
            <a:spLocks noChangeArrowheads="1"/>
          </p:cNvSpPr>
          <p:nvPr/>
        </p:nvSpPr>
        <p:spPr bwMode="auto">
          <a:xfrm>
            <a:off x="500063" y="1139528"/>
            <a:ext cx="1595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/>
                <a:ea typeface="楷体" panose="02010609060101010101" pitchFamily="49" charset="-122"/>
              </a:rPr>
              <a:t>计算：</a:t>
            </a:r>
          </a:p>
        </p:txBody>
      </p:sp>
      <p:grpSp>
        <p:nvGrpSpPr>
          <p:cNvPr id="17" name="组合 4"/>
          <p:cNvGrpSpPr/>
          <p:nvPr/>
        </p:nvGrpSpPr>
        <p:grpSpPr bwMode="auto">
          <a:xfrm>
            <a:off x="3200400" y="557213"/>
            <a:ext cx="2480310" cy="494330"/>
            <a:chOff x="5083" y="1100"/>
            <a:chExt cx="3905" cy="778"/>
          </a:xfrm>
        </p:grpSpPr>
        <p:grpSp>
          <p:nvGrpSpPr>
            <p:cNvPr id="18" name="组合 1"/>
            <p:cNvGrpSpPr>
              <a:grpSpLocks noChangeAspect="1"/>
            </p:cNvGrpSpPr>
            <p:nvPr/>
          </p:nvGrpSpPr>
          <p:grpSpPr bwMode="auto">
            <a:xfrm>
              <a:off x="5138" y="1168"/>
              <a:ext cx="3797" cy="710"/>
              <a:chOff x="3564387" y="597378"/>
              <a:chExt cx="2247990" cy="419195"/>
            </a:xfrm>
          </p:grpSpPr>
          <p:sp>
            <p:nvSpPr>
              <p:cNvPr id="22" name="缺角矩形 21"/>
              <p:cNvSpPr/>
              <p:nvPr/>
            </p:nvSpPr>
            <p:spPr>
              <a:xfrm rot="3000000">
                <a:off x="4021527" y="597147"/>
                <a:ext cx="418940" cy="418763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缺角矩形 23"/>
              <p:cNvSpPr/>
              <p:nvPr/>
            </p:nvSpPr>
            <p:spPr>
              <a:xfrm rot="3000000">
                <a:off x="4478764" y="597146"/>
                <a:ext cx="418940" cy="418764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缺角矩形 24"/>
              <p:cNvSpPr/>
              <p:nvPr/>
            </p:nvSpPr>
            <p:spPr>
              <a:xfrm rot="3000000">
                <a:off x="4936000" y="597147"/>
                <a:ext cx="418940" cy="418763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缺角矩形 25"/>
              <p:cNvSpPr/>
              <p:nvPr/>
            </p:nvSpPr>
            <p:spPr>
              <a:xfrm rot="3000000">
                <a:off x="3564291" y="597146"/>
                <a:ext cx="418940" cy="418764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缺角矩形 26"/>
              <p:cNvSpPr/>
              <p:nvPr/>
            </p:nvSpPr>
            <p:spPr>
              <a:xfrm rot="3000000">
                <a:off x="5393237" y="597146"/>
                <a:ext cx="418940" cy="418764"/>
              </a:xfrm>
              <a:prstGeom prst="plaqu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083" y="1100"/>
              <a:ext cx="3905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b="1">
                  <a:solidFill>
                    <a:prstClr val="white"/>
                  </a:solidFill>
                </a:rPr>
                <a:t>基础巩固题</a:t>
              </a:r>
              <a:endParaRPr lang="en-US" altLang="zh-CN" sz="2500" b="1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内容占位符 1638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479925" y="1297779"/>
          <a:ext cx="20923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r:id="rId4" imgW="1485265" imgH="431800" progId="Equation.3">
                  <p:embed/>
                </p:oleObj>
              </mc:Choice>
              <mc:Fallback>
                <p:oleObj r:id="rId4" imgW="1485265" imgH="431800" progId="Equation.3">
                  <p:embed/>
                  <p:pic>
                    <p:nvPicPr>
                      <p:cNvPr id="0" name="图片 20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1297779"/>
                        <a:ext cx="20923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内容占位符 1638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394868" y="2029618"/>
          <a:ext cx="14763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r:id="rId6" imgW="1156970" imgH="432435" progId="Equation.3">
                  <p:embed/>
                </p:oleObj>
              </mc:Choice>
              <mc:Fallback>
                <p:oleObj r:id="rId6" imgW="1156970" imgH="432435" progId="Equation.3">
                  <p:embed/>
                  <p:pic>
                    <p:nvPicPr>
                      <p:cNvPr id="0" name="图片 204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868" y="2029618"/>
                        <a:ext cx="147637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内容占位符 1638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890984" y="2636448"/>
          <a:ext cx="368854" cy="57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8" imgW="254635" imgH="394970" progId="Equation.3">
                  <p:embed/>
                </p:oleObj>
              </mc:Choice>
              <mc:Fallback>
                <p:oleObj r:id="rId8" imgW="254635" imgH="394970" progId="Equation.3">
                  <p:embed/>
                  <p:pic>
                    <p:nvPicPr>
                      <p:cNvPr id="0" name="图片 204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0984" y="2636448"/>
                        <a:ext cx="368854" cy="573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38"/>
          <p:cNvSpPr txBox="1">
            <a:spLocks noChangeArrowheads="1"/>
          </p:cNvSpPr>
          <p:nvPr/>
        </p:nvSpPr>
        <p:spPr bwMode="auto">
          <a:xfrm>
            <a:off x="2573338" y="4030663"/>
            <a:ext cx="51308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9639" name="文本框 16390"/>
          <p:cNvSpPr txBox="1">
            <a:spLocks noChangeArrowheads="1"/>
          </p:cNvSpPr>
          <p:nvPr/>
        </p:nvSpPr>
        <p:spPr bwMode="auto">
          <a:xfrm>
            <a:off x="585788" y="1372415"/>
            <a:ext cx="4425950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阅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读下面的解题过程：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9640" name="文本框 16391"/>
          <p:cNvSpPr txBox="1">
            <a:spLocks noChangeArrowheads="1"/>
          </p:cNvSpPr>
          <p:nvPr/>
        </p:nvSpPr>
        <p:spPr bwMode="auto">
          <a:xfrm>
            <a:off x="3668155" y="1371599"/>
            <a:ext cx="2755900" cy="460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算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9641" name="文本框 16392"/>
          <p:cNvSpPr txBox="1">
            <a:spLocks noChangeArrowheads="1"/>
          </p:cNvSpPr>
          <p:nvPr/>
        </p:nvSpPr>
        <p:spPr bwMode="auto">
          <a:xfrm>
            <a:off x="1711325" y="2088802"/>
            <a:ext cx="3889375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zh-CN" altLang="en-US" sz="2400" b="1" dirty="0">
                <a:solidFill>
                  <a:srgbClr val="000000"/>
                </a:solidFill>
              </a:rPr>
              <a:t>原式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</a:rPr>
              <a:t>=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/>
              <a:cs typeface="Arial" panose="020B0604020202020204" pitchFamily="34" charset="0"/>
            </a:endParaRPr>
          </a:p>
        </p:txBody>
      </p:sp>
      <p:sp>
        <p:nvSpPr>
          <p:cNvPr id="69642" name="文本框 16393"/>
          <p:cNvSpPr txBox="1">
            <a:spLocks noChangeArrowheads="1"/>
          </p:cNvSpPr>
          <p:nvPr/>
        </p:nvSpPr>
        <p:spPr bwMode="auto">
          <a:xfrm>
            <a:off x="2890044" y="2692400"/>
            <a:ext cx="6370734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=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–15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÷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–25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43" name="文本框 16394"/>
          <p:cNvSpPr txBox="1">
            <a:spLocks noChangeArrowheads="1"/>
          </p:cNvSpPr>
          <p:nvPr/>
        </p:nvSpPr>
        <p:spPr bwMode="auto">
          <a:xfrm>
            <a:off x="5541168" y="2692400"/>
            <a:ext cx="2319338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9644" name="文本框 16395"/>
          <p:cNvSpPr txBox="1">
            <a:spLocks noChangeArrowheads="1"/>
          </p:cNvSpPr>
          <p:nvPr/>
        </p:nvSpPr>
        <p:spPr bwMode="auto">
          <a:xfrm>
            <a:off x="794542" y="3520599"/>
            <a:ext cx="8132763" cy="147732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回答：（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）上面解题过程中有两处错误，</a:t>
            </a:r>
          </a:p>
          <a:p>
            <a:pPr eaLnBrk="1" fontAlgn="base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第一处错误是第</a:t>
            </a:r>
            <a:r>
              <a:rPr lang="zh-CN" altLang="en-US" sz="2400" b="1" u="sng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步，错误原因是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_____________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r>
              <a:rPr lang="en-US" altLang="zh-CN" sz="2400" b="1" u="sng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    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fontAlgn="base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第二处错误是第</a:t>
            </a:r>
            <a:r>
              <a:rPr lang="zh-CN" altLang="en-US" sz="2400" b="1" u="sng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	    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步，错误原因是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_____________</a:t>
            </a:r>
            <a:r>
              <a:rPr lang="en-US" altLang="zh-CN" sz="2400" b="1" u="sng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.                  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645" name="文本框 16396"/>
          <p:cNvSpPr txBox="1">
            <a:spLocks noChangeArrowheads="1"/>
          </p:cNvSpPr>
          <p:nvPr/>
        </p:nvSpPr>
        <p:spPr bwMode="auto">
          <a:xfrm>
            <a:off x="5033962" y="2079277"/>
            <a:ext cx="1133475" cy="3683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第一步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46" name="文本框 16397"/>
          <p:cNvSpPr txBox="1">
            <a:spLocks noChangeArrowheads="1"/>
          </p:cNvSpPr>
          <p:nvPr/>
        </p:nvSpPr>
        <p:spPr bwMode="auto">
          <a:xfrm>
            <a:off x="3571318" y="3098800"/>
            <a:ext cx="1350962" cy="3683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（第二步）</a:t>
            </a:r>
            <a:endParaRPr lang="zh-CN" altLang="en-US" b="1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69647" name="文本框 16398"/>
          <p:cNvSpPr txBox="1">
            <a:spLocks noChangeArrowheads="1"/>
          </p:cNvSpPr>
          <p:nvPr/>
        </p:nvSpPr>
        <p:spPr bwMode="auto">
          <a:xfrm>
            <a:off x="6230936" y="2739082"/>
            <a:ext cx="1404937" cy="3683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（第三步）</a:t>
            </a:r>
            <a:endParaRPr lang="zh-CN" altLang="en-US" b="1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6400" name="文本框 16399"/>
          <p:cNvSpPr txBox="1">
            <a:spLocks noChangeArrowheads="1"/>
          </p:cNvSpPr>
          <p:nvPr/>
        </p:nvSpPr>
        <p:spPr bwMode="auto">
          <a:xfrm>
            <a:off x="3358594" y="4029076"/>
            <a:ext cx="431800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二</a:t>
            </a:r>
            <a:endParaRPr lang="zh-CN" alt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6401" name="文本框 16400"/>
          <p:cNvSpPr txBox="1">
            <a:spLocks noChangeArrowheads="1"/>
          </p:cNvSpPr>
          <p:nvPr/>
        </p:nvSpPr>
        <p:spPr bwMode="auto">
          <a:xfrm>
            <a:off x="6488113" y="4002881"/>
            <a:ext cx="2208212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运算顺序有误</a:t>
            </a:r>
            <a:endParaRPr lang="zh-CN" alt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6402" name="文本框 16401"/>
          <p:cNvSpPr txBox="1">
            <a:spLocks noChangeArrowheads="1"/>
          </p:cNvSpPr>
          <p:nvPr/>
        </p:nvSpPr>
        <p:spPr bwMode="auto">
          <a:xfrm>
            <a:off x="3384787" y="4502150"/>
            <a:ext cx="379413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三</a:t>
            </a:r>
            <a:endParaRPr lang="zh-CN" altLang="en-US" sz="24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6404" name="文本框 16403"/>
          <p:cNvSpPr txBox="1">
            <a:spLocks noChangeArrowheads="1"/>
          </p:cNvSpPr>
          <p:nvPr/>
        </p:nvSpPr>
        <p:spPr bwMode="auto">
          <a:xfrm>
            <a:off x="6572250" y="4479925"/>
            <a:ext cx="1691305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结果有误</a:t>
            </a:r>
            <a:endParaRPr lang="zh-CN" alt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pSp>
        <p:nvGrpSpPr>
          <p:cNvPr id="69652" name="组合 6"/>
          <p:cNvGrpSpPr/>
          <p:nvPr/>
        </p:nvGrpSpPr>
        <p:grpSpPr bwMode="auto">
          <a:xfrm>
            <a:off x="3140868" y="555625"/>
            <a:ext cx="2480310" cy="500049"/>
            <a:chOff x="5060" y="904"/>
            <a:chExt cx="3905" cy="787"/>
          </a:xfrm>
        </p:grpSpPr>
        <p:grpSp>
          <p:nvGrpSpPr>
            <p:cNvPr id="69657" name="组合 21"/>
            <p:cNvGrpSpPr>
              <a:grpSpLocks noChangeAspect="1"/>
            </p:cNvGrpSpPr>
            <p:nvPr/>
          </p:nvGrpSpPr>
          <p:grpSpPr bwMode="auto">
            <a:xfrm>
              <a:off x="5115" y="984"/>
              <a:ext cx="3797" cy="707"/>
              <a:chOff x="3564387" y="597378"/>
              <a:chExt cx="2247990" cy="419195"/>
            </a:xfrm>
          </p:grpSpPr>
          <p:sp>
            <p:nvSpPr>
              <p:cNvPr id="23" name="缺角矩形 22"/>
              <p:cNvSpPr/>
              <p:nvPr/>
            </p:nvSpPr>
            <p:spPr>
              <a:xfrm rot="3000000">
                <a:off x="4021379" y="598178"/>
                <a:ext cx="419236" cy="418764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缺角矩形 23"/>
              <p:cNvSpPr/>
              <p:nvPr/>
            </p:nvSpPr>
            <p:spPr>
              <a:xfrm rot="3000000">
                <a:off x="4478615" y="598179"/>
                <a:ext cx="419236" cy="418763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缺角矩形 24"/>
              <p:cNvSpPr/>
              <p:nvPr/>
            </p:nvSpPr>
            <p:spPr>
              <a:xfrm rot="3000000">
                <a:off x="4935852" y="598178"/>
                <a:ext cx="419236" cy="418764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缺角矩形 25"/>
              <p:cNvSpPr/>
              <p:nvPr/>
            </p:nvSpPr>
            <p:spPr>
              <a:xfrm rot="3000000">
                <a:off x="3564142" y="598179"/>
                <a:ext cx="419236" cy="418763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缺角矩形 26"/>
              <p:cNvSpPr/>
              <p:nvPr/>
            </p:nvSpPr>
            <p:spPr>
              <a:xfrm rot="3000000">
                <a:off x="5393088" y="598179"/>
                <a:ext cx="419236" cy="418763"/>
              </a:xfrm>
              <a:prstGeom prst="plaqu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 sz="25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9658" name="TextBox 15"/>
            <p:cNvSpPr txBox="1">
              <a:spLocks noChangeArrowheads="1"/>
            </p:cNvSpPr>
            <p:nvPr/>
          </p:nvSpPr>
          <p:spPr bwMode="auto">
            <a:xfrm>
              <a:off x="5060" y="904"/>
              <a:ext cx="3905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500" b="1">
                  <a:solidFill>
                    <a:prstClr val="white"/>
                  </a:solidFill>
                </a:rPr>
                <a:t>能力提升题</a:t>
              </a:r>
              <a:endParaRPr lang="en-US" altLang="zh-CN" sz="25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69653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7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39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bldLvl="0" animBg="1"/>
      <p:bldP spid="16401" grpId="0" bldLvl="0" animBg="1"/>
      <p:bldP spid="16402" grpId="0" bldLvl="0" animBg="1"/>
      <p:bldP spid="16404" grpId="0" bldLvl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内容占位符 174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44651" y="2516188"/>
          <a:ext cx="26987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r:id="rId4" imgW="1548765" imgH="393700" progId="Equation.3">
                  <p:embed/>
                </p:oleObj>
              </mc:Choice>
              <mc:Fallback>
                <p:oleObj r:id="rId4" imgW="1548765" imgH="393700" progId="Equation.3">
                  <p:embed/>
                  <p:pic>
                    <p:nvPicPr>
                      <p:cNvPr id="0" name="图片 21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1" y="2516188"/>
                        <a:ext cx="26987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内容占位符 174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549525" y="1613693"/>
          <a:ext cx="24796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r:id="rId6" imgW="1485265" imgH="431800" progId="Equation.3">
                  <p:embed/>
                </p:oleObj>
              </mc:Choice>
              <mc:Fallback>
                <p:oleObj r:id="rId6" imgW="1485265" imgH="431800" progId="Equation.3">
                  <p:embed/>
                  <p:pic>
                    <p:nvPicPr>
                      <p:cNvPr id="0" name="图片 21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1613693"/>
                        <a:ext cx="24796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内容占位符 1741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64063" y="3589338"/>
          <a:ext cx="7016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r:id="rId8" imgW="407670" imgH="394970" progId="Equation.3">
                  <p:embed/>
                </p:oleObj>
              </mc:Choice>
              <mc:Fallback>
                <p:oleObj r:id="rId8" imgW="407670" imgH="394970" progId="Equation.3">
                  <p:embed/>
                  <p:pic>
                    <p:nvPicPr>
                      <p:cNvPr id="0" name="图片 215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3" y="3589338"/>
                        <a:ext cx="7016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2" name="文本框 17414"/>
          <p:cNvSpPr txBox="1">
            <a:spLocks noChangeArrowheads="1"/>
          </p:cNvSpPr>
          <p:nvPr/>
        </p:nvSpPr>
        <p:spPr bwMode="auto">
          <a:xfrm>
            <a:off x="1247775" y="811213"/>
            <a:ext cx="4429125" cy="5909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016B76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）写正确的解题过程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17418" name="对象 17417"/>
          <p:cNvGraphicFramePr>
            <a:graphicFrameLocks noChangeAspect="1"/>
          </p:cNvGraphicFramePr>
          <p:nvPr/>
        </p:nvGraphicFramePr>
        <p:xfrm>
          <a:off x="2390774" y="3552825"/>
          <a:ext cx="21431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r:id="rId10" imgW="1246505" imgH="432435" progId="Equation.3">
                  <p:embed/>
                </p:oleObj>
              </mc:Choice>
              <mc:Fallback>
                <p:oleObj r:id="rId10" imgW="1246505" imgH="432435" progId="Equation.3">
                  <p:embed/>
                  <p:pic>
                    <p:nvPicPr>
                      <p:cNvPr id="0" name="图片 215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4" y="3552825"/>
                        <a:ext cx="214312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5" name="文本框 17419"/>
          <p:cNvSpPr txBox="1">
            <a:spLocks noChangeArrowheads="1"/>
          </p:cNvSpPr>
          <p:nvPr/>
        </p:nvSpPr>
        <p:spPr bwMode="auto">
          <a:xfrm>
            <a:off x="1644651" y="1743075"/>
            <a:ext cx="584199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  <a:effectLst>
            <a:prstShdw prst="shdw17" dist="17961" dir="2700000">
              <a:srgbClr val="016B76"/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endParaRPr lang="zh-CN" alt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pSp>
        <p:nvGrpSpPr>
          <p:cNvPr id="70667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5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27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5528004" y="2315361"/>
            <a:ext cx="3137824" cy="20897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文本框 225281"/>
          <p:cNvSpPr txBox="1">
            <a:spLocks noChangeArrowheads="1"/>
          </p:cNvSpPr>
          <p:nvPr/>
        </p:nvSpPr>
        <p:spPr bwMode="auto">
          <a:xfrm>
            <a:off x="566737" y="1300163"/>
            <a:ext cx="53308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天，小红与小莉利用温差测量山峰的高度，小红在山顶测得温度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是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–1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℃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，小莉此时在山脚测得温度是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5℃.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已知该地区高度每增加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100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米，气温大约降低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0.8℃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，这个山峰的高度为多少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?  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山脚海拔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米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)</a:t>
            </a:r>
          </a:p>
        </p:txBody>
      </p:sp>
      <p:grpSp>
        <p:nvGrpSpPr>
          <p:cNvPr id="71683" name="组合 3"/>
          <p:cNvGrpSpPr/>
          <p:nvPr/>
        </p:nvGrpSpPr>
        <p:grpSpPr bwMode="auto">
          <a:xfrm>
            <a:off x="5706644" y="934562"/>
            <a:ext cx="3344862" cy="3881437"/>
            <a:chOff x="7331" y="1363"/>
            <a:chExt cx="7021" cy="8150"/>
          </a:xfrm>
        </p:grpSpPr>
        <p:pic>
          <p:nvPicPr>
            <p:cNvPr id="71696" name="图片 5" descr="Redocn_201206280855018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690" y="1362"/>
              <a:ext cx="6662" cy="7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697" name="矩形 1"/>
            <p:cNvSpPr>
              <a:spLocks noChangeArrowheads="1"/>
            </p:cNvSpPr>
            <p:nvPr/>
          </p:nvSpPr>
          <p:spPr bwMode="auto">
            <a:xfrm>
              <a:off x="7690" y="1364"/>
              <a:ext cx="3066" cy="7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0">
                <a:solidFill>
                  <a:prstClr val="black"/>
                </a:solidFill>
              </a:endParaRPr>
            </a:p>
          </p:txBody>
        </p:sp>
        <p:sp>
          <p:nvSpPr>
            <p:cNvPr id="71698" name="矩形 2"/>
            <p:cNvSpPr>
              <a:spLocks noChangeArrowheads="1"/>
            </p:cNvSpPr>
            <p:nvPr/>
          </p:nvSpPr>
          <p:spPr bwMode="auto">
            <a:xfrm>
              <a:off x="7331" y="8757"/>
              <a:ext cx="7021" cy="7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0">
                <a:solidFill>
                  <a:prstClr val="black"/>
                </a:solidFill>
              </a:endParaRPr>
            </a:p>
          </p:txBody>
        </p:sp>
      </p:grpSp>
      <p:grpSp>
        <p:nvGrpSpPr>
          <p:cNvPr id="71684" name="组合 2"/>
          <p:cNvGrpSpPr/>
          <p:nvPr/>
        </p:nvGrpSpPr>
        <p:grpSpPr bwMode="auto">
          <a:xfrm>
            <a:off x="3232150" y="566738"/>
            <a:ext cx="2478088" cy="522287"/>
            <a:chOff x="5060" y="905"/>
            <a:chExt cx="3905" cy="823"/>
          </a:xfrm>
        </p:grpSpPr>
        <p:grpSp>
          <p:nvGrpSpPr>
            <p:cNvPr id="71689" name="组合 6"/>
            <p:cNvGrpSpPr>
              <a:grpSpLocks noChangeAspect="1"/>
            </p:cNvGrpSpPr>
            <p:nvPr/>
          </p:nvGrpSpPr>
          <p:grpSpPr bwMode="auto">
            <a:xfrm>
              <a:off x="5115" y="985"/>
              <a:ext cx="3798" cy="708"/>
              <a:chOff x="3564387" y="597378"/>
              <a:chExt cx="2247990" cy="419195"/>
            </a:xfrm>
          </p:grpSpPr>
          <p:sp>
            <p:nvSpPr>
              <p:cNvPr id="8" name="缺角矩形 7"/>
              <p:cNvSpPr/>
              <p:nvPr/>
            </p:nvSpPr>
            <p:spPr>
              <a:xfrm rot="3000000">
                <a:off x="4021871" y="597470"/>
                <a:ext cx="419154" cy="419028"/>
              </a:xfrm>
              <a:prstGeom prst="plaqu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缺角矩形 8"/>
              <p:cNvSpPr/>
              <p:nvPr/>
            </p:nvSpPr>
            <p:spPr>
              <a:xfrm rot="3000000">
                <a:off x="4479398" y="597469"/>
                <a:ext cx="419154" cy="419029"/>
              </a:xfrm>
              <a:prstGeom prst="plaqu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缺角矩形 9"/>
              <p:cNvSpPr/>
              <p:nvPr/>
            </p:nvSpPr>
            <p:spPr>
              <a:xfrm rot="3000000">
                <a:off x="4936924" y="597470"/>
                <a:ext cx="419154" cy="419028"/>
              </a:xfrm>
              <a:prstGeom prst="plaqu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缺角矩形 10"/>
              <p:cNvSpPr/>
              <p:nvPr/>
            </p:nvSpPr>
            <p:spPr>
              <a:xfrm rot="3000000">
                <a:off x="3564346" y="597469"/>
                <a:ext cx="419154" cy="419029"/>
              </a:xfrm>
              <a:prstGeom prst="plaqu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缺角矩形 11"/>
              <p:cNvSpPr/>
              <p:nvPr/>
            </p:nvSpPr>
            <p:spPr>
              <a:xfrm rot="3000000">
                <a:off x="5393710" y="598209"/>
                <a:ext cx="419154" cy="417548"/>
              </a:xfrm>
              <a:prstGeom prst="plaqu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1690" name="TextBox 15"/>
            <p:cNvSpPr txBox="1">
              <a:spLocks noChangeArrowheads="1"/>
            </p:cNvSpPr>
            <p:nvPr/>
          </p:nvSpPr>
          <p:spPr bwMode="auto">
            <a:xfrm>
              <a:off x="5060" y="905"/>
              <a:ext cx="3905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prstClr val="white"/>
                  </a:solidFill>
                </a:rPr>
                <a:t>拓广探索题</a:t>
              </a:r>
              <a:endParaRPr lang="en-US" altLang="zh-CN" sz="28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71685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3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25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矩形 225284"/>
          <p:cNvSpPr>
            <a:spLocks noChangeArrowheads="1"/>
          </p:cNvSpPr>
          <p:nvPr/>
        </p:nvSpPr>
        <p:spPr bwMode="auto">
          <a:xfrm>
            <a:off x="2109788" y="2289175"/>
            <a:ext cx="248920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=6÷0.8×100</a:t>
            </a:r>
          </a:p>
        </p:txBody>
      </p:sp>
      <p:sp>
        <p:nvSpPr>
          <p:cNvPr id="225286" name="矩形 225285"/>
          <p:cNvSpPr>
            <a:spLocks noChangeArrowheads="1"/>
          </p:cNvSpPr>
          <p:nvPr/>
        </p:nvSpPr>
        <p:spPr bwMode="auto">
          <a:xfrm>
            <a:off x="2109788" y="3006725"/>
            <a:ext cx="241935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=750(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米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)</a:t>
            </a:r>
          </a:p>
        </p:txBody>
      </p:sp>
      <p:sp>
        <p:nvSpPr>
          <p:cNvPr id="225287" name="矩形 225286"/>
          <p:cNvSpPr>
            <a:spLocks noChangeArrowheads="1"/>
          </p:cNvSpPr>
          <p:nvPr/>
        </p:nvSpPr>
        <p:spPr bwMode="auto">
          <a:xfrm>
            <a:off x="1109254" y="3989720"/>
            <a:ext cx="574675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答</a:t>
            </a: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: 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这个山峰的高度为</a:t>
            </a: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750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米</a:t>
            </a:r>
            <a:r>
              <a:rPr lang="en-US" altLang="zh-CN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.</a:t>
            </a:r>
            <a:endParaRPr lang="en-US" altLang="zh-CN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109788" y="1549400"/>
            <a:ext cx="4022725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[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5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Arial" panose="020B0604020202020204" pitchFamily="34" charset="0"/>
              </a:rPr>
              <a:t>–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(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sym typeface="Arial" panose="020B0604020202020204" pitchFamily="34" charset="0"/>
              </a:rPr>
              <a:t>–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1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</a:rPr>
              <a:t>)]÷0.8×100</a:t>
            </a:r>
          </a:p>
        </p:txBody>
      </p:sp>
      <p:sp>
        <p:nvSpPr>
          <p:cNvPr id="225283" name="矩形 225282"/>
          <p:cNvSpPr>
            <a:spLocks noChangeArrowheads="1"/>
          </p:cNvSpPr>
          <p:nvPr/>
        </p:nvSpPr>
        <p:spPr bwMode="auto">
          <a:xfrm>
            <a:off x="608807" y="766763"/>
            <a:ext cx="30019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解</a:t>
            </a:r>
            <a:r>
              <a:rPr lang="en-US" altLang="zh-CN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 </a:t>
            </a:r>
            <a:r>
              <a:rPr lang="zh-CN" altLang="en-US" sz="28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依题意得</a:t>
            </a:r>
          </a:p>
        </p:txBody>
      </p:sp>
      <p:grpSp>
        <p:nvGrpSpPr>
          <p:cNvPr id="72712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课堂检测</a:t>
              </a:r>
            </a:p>
          </p:txBody>
        </p:sp>
        <p:sp>
          <p:nvSpPr>
            <p:cNvPr id="16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组合 3"/>
          <p:cNvGrpSpPr/>
          <p:nvPr/>
        </p:nvGrpSpPr>
        <p:grpSpPr bwMode="auto">
          <a:xfrm>
            <a:off x="6188272" y="935794"/>
            <a:ext cx="2477878" cy="3467003"/>
            <a:chOff x="7331" y="1363"/>
            <a:chExt cx="7021" cy="8150"/>
          </a:xfrm>
        </p:grpSpPr>
        <p:pic>
          <p:nvPicPr>
            <p:cNvPr id="13" name="图片 5" descr="Redocn_201206280855018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690" y="1362"/>
              <a:ext cx="6662" cy="7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"/>
            <p:cNvSpPr>
              <a:spLocks noChangeArrowheads="1"/>
            </p:cNvSpPr>
            <p:nvPr/>
          </p:nvSpPr>
          <p:spPr bwMode="auto">
            <a:xfrm>
              <a:off x="7690" y="1364"/>
              <a:ext cx="3066" cy="7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0">
                <a:solidFill>
                  <a:prstClr val="black"/>
                </a:solidFill>
              </a:endParaRPr>
            </a:p>
          </p:txBody>
        </p:sp>
        <p:sp>
          <p:nvSpPr>
            <p:cNvPr id="18" name="矩形 2"/>
            <p:cNvSpPr>
              <a:spLocks noChangeArrowheads="1"/>
            </p:cNvSpPr>
            <p:nvPr/>
          </p:nvSpPr>
          <p:spPr bwMode="auto">
            <a:xfrm>
              <a:off x="7331" y="8757"/>
              <a:ext cx="7021" cy="7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build="p"/>
      <p:bldP spid="225286" grpId="0" build="p"/>
      <p:bldP spid="225287" grpId="0" build="p"/>
      <p:bldP spid="3" grpId="0" build="p"/>
      <p:bldP spid="225283" grpId="0" build="allAtOnce" bldLvl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5" name="文本框 226314"/>
          <p:cNvSpPr txBox="1">
            <a:spLocks noChangeArrowheads="1"/>
          </p:cNvSpPr>
          <p:nvPr/>
        </p:nvSpPr>
        <p:spPr bwMode="auto">
          <a:xfrm>
            <a:off x="1236663" y="1485245"/>
            <a:ext cx="666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有理数的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加减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乘除混合运算顺序</a:t>
            </a:r>
            <a:endParaRPr lang="en-US" altLang="zh-CN" sz="28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8114" name="文本框 218113"/>
          <p:cNvSpPr txBox="1"/>
          <p:nvPr/>
        </p:nvSpPr>
        <p:spPr>
          <a:xfrm>
            <a:off x="1454944" y="2200275"/>
            <a:ext cx="6373812" cy="12840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先算乘除，再算加减，同级运算从左往右依次计算，如有括号，先算括号内的</a:t>
            </a:r>
            <a:r>
              <a:rPr lang="en-US" altLang="zh-CN" sz="2800" b="1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.</a:t>
            </a:r>
            <a:endParaRPr lang="en-US" altLang="zh-CN" sz="2800" b="1" noProof="1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3732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0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课堂小结</a:t>
              </a:r>
            </a:p>
          </p:txBody>
        </p:sp>
        <p:sp>
          <p:nvSpPr>
            <p:cNvPr id="12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5" grpId="0"/>
      <p:bldP spid="21811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202768"/>
          <p:cNvSpPr txBox="1">
            <a:spLocks noChangeArrowheads="1"/>
          </p:cNvSpPr>
          <p:nvPr/>
        </p:nvSpPr>
        <p:spPr bwMode="auto">
          <a:xfrm>
            <a:off x="5315303" y="1763713"/>
            <a:ext cx="3043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8÷(–4)=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Arial" panose="020B0604020202020204" pitchFamily="34" charset="0"/>
              </a:rPr>
              <a:t>___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                       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(–36)÷6=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Arial" panose="020B0604020202020204" pitchFamily="34" charset="0"/>
              </a:rPr>
              <a:t>___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                 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( –    ) ÷(–    )=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Arial" panose="020B0604020202020204" pitchFamily="34" charset="0"/>
              </a:rPr>
              <a:t>___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   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(–72)÷9=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Arial" panose="020B0604020202020204" pitchFamily="34" charset="0"/>
              </a:rPr>
              <a:t>___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575425" y="1830403"/>
            <a:ext cx="509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–2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800082" y="2435225"/>
            <a:ext cx="7905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–6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754813" y="3531184"/>
            <a:ext cx="5318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</a:rPr>
              <a:t>–8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>
                <a:spLocks noChangeArrowheads="1"/>
              </p:cNvSpPr>
              <p:nvPr/>
            </p:nvSpPr>
            <p:spPr bwMode="auto">
              <a:xfrm>
                <a:off x="1011459" y="1648425"/>
                <a:ext cx="3155950" cy="25546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(–4)×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  <a:sym typeface="Arial" panose="020B0604020202020204" pitchFamily="34" charset="0"/>
                  </a:rPr>
                  <a:t>(–2)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=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  <a:sym typeface="宋体" panose="02010600030101010101" pitchFamily="2" charset="-122"/>
                  </a:rPr>
                  <a:t>8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                           </a:t>
                </a:r>
              </a:p>
              <a:p>
                <a:pPr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6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  <a:sym typeface="Arial" panose="020B0604020202020204" pitchFamily="34" charset="0"/>
                  </a:rPr>
                  <a:t>×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  <a:sym typeface="宋体" panose="02010600030101010101" pitchFamily="2" charset="-122"/>
                  </a:rPr>
                  <a:t>(–6)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= –36                   </a:t>
                </a:r>
              </a:p>
              <a:p>
                <a:pPr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(–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)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  <a:sym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  <m:t>𝟒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  <a:sym typeface="宋体" panose="02010600030101010101" pitchFamily="2" charset="-122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=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  <a:sym typeface="Arial" panose="020B0604020202020204" pitchFamily="34" charset="0"/>
                  </a:rPr>
                  <a:t> –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     </a:t>
                </a:r>
              </a:p>
              <a:p>
                <a:pPr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(–8)</a:t>
                </a:r>
                <a:r>
                  <a:rPr lang="en-US" altLang="zh-CN" sz="2400" b="1" dirty="0">
                    <a:solidFill>
                      <a:prstClr val="black"/>
                    </a:solidFill>
                    <a:latin typeface="Arial" panose="020B0604020202020204" pitchFamily="34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×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9= 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  <a:sym typeface="Arial" panose="020B0604020202020204" pitchFamily="34" charset="0"/>
                  </a:rPr>
                  <a:t>–72</a:t>
                </a:r>
                <a:r>
                  <a:rPr lang="en-US" altLang="zh-CN" sz="2400" b="1" dirty="0">
                    <a:solidFill>
                      <a:prstClr val="black"/>
                    </a:solidFill>
                    <a:ea typeface="黑体" panose="02010609060101010101" pitchFamily="2" charset="-122"/>
                  </a:rPr>
                  <a:t> </a:t>
                </a: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1459" y="1648425"/>
                <a:ext cx="3155950" cy="2554674"/>
              </a:xfrm>
              <a:prstGeom prst="rect">
                <a:avLst/>
              </a:prstGeom>
              <a:blipFill rotWithShape="1">
                <a:blip r:embed="rId3"/>
                <a:stretch>
                  <a:fillRect l="-17" t="-23" r="17" b="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0"/>
          <p:cNvGrpSpPr/>
          <p:nvPr/>
        </p:nvGrpSpPr>
        <p:grpSpPr bwMode="auto">
          <a:xfrm>
            <a:off x="3802151" y="1968515"/>
            <a:ext cx="755650" cy="1817688"/>
            <a:chOff x="3232" y="3265"/>
            <a:chExt cx="1588" cy="3058"/>
          </a:xfrm>
        </p:grpSpPr>
        <p:sp>
          <p:nvSpPr>
            <p:cNvPr id="18" name="右箭头 17"/>
            <p:cNvSpPr/>
            <p:nvPr/>
          </p:nvSpPr>
          <p:spPr>
            <a:xfrm>
              <a:off x="3232" y="3265"/>
              <a:ext cx="1588" cy="454"/>
            </a:xfrm>
            <a:prstGeom prst="rightArrow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350" noProof="1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" name="右箭头 19"/>
            <p:cNvSpPr/>
            <p:nvPr/>
          </p:nvSpPr>
          <p:spPr>
            <a:xfrm>
              <a:off x="3232" y="5869"/>
              <a:ext cx="1588" cy="454"/>
            </a:xfrm>
            <a:prstGeom prst="rightArrow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350" noProof="1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8137" name="文本框 22"/>
          <p:cNvSpPr txBox="1">
            <a:spLocks noChangeArrowheads="1"/>
          </p:cNvSpPr>
          <p:nvPr/>
        </p:nvSpPr>
        <p:spPr bwMode="auto">
          <a:xfrm>
            <a:off x="1842382" y="832132"/>
            <a:ext cx="6030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除法是乘法的逆运算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填空：</a:t>
            </a:r>
          </a:p>
        </p:txBody>
      </p:sp>
      <p:grpSp>
        <p:nvGrpSpPr>
          <p:cNvPr id="48139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21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23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36799" y="2966285"/>
                <a:ext cx="50526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12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799" y="2966285"/>
                <a:ext cx="505267" cy="610936"/>
              </a:xfrm>
              <a:prstGeom prst="rect">
                <a:avLst/>
              </a:prstGeom>
              <a:blipFill rotWithShape="1">
                <a:blip r:embed="rId4"/>
                <a:stretch>
                  <a:fillRect l="-125" t="-33" r="87" b="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79854" y="2899695"/>
                <a:ext cx="518091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𝟏𝟐</m:t>
                          </m:r>
                        </m:num>
                        <m:den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zh-CN" altLang="en-US" b="1" dirty="0">
                  <a:solidFill>
                    <a:prstClr val="black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854" y="2899695"/>
                <a:ext cx="518091" cy="612796"/>
              </a:xfrm>
              <a:prstGeom prst="rect">
                <a:avLst/>
              </a:prstGeom>
              <a:blipFill rotWithShape="1">
                <a:blip r:embed="rId5"/>
                <a:stretch>
                  <a:fillRect l="-80" t="-47" r="67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6767425" y="2886712"/>
                <a:ext cx="380232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黑体" panose="02010609060101010101" pitchFamily="2" charset="-122"/>
                            </a:rPr>
                          </m:ctrlPr>
                        </m:fPr>
                        <m:num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/>
                              <a:ea typeface="黑体" panose="02010609060101010101" pitchFamily="2" charset="-122"/>
                            </a:rPr>
                            <m:t>𝟑</m:t>
                          </m:r>
                        </m:num>
                        <m:den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/>
                              <a:ea typeface="黑体" panose="02010609060101010101" pitchFamily="2" charset="-122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zh-CN" altLang="en-US" b="1" dirty="0">
                  <a:solidFill>
                    <a:prstClr val="black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425" y="2886712"/>
                <a:ext cx="380232" cy="612796"/>
              </a:xfrm>
              <a:prstGeom prst="rect">
                <a:avLst/>
              </a:prstGeom>
              <a:blipFill rotWithShape="1">
                <a:blip r:embed="rId6"/>
                <a:stretch>
                  <a:fillRect l="-60" r="26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7372350" y="2801937"/>
                <a:ext cx="380232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黑体" panose="02010609060101010101" pitchFamily="2" charset="-122"/>
                            </a:rPr>
                          </m:ctrlPr>
                        </m:fPr>
                        <m:num>
                          <m:r>
                            <a:rPr lang="en-US" altLang="zh-CN" b="1" i="1">
                              <a:solidFill>
                                <a:srgbClr val="0000FF"/>
                              </a:solidFill>
                              <a:latin typeface="Cambria Math" panose="02040503050406030204"/>
                              <a:ea typeface="黑体" panose="02010609060101010101" pitchFamily="2" charset="-122"/>
                            </a:rPr>
                            <m:t>𝟒</m:t>
                          </m:r>
                        </m:num>
                        <m:den>
                          <m:r>
                            <a:rPr lang="en-US" altLang="zh-CN" b="1" i="1">
                              <a:solidFill>
                                <a:srgbClr val="0000FF"/>
                              </a:solidFill>
                              <a:latin typeface="Cambria Math" panose="02040503050406030204"/>
                              <a:ea typeface="黑体" panose="02010609060101010101" pitchFamily="2" charset="-122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zh-CN" altLang="en-US" b="1" dirty="0">
                  <a:solidFill>
                    <a:srgbClr val="0000FF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350" y="2801937"/>
                <a:ext cx="380232" cy="611771"/>
              </a:xfrm>
              <a:prstGeom prst="rect">
                <a:avLst/>
              </a:prstGeom>
              <a:blipFill rotWithShape="1">
                <a:blip r:embed="rId7"/>
                <a:stretch>
                  <a:fillRect t="-52" r="132" b="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组合 26"/>
          <p:cNvGrpSpPr/>
          <p:nvPr/>
        </p:nvGrpSpPr>
        <p:grpSpPr>
          <a:xfrm>
            <a:off x="391406" y="817909"/>
            <a:ext cx="1450976" cy="472052"/>
            <a:chOff x="288925" y="859897"/>
            <a:chExt cx="1450976" cy="472051"/>
          </a:xfrm>
        </p:grpSpPr>
        <p:sp>
          <p:nvSpPr>
            <p:cNvPr id="28" name="圆角矩形 27"/>
            <p:cNvSpPr/>
            <p:nvPr/>
          </p:nvSpPr>
          <p:spPr>
            <a:xfrm>
              <a:off x="288925" y="859897"/>
              <a:ext cx="951230" cy="472051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ea typeface="黑体" panose="02010609060101010101" pitchFamily="2" charset="-122"/>
                  <a:sym typeface="微软雅黑" panose="020B0503020204020204" pitchFamily="34" charset="-122"/>
                </a:rPr>
                <a:t>探究</a:t>
              </a:r>
            </a:p>
          </p:txBody>
        </p:sp>
        <p:sp>
          <p:nvSpPr>
            <p:cNvPr id="29" name="虚尾箭头 28"/>
            <p:cNvSpPr/>
            <p:nvPr/>
          </p:nvSpPr>
          <p:spPr>
            <a:xfrm>
              <a:off x="1279526" y="980167"/>
              <a:ext cx="460375" cy="251619"/>
            </a:xfrm>
            <a:prstGeom prst="stripedRightArrow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kern="0">
                <a:solidFill>
                  <a:sysClr val="window" lastClr="FFFFFF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build="allAtOnce" bldLvl="0"/>
      <p:bldP spid="12" grpId="0"/>
      <p:bldP spid="13" grpId="0"/>
      <p:bldP spid="15" grpId="0"/>
      <p:bldP spid="24" grpId="0"/>
      <p:bldP spid="4" grpId="0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5413" y="793750"/>
            <a:ext cx="62357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2387599" y="1638300"/>
            <a:ext cx="47974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</a:rPr>
              <a:t> 从课后习题中选取；</a:t>
            </a:r>
          </a:p>
          <a:p>
            <a:pPr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</a:rPr>
              <a:t> 完成练习册本课时的习题。</a:t>
            </a:r>
          </a:p>
        </p:txBody>
      </p:sp>
      <p:grpSp>
        <p:nvGrpSpPr>
          <p:cNvPr id="74756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0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课后作业</a:t>
              </a:r>
            </a:p>
          </p:txBody>
        </p:sp>
        <p:sp>
          <p:nvSpPr>
            <p:cNvPr id="12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文本框 202758"/>
          <p:cNvSpPr txBox="1">
            <a:spLocks noChangeArrowheads="1"/>
          </p:cNvSpPr>
          <p:nvPr/>
        </p:nvSpPr>
        <p:spPr bwMode="auto">
          <a:xfrm>
            <a:off x="5983288" y="1212850"/>
            <a:ext cx="647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2400" b="1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52227" name="文本框 202764"/>
          <p:cNvSpPr txBox="1">
            <a:spLocks noChangeArrowheads="1"/>
          </p:cNvSpPr>
          <p:nvPr/>
        </p:nvSpPr>
        <p:spPr bwMode="auto">
          <a:xfrm>
            <a:off x="5119115" y="819150"/>
            <a:ext cx="227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8 ×(–     )=___</a:t>
            </a:r>
          </a:p>
        </p:txBody>
      </p:sp>
      <p:sp>
        <p:nvSpPr>
          <p:cNvPr id="52228" name="文本框 202765"/>
          <p:cNvSpPr txBox="1">
            <a:spLocks noChangeArrowheads="1"/>
          </p:cNvSpPr>
          <p:nvPr/>
        </p:nvSpPr>
        <p:spPr bwMode="auto">
          <a:xfrm>
            <a:off x="4868863" y="1431925"/>
            <a:ext cx="286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–36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Arial" panose="020B0604020202020204" pitchFamily="34" charset="0"/>
              </a:rPr>
              <a:t>×  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   =___</a:t>
            </a:r>
          </a:p>
        </p:txBody>
      </p:sp>
      <p:sp>
        <p:nvSpPr>
          <p:cNvPr id="52229" name="文本框 202766"/>
          <p:cNvSpPr txBox="1">
            <a:spLocks noChangeArrowheads="1"/>
          </p:cNvSpPr>
          <p:nvPr/>
        </p:nvSpPr>
        <p:spPr bwMode="auto">
          <a:xfrm>
            <a:off x="4868863" y="2185988"/>
            <a:ext cx="3148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(–     )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Arial" panose="020B0604020202020204" pitchFamily="34" charset="0"/>
              </a:rPr>
              <a:t>×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(–     )=___</a:t>
            </a:r>
          </a:p>
        </p:txBody>
      </p:sp>
      <p:sp>
        <p:nvSpPr>
          <p:cNvPr id="52230" name="文本框 202767"/>
          <p:cNvSpPr txBox="1">
            <a:spLocks noChangeArrowheads="1"/>
          </p:cNvSpPr>
          <p:nvPr/>
        </p:nvSpPr>
        <p:spPr bwMode="auto">
          <a:xfrm>
            <a:off x="5201444" y="2911476"/>
            <a:ext cx="2652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000" b="1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–72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Arial" panose="020B0604020202020204" pitchFamily="34" charset="0"/>
              </a:rPr>
              <a:t>×   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=___</a:t>
            </a:r>
          </a:p>
        </p:txBody>
      </p:sp>
      <p:sp>
        <p:nvSpPr>
          <p:cNvPr id="202777" name="文本框 202776"/>
          <p:cNvSpPr txBox="1">
            <a:spLocks noChangeArrowheads="1"/>
          </p:cNvSpPr>
          <p:nvPr/>
        </p:nvSpPr>
        <p:spPr bwMode="auto">
          <a:xfrm>
            <a:off x="6669882" y="819149"/>
            <a:ext cx="59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–2</a:t>
            </a:r>
          </a:p>
        </p:txBody>
      </p:sp>
      <p:sp>
        <p:nvSpPr>
          <p:cNvPr id="202778" name="文本框 202777"/>
          <p:cNvSpPr txBox="1">
            <a:spLocks noChangeArrowheads="1"/>
          </p:cNvSpPr>
          <p:nvPr/>
        </p:nvSpPr>
        <p:spPr bwMode="auto">
          <a:xfrm>
            <a:off x="6652772" y="1385887"/>
            <a:ext cx="742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–6</a:t>
            </a:r>
          </a:p>
        </p:txBody>
      </p:sp>
      <p:sp>
        <p:nvSpPr>
          <p:cNvPr id="202780" name="文本框 202779"/>
          <p:cNvSpPr txBox="1">
            <a:spLocks noChangeArrowheads="1"/>
          </p:cNvSpPr>
          <p:nvPr/>
        </p:nvSpPr>
        <p:spPr bwMode="auto">
          <a:xfrm>
            <a:off x="6595269" y="2886846"/>
            <a:ext cx="766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–8</a:t>
            </a:r>
          </a:p>
        </p:txBody>
      </p:sp>
      <p:sp>
        <p:nvSpPr>
          <p:cNvPr id="202781" name="文本框 202780"/>
          <p:cNvSpPr txBox="1">
            <a:spLocks noChangeArrowheads="1"/>
          </p:cNvSpPr>
          <p:nvPr/>
        </p:nvSpPr>
        <p:spPr bwMode="auto">
          <a:xfrm>
            <a:off x="917575" y="3604707"/>
            <a:ext cx="78204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问题：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上面各组数计算结果有什么关系？由此你能得到有理数的除法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法则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吗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  <p:sp>
        <p:nvSpPr>
          <p:cNvPr id="52236" name="文本框 202768"/>
          <p:cNvSpPr txBox="1">
            <a:spLocks noChangeArrowheads="1"/>
          </p:cNvSpPr>
          <p:nvPr/>
        </p:nvSpPr>
        <p:spPr bwMode="auto">
          <a:xfrm>
            <a:off x="917575" y="557719"/>
            <a:ext cx="30289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8÷ (–4)=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宋体" panose="02010600030101010101" pitchFamily="2" charset="-122"/>
              </a:rPr>
              <a:t>___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                         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–36÷ 6=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宋体" panose="02010600030101010101" pitchFamily="2" charset="-122"/>
              </a:rPr>
              <a:t>___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                   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–     ÷ (–   )=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宋体" panose="02010600030101010101" pitchFamily="2" charset="-122"/>
              </a:rPr>
              <a:t>___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     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</a:rPr>
              <a:t> –72 ÷9=</a:t>
            </a:r>
            <a:r>
              <a:rPr lang="en-US" altLang="zh-CN" sz="2400" b="1" dirty="0">
                <a:solidFill>
                  <a:prstClr val="black"/>
                </a:solidFill>
                <a:ea typeface="黑体" panose="02010609060101010101" pitchFamily="2" charset="-122"/>
                <a:sym typeface="宋体" panose="02010600030101010101" pitchFamily="2" charset="-122"/>
              </a:rPr>
              <a:t>___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432050" y="807243"/>
            <a:ext cx="604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–2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165350" y="1492501"/>
            <a:ext cx="912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–6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279650" y="2970291"/>
            <a:ext cx="692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2" charset="-122"/>
              </a:rPr>
              <a:t>–8</a:t>
            </a:r>
          </a:p>
        </p:txBody>
      </p:sp>
      <p:grpSp>
        <p:nvGrpSpPr>
          <p:cNvPr id="2" name="组合 20"/>
          <p:cNvGrpSpPr/>
          <p:nvPr/>
        </p:nvGrpSpPr>
        <p:grpSpPr bwMode="auto">
          <a:xfrm>
            <a:off x="3743325" y="1317625"/>
            <a:ext cx="755650" cy="1784350"/>
            <a:chOff x="3232" y="3265"/>
            <a:chExt cx="1588" cy="3058"/>
          </a:xfrm>
        </p:grpSpPr>
        <p:sp>
          <p:nvSpPr>
            <p:cNvPr id="18" name="右箭头 17"/>
            <p:cNvSpPr/>
            <p:nvPr/>
          </p:nvSpPr>
          <p:spPr>
            <a:xfrm>
              <a:off x="3232" y="3265"/>
              <a:ext cx="1588" cy="454"/>
            </a:xfrm>
            <a:prstGeom prst="rightArrow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350" noProof="1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" name="右箭头 19"/>
            <p:cNvSpPr/>
            <p:nvPr/>
          </p:nvSpPr>
          <p:spPr>
            <a:xfrm>
              <a:off x="3232" y="5869"/>
              <a:ext cx="1588" cy="454"/>
            </a:xfrm>
            <a:prstGeom prst="rightArrow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350" noProof="1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9171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30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32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65843" y="719389"/>
                <a:ext cx="37702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843" y="719389"/>
                <a:ext cx="377026" cy="610936"/>
              </a:xfrm>
              <a:prstGeom prst="rect">
                <a:avLst/>
              </a:prstGeom>
              <a:blipFill rotWithShape="1">
                <a:blip r:embed="rId3"/>
                <a:stretch>
                  <a:fillRect l="-86" t="-93" r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00756" y="1311275"/>
                <a:ext cx="37702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56" y="1311275"/>
                <a:ext cx="377026" cy="612732"/>
              </a:xfrm>
              <a:prstGeom prst="rect">
                <a:avLst/>
              </a:prstGeom>
              <a:blipFill rotWithShape="1">
                <a:blip r:embed="rId4"/>
                <a:stretch>
                  <a:fillRect l="-2" r="127" b="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7158" y="2216379"/>
                <a:ext cx="50526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12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158" y="2216379"/>
                <a:ext cx="505267" cy="610936"/>
              </a:xfrm>
              <a:prstGeom prst="rect">
                <a:avLst/>
              </a:prstGeom>
              <a:blipFill rotWithShape="1">
                <a:blip r:embed="rId5"/>
                <a:stretch>
                  <a:fillRect l="-38" t="-37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01444" y="2097338"/>
                <a:ext cx="50526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12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444" y="2097338"/>
                <a:ext cx="505267" cy="610936"/>
              </a:xfrm>
              <a:prstGeom prst="rect">
                <a:avLst/>
              </a:prstGeom>
              <a:blipFill rotWithShape="1">
                <a:blip r:embed="rId5"/>
                <a:stretch>
                  <a:fillRect l="-31" t="-93" r="119" b="1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16949" y="2214553"/>
                <a:ext cx="37702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3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949" y="2214553"/>
                <a:ext cx="377026" cy="612796"/>
              </a:xfrm>
              <a:prstGeom prst="rect">
                <a:avLst/>
              </a:prstGeom>
              <a:blipFill rotWithShape="1">
                <a:blip r:embed="rId6"/>
                <a:stretch>
                  <a:fillRect l="-43" t="-50" b="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87299" y="2141537"/>
                <a:ext cx="377026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5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299" y="2141537"/>
                <a:ext cx="377026" cy="618311"/>
              </a:xfrm>
              <a:prstGeom prst="rect">
                <a:avLst/>
              </a:prstGeom>
              <a:blipFill rotWithShape="1">
                <a:blip r:embed="rId7"/>
                <a:stretch>
                  <a:fillRect l="-43" t="-51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69011" y="2755127"/>
                <a:ext cx="37702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011" y="2755127"/>
                <a:ext cx="377026" cy="612732"/>
              </a:xfrm>
              <a:prstGeom prst="rect">
                <a:avLst/>
              </a:prstGeom>
              <a:blipFill rotWithShape="1">
                <a:blip r:embed="rId8"/>
                <a:stretch>
                  <a:fillRect l="-3" t="-81" r="128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690813" y="2106822"/>
                <a:ext cx="386644" cy="611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1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𝟒</m:t>
                          </m:r>
                        </m:num>
                        <m:den>
                          <m:r>
                            <a:rPr lang="en-US" altLang="zh-CN" b="1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zh-CN" altLang="en-US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13" y="2106822"/>
                <a:ext cx="386644" cy="611771"/>
              </a:xfrm>
              <a:prstGeom prst="rect">
                <a:avLst/>
              </a:prstGeom>
              <a:blipFill rotWithShape="1">
                <a:blip r:embed="rId9"/>
                <a:stretch>
                  <a:fillRect l="-82" t="-86" r="64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60734" y="2025358"/>
                <a:ext cx="386644" cy="611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1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𝟒</m:t>
                          </m:r>
                        </m:num>
                        <m:den>
                          <m:r>
                            <a:rPr lang="en-US" altLang="zh-CN" b="1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zh-CN" altLang="en-US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734" y="2025358"/>
                <a:ext cx="386644" cy="611771"/>
              </a:xfrm>
              <a:prstGeom prst="rect">
                <a:avLst/>
              </a:prstGeom>
              <a:blipFill rotWithShape="1">
                <a:blip r:embed="rId9"/>
                <a:stretch>
                  <a:fillRect l="-50" t="-56" r="32" b="1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7" grpId="0"/>
      <p:bldP spid="202778" grpId="0"/>
      <p:bldP spid="202780" grpId="0"/>
      <p:bldP spid="202781" grpId="0"/>
      <p:bldP spid="12" grpId="0"/>
      <p:bldP spid="13" grpId="0"/>
      <p:bldP spid="15" grpId="0"/>
      <p:bldP spid="38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组合 31"/>
          <p:cNvGrpSpPr/>
          <p:nvPr/>
        </p:nvGrpSpPr>
        <p:grpSpPr bwMode="auto">
          <a:xfrm>
            <a:off x="1601788" y="1654175"/>
            <a:ext cx="4819329" cy="547688"/>
            <a:chOff x="1016" y="3245"/>
            <a:chExt cx="10121" cy="1150"/>
          </a:xfrm>
        </p:grpSpPr>
        <p:sp>
          <p:nvSpPr>
            <p:cNvPr id="50217" name="文本框 12"/>
            <p:cNvSpPr txBox="1">
              <a:spLocks noChangeArrowheads="1"/>
            </p:cNvSpPr>
            <p:nvPr/>
          </p:nvSpPr>
          <p:spPr bwMode="auto">
            <a:xfrm>
              <a:off x="1016" y="3452"/>
              <a:ext cx="6333" cy="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（</a:t>
              </a:r>
              <a:r>
                <a:rPr lang="en-US" altLang="zh-CN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1</a:t>
              </a:r>
              <a:r>
                <a:rPr lang="zh-CN" altLang="en-US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）（</a:t>
              </a:r>
              <a:r>
                <a:rPr lang="en-US" altLang="zh-CN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+6</a:t>
              </a:r>
              <a:r>
                <a:rPr lang="zh-CN" altLang="en-US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）</a:t>
              </a:r>
              <a:r>
                <a:rPr lang="zh-CN" altLang="en-US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÷</a:t>
              </a:r>
              <a:r>
                <a:rPr lang="zh-CN" altLang="en-US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（</a:t>
              </a:r>
              <a:r>
                <a:rPr lang="en-US" altLang="zh-CN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+2</a:t>
              </a:r>
              <a:r>
                <a:rPr lang="zh-CN" altLang="en-US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）</a:t>
              </a:r>
              <a:r>
                <a:rPr lang="en-US" altLang="zh-CN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=        </a:t>
              </a:r>
              <a:r>
                <a:rPr lang="en-US" altLang="zh-CN" sz="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           </a:t>
              </a:r>
            </a:p>
          </p:txBody>
        </p:sp>
        <p:graphicFrame>
          <p:nvGraphicFramePr>
            <p:cNvPr id="50218" name="对象 1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8701" y="3245"/>
            <a:ext cx="2120" cy="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r:id="rId4" imgW="648335" imgH="393700" progId="Equation.DSMT4">
                    <p:embed/>
                  </p:oleObj>
                </mc:Choice>
                <mc:Fallback>
                  <p:oleObj r:id="rId4" imgW="648335" imgH="393700" progId="Equation.DSMT4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01" y="3245"/>
                          <a:ext cx="2120" cy="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219" name="文本框 25"/>
            <p:cNvSpPr txBox="1">
              <a:spLocks noChangeArrowheads="1"/>
            </p:cNvSpPr>
            <p:nvPr/>
          </p:nvSpPr>
          <p:spPr bwMode="auto">
            <a:xfrm>
              <a:off x="7199" y="3471"/>
              <a:ext cx="990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  <a:sym typeface="宋体" panose="02010600030101010101" pitchFamily="2" charset="-122"/>
                </a:rPr>
                <a:t>+3</a:t>
              </a:r>
            </a:p>
          </p:txBody>
        </p:sp>
        <p:sp>
          <p:nvSpPr>
            <p:cNvPr id="50220" name="文本框 27"/>
            <p:cNvSpPr txBox="1">
              <a:spLocks noChangeArrowheads="1"/>
            </p:cNvSpPr>
            <p:nvPr/>
          </p:nvSpPr>
          <p:spPr bwMode="auto">
            <a:xfrm>
              <a:off x="10147" y="3470"/>
              <a:ext cx="990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  <a:sym typeface="宋体" panose="02010600030101010101" pitchFamily="2" charset="-122"/>
                </a:rPr>
                <a:t>+3</a:t>
              </a:r>
            </a:p>
          </p:txBody>
        </p:sp>
      </p:grpSp>
      <p:grpSp>
        <p:nvGrpSpPr>
          <p:cNvPr id="50179" name="组合 30"/>
          <p:cNvGrpSpPr/>
          <p:nvPr/>
        </p:nvGrpSpPr>
        <p:grpSpPr bwMode="auto">
          <a:xfrm>
            <a:off x="1601788" y="2965450"/>
            <a:ext cx="4881086" cy="557213"/>
            <a:chOff x="849" y="4946"/>
            <a:chExt cx="10251" cy="1170"/>
          </a:xfrm>
        </p:grpSpPr>
        <p:sp>
          <p:nvSpPr>
            <p:cNvPr id="50213" name="文本框 11"/>
            <p:cNvSpPr txBox="1">
              <a:spLocks noChangeArrowheads="1"/>
            </p:cNvSpPr>
            <p:nvPr/>
          </p:nvSpPr>
          <p:spPr bwMode="auto">
            <a:xfrm>
              <a:off x="849" y="5060"/>
              <a:ext cx="6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（</a:t>
              </a:r>
              <a:r>
                <a:rPr lang="en-US" altLang="zh-CN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2</a:t>
              </a:r>
              <a:r>
                <a:rPr lang="zh-CN" altLang="en-US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）（</a:t>
              </a:r>
              <a:r>
                <a:rPr lang="en-US" altLang="zh-CN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+6</a:t>
              </a:r>
              <a:r>
                <a:rPr lang="zh-CN" altLang="en-US" sz="2100" b="1" dirty="0" smtClean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）÷（</a:t>
              </a:r>
              <a:r>
                <a:rPr lang="en-US" altLang="zh-CN" sz="2100" b="1" dirty="0" smtClean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–2</a:t>
              </a:r>
              <a:r>
                <a:rPr lang="zh-CN" altLang="en-US" sz="2100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）</a:t>
              </a:r>
              <a:r>
                <a:rPr lang="en-US" altLang="zh-CN" b="1" dirty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</a:rPr>
                <a:t>=       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00" b="1" dirty="0">
                  <a:solidFill>
                    <a:prstClr val="black"/>
                  </a:solidFill>
                  <a:latin typeface="Times New Roman" panose="02020603050405020304"/>
                </a:rPr>
                <a:t>    </a:t>
              </a:r>
            </a:p>
          </p:txBody>
        </p:sp>
        <p:sp>
          <p:nvSpPr>
            <p:cNvPr id="50214" name="文本框 7"/>
            <p:cNvSpPr txBox="1">
              <a:spLocks noChangeArrowheads="1"/>
            </p:cNvSpPr>
            <p:nvPr/>
          </p:nvSpPr>
          <p:spPr bwMode="auto">
            <a:xfrm>
              <a:off x="6859" y="5059"/>
              <a:ext cx="953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dirty="0" smtClean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  <a:sym typeface="宋体" panose="02010600030101010101" pitchFamily="2" charset="-122"/>
                </a:rPr>
                <a:t>–3</a:t>
              </a:r>
              <a:endParaRPr lang="en-US" altLang="zh-CN" sz="2100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50215" name="对象 1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8447" y="4946"/>
            <a:ext cx="2222" cy="1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r:id="rId6" imgW="813435" imgH="393700" progId="Equation.DSMT4">
                    <p:embed/>
                  </p:oleObj>
                </mc:Choice>
                <mc:Fallback>
                  <p:oleObj r:id="rId6" imgW="813435" imgH="393700" progId="Equation.DSMT4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47" y="4946"/>
                          <a:ext cx="2222" cy="1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216" name="文本框 28"/>
            <p:cNvSpPr txBox="1">
              <a:spLocks noChangeArrowheads="1"/>
            </p:cNvSpPr>
            <p:nvPr/>
          </p:nvSpPr>
          <p:spPr bwMode="auto">
            <a:xfrm>
              <a:off x="10147" y="5033"/>
              <a:ext cx="953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dirty="0" smtClean="0">
                  <a:solidFill>
                    <a:prstClr val="black"/>
                  </a:solidFill>
                  <a:latin typeface="Times New Roman" panose="02020603050405020304"/>
                  <a:ea typeface="黑体" panose="02010609060101010101" pitchFamily="2" charset="-122"/>
                  <a:sym typeface="宋体" panose="02010600030101010101" pitchFamily="2" charset="-122"/>
                </a:rPr>
                <a:t>–3</a:t>
              </a:r>
              <a:endParaRPr lang="en-US" altLang="zh-CN" sz="2100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50180" name="文本框 29"/>
          <p:cNvSpPr txBox="1">
            <a:spLocks noChangeArrowheads="1"/>
          </p:cNvSpPr>
          <p:nvPr/>
        </p:nvSpPr>
        <p:spPr bwMode="auto">
          <a:xfrm>
            <a:off x="1406082" y="609599"/>
            <a:ext cx="6564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观察下列两组式子，你能找到它们的共同点吗？</a:t>
            </a:r>
          </a:p>
        </p:txBody>
      </p:sp>
      <p:grpSp>
        <p:nvGrpSpPr>
          <p:cNvPr id="4" name="Group 9"/>
          <p:cNvGrpSpPr/>
          <p:nvPr/>
        </p:nvGrpSpPr>
        <p:grpSpPr bwMode="auto">
          <a:xfrm>
            <a:off x="3367088" y="2870200"/>
            <a:ext cx="2060575" cy="223838"/>
            <a:chOff x="2821" y="1979"/>
            <a:chExt cx="1013" cy="136"/>
          </a:xfrm>
        </p:grpSpPr>
        <p:sp>
          <p:nvSpPr>
            <p:cNvPr id="50210" name="Line 10"/>
            <p:cNvSpPr>
              <a:spLocks noChangeShapeType="1"/>
            </p:cNvSpPr>
            <p:nvPr/>
          </p:nvSpPr>
          <p:spPr bwMode="auto">
            <a:xfrm>
              <a:off x="2821" y="1979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211" name="Line 11"/>
            <p:cNvSpPr>
              <a:spLocks noChangeShapeType="1"/>
            </p:cNvSpPr>
            <p:nvPr/>
          </p:nvSpPr>
          <p:spPr bwMode="auto">
            <a:xfrm>
              <a:off x="2826" y="1979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212" name="Line 12"/>
            <p:cNvSpPr>
              <a:spLocks noChangeShapeType="1"/>
            </p:cNvSpPr>
            <p:nvPr/>
          </p:nvSpPr>
          <p:spPr bwMode="auto">
            <a:xfrm>
              <a:off x="3831" y="1979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9"/>
          <p:cNvGrpSpPr/>
          <p:nvPr/>
        </p:nvGrpSpPr>
        <p:grpSpPr bwMode="auto">
          <a:xfrm>
            <a:off x="3363913" y="1600200"/>
            <a:ext cx="2130425" cy="222250"/>
            <a:chOff x="2850" y="1979"/>
            <a:chExt cx="989" cy="136"/>
          </a:xfrm>
        </p:grpSpPr>
        <p:sp>
          <p:nvSpPr>
            <p:cNvPr id="50207" name="Line 10"/>
            <p:cNvSpPr>
              <a:spLocks noChangeShapeType="1"/>
            </p:cNvSpPr>
            <p:nvPr/>
          </p:nvSpPr>
          <p:spPr bwMode="auto">
            <a:xfrm>
              <a:off x="2850" y="1979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208" name="Line 11"/>
            <p:cNvSpPr>
              <a:spLocks noChangeShapeType="1"/>
            </p:cNvSpPr>
            <p:nvPr/>
          </p:nvSpPr>
          <p:spPr bwMode="auto">
            <a:xfrm>
              <a:off x="2855" y="1979"/>
              <a:ext cx="9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209" name="Line 12"/>
            <p:cNvSpPr>
              <a:spLocks noChangeShapeType="1"/>
            </p:cNvSpPr>
            <p:nvPr/>
          </p:nvSpPr>
          <p:spPr bwMode="auto">
            <a:xfrm>
              <a:off x="3839" y="1979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8" name="直接连接符 37"/>
          <p:cNvCxnSpPr>
            <a:cxnSpLocks noChangeShapeType="1"/>
          </p:cNvCxnSpPr>
          <p:nvPr/>
        </p:nvCxnSpPr>
        <p:spPr bwMode="auto">
          <a:xfrm>
            <a:off x="4570413" y="2084388"/>
            <a:ext cx="38893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直接连接符 38"/>
          <p:cNvCxnSpPr>
            <a:cxnSpLocks noChangeShapeType="1"/>
          </p:cNvCxnSpPr>
          <p:nvPr/>
        </p:nvCxnSpPr>
        <p:spPr bwMode="auto">
          <a:xfrm>
            <a:off x="5975350" y="2085975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直接连接符 39"/>
          <p:cNvCxnSpPr>
            <a:cxnSpLocks noChangeShapeType="1"/>
          </p:cNvCxnSpPr>
          <p:nvPr/>
        </p:nvCxnSpPr>
        <p:spPr bwMode="auto">
          <a:xfrm>
            <a:off x="6030913" y="3381375"/>
            <a:ext cx="3873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直接连接符 40"/>
          <p:cNvCxnSpPr>
            <a:cxnSpLocks noChangeShapeType="1"/>
          </p:cNvCxnSpPr>
          <p:nvPr/>
        </p:nvCxnSpPr>
        <p:spPr bwMode="auto">
          <a:xfrm>
            <a:off x="4489450" y="3346450"/>
            <a:ext cx="388938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文本框 45"/>
          <p:cNvSpPr txBox="1">
            <a:spLocks noChangeArrowheads="1"/>
          </p:cNvSpPr>
          <p:nvPr/>
        </p:nvSpPr>
        <p:spPr bwMode="auto">
          <a:xfrm>
            <a:off x="3694113" y="1265238"/>
            <a:ext cx="229235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en-US" altLang="zh-CN" sz="21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÷</a:t>
            </a:r>
            <a:r>
              <a:rPr lang="en-US" altLang="zh-CN" sz="15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”</a:t>
            </a:r>
            <a:r>
              <a:rPr lang="zh-CN" altLang="en-US" sz="21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变</a:t>
            </a:r>
            <a:r>
              <a:rPr lang="en-US" altLang="zh-CN" sz="15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en-US" altLang="zh-CN" sz="21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en-US" altLang="zh-CN" sz="15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”</a:t>
            </a:r>
          </a:p>
        </p:txBody>
      </p:sp>
      <p:sp>
        <p:nvSpPr>
          <p:cNvPr id="47" name="文本框 46"/>
          <p:cNvSpPr txBox="1">
            <a:spLocks noChangeArrowheads="1"/>
          </p:cNvSpPr>
          <p:nvPr/>
        </p:nvSpPr>
        <p:spPr bwMode="auto">
          <a:xfrm>
            <a:off x="3694113" y="2517775"/>
            <a:ext cx="19288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en-US" altLang="zh-CN" sz="21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÷</a:t>
            </a:r>
            <a:r>
              <a:rPr lang="en-US" altLang="zh-CN" sz="15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”</a:t>
            </a:r>
            <a:r>
              <a:rPr lang="zh-CN" altLang="en-US" sz="21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变</a:t>
            </a:r>
            <a:r>
              <a:rPr lang="en-US" altLang="zh-CN" sz="15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en-US" altLang="zh-CN" sz="21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en-US" altLang="zh-CN" sz="15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”</a:t>
            </a:r>
          </a:p>
        </p:txBody>
      </p:sp>
      <p:grpSp>
        <p:nvGrpSpPr>
          <p:cNvPr id="6" name="Group 9"/>
          <p:cNvGrpSpPr/>
          <p:nvPr/>
        </p:nvGrpSpPr>
        <p:grpSpPr bwMode="auto">
          <a:xfrm rot="10800000">
            <a:off x="3919538" y="2119313"/>
            <a:ext cx="1763712" cy="398462"/>
            <a:chOff x="2909" y="1979"/>
            <a:chExt cx="933" cy="136"/>
          </a:xfrm>
        </p:grpSpPr>
        <p:sp>
          <p:nvSpPr>
            <p:cNvPr id="50204" name="Line 10"/>
            <p:cNvSpPr>
              <a:spLocks noChangeShapeType="1"/>
            </p:cNvSpPr>
            <p:nvPr/>
          </p:nvSpPr>
          <p:spPr bwMode="auto">
            <a:xfrm>
              <a:off x="3842" y="1979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205" name="Line 11"/>
            <p:cNvSpPr>
              <a:spLocks noChangeShapeType="1"/>
            </p:cNvSpPr>
            <p:nvPr/>
          </p:nvSpPr>
          <p:spPr bwMode="auto">
            <a:xfrm>
              <a:off x="2909" y="1979"/>
              <a:ext cx="9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206" name="Line 12"/>
            <p:cNvSpPr>
              <a:spLocks noChangeShapeType="1"/>
            </p:cNvSpPr>
            <p:nvPr/>
          </p:nvSpPr>
          <p:spPr bwMode="auto">
            <a:xfrm>
              <a:off x="2912" y="1979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4140200" y="219233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互为倒数</a:t>
            </a:r>
          </a:p>
        </p:txBody>
      </p:sp>
      <p:grpSp>
        <p:nvGrpSpPr>
          <p:cNvPr id="7" name="Group 9"/>
          <p:cNvGrpSpPr/>
          <p:nvPr/>
        </p:nvGrpSpPr>
        <p:grpSpPr bwMode="auto">
          <a:xfrm rot="10800000">
            <a:off x="3948113" y="3489325"/>
            <a:ext cx="1765300" cy="398463"/>
            <a:chOff x="2909" y="1979"/>
            <a:chExt cx="933" cy="136"/>
          </a:xfrm>
        </p:grpSpPr>
        <p:sp>
          <p:nvSpPr>
            <p:cNvPr id="50201" name="Line 10"/>
            <p:cNvSpPr>
              <a:spLocks noChangeShapeType="1"/>
            </p:cNvSpPr>
            <p:nvPr/>
          </p:nvSpPr>
          <p:spPr bwMode="auto">
            <a:xfrm>
              <a:off x="3842" y="1979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202" name="Line 11"/>
            <p:cNvSpPr>
              <a:spLocks noChangeShapeType="1"/>
            </p:cNvSpPr>
            <p:nvPr/>
          </p:nvSpPr>
          <p:spPr bwMode="auto">
            <a:xfrm>
              <a:off x="2909" y="1979"/>
              <a:ext cx="9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2912" y="1979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4192588" y="3489325"/>
            <a:ext cx="14001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互为倒数</a:t>
            </a:r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4464050" y="3998913"/>
            <a:ext cx="3289300" cy="971550"/>
          </a:xfrm>
          <a:prstGeom prst="cloudCallout">
            <a:avLst>
              <a:gd name="adj1" fmla="val -86074"/>
              <a:gd name="adj2" fmla="val -329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从中你能得出什么结论？</a:t>
            </a:r>
            <a:r>
              <a:rPr lang="zh-CN" altLang="en-US" sz="2000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</a:p>
        </p:txBody>
      </p:sp>
      <p:grpSp>
        <p:nvGrpSpPr>
          <p:cNvPr id="50194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44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48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49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0914" y="609599"/>
            <a:ext cx="615749" cy="62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2" grpId="0"/>
      <p:bldP spid="57" grpId="0"/>
      <p:bldP spid="1948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剪去同侧角的矩形 1"/>
          <p:cNvSpPr/>
          <p:nvPr/>
        </p:nvSpPr>
        <p:spPr>
          <a:xfrm>
            <a:off x="1095375" y="1038225"/>
            <a:ext cx="7391400" cy="3295650"/>
          </a:xfrm>
          <a:prstGeom prst="snip2SameRect">
            <a:avLst/>
          </a:prstGeom>
          <a:grpFill/>
          <a:ln>
            <a:solidFill>
              <a:schemeClr val="accent1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3778" name="文本框 203777"/>
          <p:cNvSpPr txBox="1">
            <a:spLocks noChangeArrowheads="1"/>
          </p:cNvSpPr>
          <p:nvPr/>
        </p:nvSpPr>
        <p:spPr bwMode="auto">
          <a:xfrm>
            <a:off x="2666876" y="554037"/>
            <a:ext cx="3981450" cy="738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有理数除法法则（一）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03779" name="文本框 203778"/>
          <p:cNvSpPr txBox="1">
            <a:spLocks noChangeArrowheads="1"/>
          </p:cNvSpPr>
          <p:nvPr/>
        </p:nvSpPr>
        <p:spPr bwMode="auto">
          <a:xfrm>
            <a:off x="1655763" y="3163094"/>
            <a:ext cx="2454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用字母表示</a:t>
            </a:r>
            <a:r>
              <a:rPr lang="zh-CN" altLang="en-US" sz="24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为：</a:t>
            </a:r>
            <a:endParaRPr lang="zh-CN" altLang="en-US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203780" name="内容占位符 203779"/>
          <p:cNvGraphicFramePr>
            <a:graphicFrameLocks noGrp="1"/>
          </p:cNvGraphicFramePr>
          <p:nvPr>
            <p:ph sz="half" idx="4294967295"/>
          </p:nvPr>
        </p:nvGraphicFramePr>
        <p:xfrm>
          <a:off x="3965574" y="2914650"/>
          <a:ext cx="21494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4" imgW="788670" imgH="394335" progId="Equation.DSMT4">
                  <p:embed/>
                </p:oleObj>
              </mc:Choice>
              <mc:Fallback>
                <p:oleObj r:id="rId4" imgW="788670" imgH="394335" progId="Equation.DSMT4">
                  <p:embed/>
                  <p:pic>
                    <p:nvPicPr>
                      <p:cNvPr id="0" name="图片 307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4" y="2914650"/>
                        <a:ext cx="21494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2" name="内容占位符 203781"/>
          <p:cNvGraphicFramePr>
            <a:graphicFrameLocks noGrp="1"/>
          </p:cNvGraphicFramePr>
          <p:nvPr>
            <p:ph sz="quarter" idx="4294967295"/>
          </p:nvPr>
        </p:nvGraphicFramePr>
        <p:xfrm>
          <a:off x="6245101" y="3215481"/>
          <a:ext cx="8064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6" imgW="459105" imgH="203835" progId="Equation.DSMT4">
                  <p:embed/>
                </p:oleObj>
              </mc:Choice>
              <mc:Fallback>
                <p:oleObj r:id="rId6" imgW="459105" imgH="203835" progId="Equation.DSMT4">
                  <p:embed/>
                  <p:pic>
                    <p:nvPicPr>
                      <p:cNvPr id="0" name="图片 307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101" y="3215481"/>
                        <a:ext cx="8064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485900" y="1879600"/>
            <a:ext cx="637386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noProof="1">
                <a:solidFill>
                  <a:prstClr val="black"/>
                </a:solidFill>
                <a:latin typeface="宋体" panose="02010600030101010101" pitchFamily="2" charset="-122"/>
                <a:sym typeface="+mn-ea"/>
              </a:rPr>
              <a:t>除以一个不等于</a:t>
            </a:r>
            <a:r>
              <a:rPr lang="zh-CN" altLang="zh-CN" sz="2400" b="1" noProof="1">
                <a:solidFill>
                  <a:prstClr val="black"/>
                </a:solidFill>
                <a:latin typeface="宋体" panose="02010600030101010101" pitchFamily="2" charset="-122"/>
                <a:sym typeface="+mn-ea"/>
              </a:rPr>
              <a:t>0</a:t>
            </a:r>
            <a:r>
              <a:rPr lang="zh-CN" altLang="en-US" sz="2400" b="1" noProof="1">
                <a:solidFill>
                  <a:prstClr val="black"/>
                </a:solidFill>
                <a:latin typeface="宋体" panose="02010600030101010101" pitchFamily="2" charset="-122"/>
                <a:sym typeface="+mn-ea"/>
              </a:rPr>
              <a:t>的数，等于</a:t>
            </a:r>
            <a:r>
              <a:rPr lang="zh-CN" altLang="en-US" sz="2400" b="1" noProof="1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乘这个数的</a:t>
            </a:r>
            <a:r>
              <a:rPr lang="zh-CN" altLang="en-US" sz="2400" b="1" noProof="1" smtClean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倒数</a:t>
            </a:r>
            <a:r>
              <a:rPr lang="en-US" altLang="zh-CN" sz="2400" b="1" noProof="1" smtClean="0">
                <a:solidFill>
                  <a:prstClr val="black"/>
                </a:solidFill>
                <a:latin typeface="宋体" panose="02010600030101010101" pitchFamily="2" charset="-122"/>
                <a:sym typeface="+mn-ea"/>
              </a:rPr>
              <a:t>.</a:t>
            </a:r>
            <a:endParaRPr lang="zh-CN" altLang="en-US" sz="2400" b="1" noProof="1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grpSp>
        <p:nvGrpSpPr>
          <p:cNvPr id="51208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2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14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3778" grpId="0" animBg="1"/>
      <p:bldP spid="203779" grpId="0" build="p" autoUpdateAnimBg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组合 204802"/>
          <p:cNvGrpSpPr/>
          <p:nvPr/>
        </p:nvGrpSpPr>
        <p:grpSpPr bwMode="auto">
          <a:xfrm>
            <a:off x="1184275" y="739775"/>
            <a:ext cx="6998192" cy="2216560"/>
            <a:chOff x="-118" y="28"/>
            <a:chExt cx="5879" cy="1861"/>
          </a:xfrm>
        </p:grpSpPr>
        <p:sp>
          <p:nvSpPr>
            <p:cNvPr id="52234" name="文本框 204803"/>
            <p:cNvSpPr txBox="1">
              <a:spLocks noChangeArrowheads="1"/>
            </p:cNvSpPr>
            <p:nvPr/>
          </p:nvSpPr>
          <p:spPr bwMode="auto">
            <a:xfrm>
              <a:off x="-118" y="28"/>
              <a:ext cx="5879" cy="1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利用上面的除法法则计算下列各题：</a:t>
              </a:r>
            </a:p>
            <a:p>
              <a:pPr eaLnBrk="1" fontAlgn="base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1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–54    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–9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）；            （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–27      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3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Arial" panose="020B0604020202020204" pitchFamily="34" charset="0"/>
                </a:rPr>
                <a:t>；</a:t>
              </a:r>
              <a:endPara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  <a:p>
              <a:pPr eaLnBrk="1" fontAlgn="base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3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0     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–7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）；  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            （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4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–24      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（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–6</a:t>
              </a:r>
              <a:r>
                <a:rPr lang="zh-CN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）</a:t>
              </a:r>
              <a:r>
                <a:rPr lang="en-US" altLang="zh-CN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.</a:t>
              </a:r>
            </a:p>
          </p:txBody>
        </p:sp>
        <p:graphicFrame>
          <p:nvGraphicFramePr>
            <p:cNvPr id="52235" name="对象 204804"/>
            <p:cNvGraphicFramePr/>
            <p:nvPr/>
          </p:nvGraphicFramePr>
          <p:xfrm>
            <a:off x="1049" y="866"/>
            <a:ext cx="20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r:id="rId4" imgW="128270" imgH="128270" progId="Equation.3">
                    <p:embed/>
                  </p:oleObj>
                </mc:Choice>
                <mc:Fallback>
                  <p:oleObj r:id="rId4" imgW="128270" imgH="128270" progId="Equation.3">
                    <p:embed/>
                    <p:pic>
                      <p:nvPicPr>
                        <p:cNvPr id="0" name="图片 409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9" y="866"/>
                          <a:ext cx="20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6" name="对象 204805"/>
            <p:cNvGraphicFramePr/>
            <p:nvPr/>
          </p:nvGraphicFramePr>
          <p:xfrm>
            <a:off x="4106" y="890"/>
            <a:ext cx="24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r:id="rId6" imgW="128270" imgH="128270" progId="Equation.3">
                    <p:embed/>
                  </p:oleObj>
                </mc:Choice>
                <mc:Fallback>
                  <p:oleObj r:id="rId6" imgW="128270" imgH="128270" progId="Equation.3">
                    <p:embed/>
                    <p:pic>
                      <p:nvPicPr>
                        <p:cNvPr id="0" name="图片 409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" y="890"/>
                          <a:ext cx="24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7" name="对象 204806"/>
            <p:cNvGraphicFramePr/>
            <p:nvPr/>
          </p:nvGraphicFramePr>
          <p:xfrm>
            <a:off x="871" y="1532"/>
            <a:ext cx="23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r:id="rId7" imgW="128270" imgH="128270" progId="Equation.3">
                    <p:embed/>
                  </p:oleObj>
                </mc:Choice>
                <mc:Fallback>
                  <p:oleObj r:id="rId7" imgW="128270" imgH="128270" progId="Equation.3">
                    <p:embed/>
                    <p:pic>
                      <p:nvPicPr>
                        <p:cNvPr id="0" name="图片 409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1" y="1532"/>
                          <a:ext cx="232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8" name="对象 204807"/>
            <p:cNvGraphicFramePr/>
            <p:nvPr/>
          </p:nvGraphicFramePr>
          <p:xfrm>
            <a:off x="4039" y="1506"/>
            <a:ext cx="28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r:id="rId8" imgW="128270" imgH="128270" progId="Equation.3">
                    <p:embed/>
                  </p:oleObj>
                </mc:Choice>
                <mc:Fallback>
                  <p:oleObj r:id="rId8" imgW="128270" imgH="128270" progId="Equation.3">
                    <p:embed/>
                    <p:pic>
                      <p:nvPicPr>
                        <p:cNvPr id="0" name="图片 410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9" y="1506"/>
                          <a:ext cx="280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809" name="文本框 204808"/>
          <p:cNvSpPr txBox="1">
            <a:spLocks noChangeArrowheads="1"/>
          </p:cNvSpPr>
          <p:nvPr/>
        </p:nvSpPr>
        <p:spPr bwMode="auto">
          <a:xfrm>
            <a:off x="1357805" y="3367881"/>
            <a:ext cx="69199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思考：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从上面我们能发现商的符号有什么规律？</a:t>
            </a:r>
            <a:endParaRPr lang="zh-CN" altLang="en-US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2230" name="组合 1"/>
          <p:cNvGrpSpPr/>
          <p:nvPr/>
        </p:nvGrpSpPr>
        <p:grpSpPr bwMode="auto">
          <a:xfrm>
            <a:off x="11113" y="-20638"/>
            <a:ext cx="2006600" cy="477838"/>
            <a:chOff x="100" y="40"/>
            <a:chExt cx="3160" cy="752"/>
          </a:xfrm>
        </p:grpSpPr>
        <p:cxnSp>
          <p:nvCxnSpPr>
            <p:cNvPr id="17" name="直线连接符 10"/>
            <p:cNvCxnSpPr/>
            <p:nvPr/>
          </p:nvCxnSpPr>
          <p:spPr>
            <a:xfrm>
              <a:off x="100" y="722"/>
              <a:ext cx="316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8"/>
            <p:cNvSpPr txBox="1"/>
            <p:nvPr/>
          </p:nvSpPr>
          <p:spPr>
            <a:xfrm>
              <a:off x="870" y="40"/>
              <a:ext cx="2320" cy="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2500" b="1" dirty="0">
                  <a:solidFill>
                    <a:prstClr val="black"/>
                  </a:solidFill>
                  <a:ea typeface="宋体" panose="02010600030101010101" pitchFamily="2" charset="-122"/>
                </a:rPr>
                <a:t>探究新知</a:t>
              </a:r>
            </a:p>
          </p:txBody>
        </p:sp>
        <p:sp>
          <p:nvSpPr>
            <p:cNvPr id="19" name="Freeform 74"/>
            <p:cNvSpPr>
              <a:spLocks noChangeAspect="1" noEditPoints="1"/>
            </p:cNvSpPr>
            <p:nvPr/>
          </p:nvSpPr>
          <p:spPr bwMode="auto">
            <a:xfrm>
              <a:off x="247" y="157"/>
              <a:ext cx="568" cy="505"/>
            </a:xfrm>
            <a:custGeom>
              <a:avLst/>
              <a:gdLst>
                <a:gd name="T0" fmla="*/ 127 w 167"/>
                <a:gd name="T1" fmla="*/ 22 h 148"/>
                <a:gd name="T2" fmla="*/ 74 w 167"/>
                <a:gd name="T3" fmla="*/ 0 h 148"/>
                <a:gd name="T4" fmla="*/ 0 w 167"/>
                <a:gd name="T5" fmla="*/ 74 h 148"/>
                <a:gd name="T6" fmla="*/ 74 w 167"/>
                <a:gd name="T7" fmla="*/ 148 h 148"/>
                <a:gd name="T8" fmla="*/ 143 w 167"/>
                <a:gd name="T9" fmla="*/ 99 h 148"/>
                <a:gd name="T10" fmla="*/ 70 w 167"/>
                <a:gd name="T11" fmla="*/ 79 h 148"/>
                <a:gd name="T12" fmla="*/ 127 w 167"/>
                <a:gd name="T13" fmla="*/ 22 h 148"/>
                <a:gd name="T14" fmla="*/ 147 w 167"/>
                <a:gd name="T15" fmla="*/ 19 h 148"/>
                <a:gd name="T16" fmla="*/ 93 w 167"/>
                <a:gd name="T17" fmla="*/ 73 h 148"/>
                <a:gd name="T18" fmla="*/ 164 w 167"/>
                <a:gd name="T19" fmla="*/ 92 h 148"/>
                <a:gd name="T20" fmla="*/ 167 w 167"/>
                <a:gd name="T21" fmla="*/ 69 h 148"/>
                <a:gd name="T22" fmla="*/ 147 w 167"/>
                <a:gd name="T23" fmla="*/ 1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148">
                  <a:moveTo>
                    <a:pt x="127" y="22"/>
                  </a:moveTo>
                  <a:cubicBezTo>
                    <a:pt x="113" y="8"/>
                    <a:pt x="95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115"/>
                    <a:pt x="33" y="148"/>
                    <a:pt x="74" y="148"/>
                  </a:cubicBezTo>
                  <a:cubicBezTo>
                    <a:pt x="106" y="148"/>
                    <a:pt x="133" y="127"/>
                    <a:pt x="143" y="99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127" y="22"/>
                  </a:lnTo>
                  <a:close/>
                  <a:moveTo>
                    <a:pt x="147" y="19"/>
                  </a:moveTo>
                  <a:cubicBezTo>
                    <a:pt x="93" y="73"/>
                    <a:pt x="93" y="73"/>
                    <a:pt x="93" y="73"/>
                  </a:cubicBezTo>
                  <a:cubicBezTo>
                    <a:pt x="164" y="92"/>
                    <a:pt x="164" y="92"/>
                    <a:pt x="164" y="92"/>
                  </a:cubicBezTo>
                  <a:cubicBezTo>
                    <a:pt x="166" y="85"/>
                    <a:pt x="167" y="77"/>
                    <a:pt x="167" y="69"/>
                  </a:cubicBezTo>
                  <a:cubicBezTo>
                    <a:pt x="167" y="50"/>
                    <a:pt x="160" y="32"/>
                    <a:pt x="147" y="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3959141" y="167902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6</a:t>
            </a:r>
            <a:endParaRPr lang="zh-CN" altLang="en-US" sz="20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08902" y="167902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–9</a:t>
            </a:r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89864" y="237152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0</a:t>
            </a:r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94744" y="238590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4</a:t>
            </a:r>
          </a:p>
        </p:txBody>
      </p:sp>
      <p:pic>
        <p:nvPicPr>
          <p:cNvPr id="20" name="Picture 5" descr="27girls00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1" y="593819"/>
            <a:ext cx="1287462" cy="131603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9" grpId="0" build="p" autoUpdateAnimBg="0"/>
      <p:bldP spid="3" grpId="0"/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WWW.2PPT.COM&#10;">
  <a:themeElements>
    <a:clrScheme name="自定义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B3C5"/>
      </a:accent1>
      <a:accent2>
        <a:srgbClr val="F07474"/>
      </a:accent2>
      <a:accent3>
        <a:srgbClr val="FFBF53"/>
      </a:accent3>
      <a:accent4>
        <a:srgbClr val="673B77"/>
      </a:accent4>
      <a:accent5>
        <a:srgbClr val="00B9FA"/>
      </a:accent5>
      <a:accent6>
        <a:srgbClr val="BECE37"/>
      </a:accent6>
      <a:hlink>
        <a:srgbClr val="B381D9"/>
      </a:hlink>
      <a:folHlink>
        <a:srgbClr val="800080"/>
      </a:folHlink>
    </a:clrScheme>
    <a:fontScheme name="自定义 3">
      <a:majorFont>
        <a:latin typeface="Impact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noFill/>
        </a:ln>
        <a:effectLst>
          <a:outerShdw blurRad="444500" dist="254000" dir="8100000" algn="tr" rotWithShape="0">
            <a:prstClr val="black">
              <a:alpha val="5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2356</Words>
  <Application>Microsoft Office PowerPoint</Application>
  <PresentationFormat>全屏显示(16:9)</PresentationFormat>
  <Paragraphs>442</Paragraphs>
  <Slides>50</Slides>
  <Notes>50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50</vt:i4>
      </vt:variant>
    </vt:vector>
  </HeadingPairs>
  <TitlesOfParts>
    <vt:vector size="67" baseType="lpstr">
      <vt:lpstr>仿宋</vt:lpstr>
      <vt:lpstr>黑体</vt:lpstr>
      <vt:lpstr>楷体</vt:lpstr>
      <vt:lpstr>楷体_GB2312</vt:lpstr>
      <vt:lpstr>宋体</vt:lpstr>
      <vt:lpstr>微软雅黑</vt:lpstr>
      <vt:lpstr>Arial</vt:lpstr>
      <vt:lpstr>Calibri</vt:lpstr>
      <vt:lpstr>Cambria Math</vt:lpstr>
      <vt:lpstr>Impact</vt:lpstr>
      <vt:lpstr>Tahoma</vt:lpstr>
      <vt:lpstr>Times New Roman</vt:lpstr>
      <vt:lpstr>Wingdings</vt:lpstr>
      <vt:lpstr>WWW.2PPT.COM
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数字入诗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2020-06-02T06:07:00Z</dcterms:created>
  <dcterms:modified xsi:type="dcterms:W3CDTF">2023-01-17T02:19:04Z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EBF30CB042614EB8AA5C4F23D0A45F55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