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2"/>
  </p:sldMasterIdLst>
  <p:notesMasterIdLst>
    <p:notesMasterId r:id="rId19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F8746-9A24-49FE-85AD-0E49BE993A5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EDFDD-9CEE-4824-A20D-86071A7C14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DFDD-9CEE-4824-A20D-86071A7C141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447415" y="692408"/>
            <a:ext cx="2087880" cy="5539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000" dirty="0"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经典粗圆简" panose="02010609000101010101" charset="-122"/>
                <a:ea typeface="经典粗圆简" panose="02010609000101010101" charset="-122"/>
                <a:cs typeface="经典粗圆简" panose="02010609000101010101" charset="-122"/>
              </a:rPr>
              <a:t>数学六年级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755006" y="831056"/>
            <a:ext cx="646331" cy="369332"/>
          </a:xfrm>
          <a:prstGeom prst="rect">
            <a:avLst/>
          </a:prstGeom>
          <a:solidFill>
            <a:srgbClr val="4F80BD"/>
          </a:solidFill>
          <a:ln w="28575" cap="rnd" cmpd="sng">
            <a:noFill/>
            <a:prstDash val="solid"/>
          </a:ln>
          <a:effectLst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思源宋体 CN Heavy" panose="02020900000000000000" charset="-122"/>
                <a:ea typeface="思源宋体 CN Heavy" panose="02020900000000000000" charset="-122"/>
              </a:rPr>
              <a:t>下册</a:t>
            </a:r>
          </a:p>
        </p:txBody>
      </p:sp>
      <p:sp>
        <p:nvSpPr>
          <p:cNvPr id="9" name="流程图: 卡片 8"/>
          <p:cNvSpPr/>
          <p:nvPr/>
        </p:nvSpPr>
        <p:spPr>
          <a:xfrm>
            <a:off x="1759903" y="1440620"/>
            <a:ext cx="5842635" cy="2411730"/>
          </a:xfrm>
          <a:prstGeom prst="flowChartPunchedCar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784551" y="1599683"/>
            <a:ext cx="1826141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第四单元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242873" y="2184458"/>
            <a:ext cx="3057247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4F80BD"/>
                </a:solidFill>
                <a:latin typeface="华文细黑" panose="02010600040101010101" pitchFamily="2" charset="-122"/>
                <a:ea typeface="思源宋体 CN Heavy"/>
              </a:rPr>
              <a:t>正比例和反比例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3331317" y="2825591"/>
            <a:ext cx="2880360" cy="26670"/>
            <a:chOff x="5045" y="5946"/>
            <a:chExt cx="4536" cy="56"/>
          </a:xfrm>
        </p:grpSpPr>
        <p:sp>
          <p:nvSpPr>
            <p:cNvPr id="17" name="矩形 16"/>
            <p:cNvSpPr/>
            <p:nvPr/>
          </p:nvSpPr>
          <p:spPr>
            <a:xfrm>
              <a:off x="5045" y="5961"/>
              <a:ext cx="4536" cy="2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888" y="5946"/>
              <a:ext cx="850" cy="5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4" name="文本框 10"/>
          <p:cNvSpPr txBox="1"/>
          <p:nvPr/>
        </p:nvSpPr>
        <p:spPr>
          <a:xfrm>
            <a:off x="3909721" y="2931775"/>
            <a:ext cx="1723550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dirty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反比例</a:t>
            </a:r>
          </a:p>
        </p:txBody>
      </p:sp>
      <p:sp>
        <p:nvSpPr>
          <p:cNvPr id="12" name="矩形 11"/>
          <p:cNvSpPr/>
          <p:nvPr/>
        </p:nvSpPr>
        <p:spPr>
          <a:xfrm>
            <a:off x="0" y="437187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ldLvl="0" animBg="1"/>
      <p:bldP spid="9" grpId="0" bldLvl="0" animBg="1"/>
      <p:bldP spid="11" grpId="0" bldLvl="0" animBg="1"/>
      <p:bldP spid="1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4139" y="681619"/>
            <a:ext cx="3118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反比例的概念：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2204" y="1599683"/>
            <a:ext cx="8308091" cy="1930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像这样，速度和时间两个量，速度变化，所用的时间也随着变化，尔而且速度与时间的积（也就是路程）一定，我们就说速度和时间成反比例。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4138" y="627615"/>
            <a:ext cx="6352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如何判断两个变量是否成反比例？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2647" y="1599683"/>
            <a:ext cx="8655111" cy="2576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小结：</a:t>
            </a:r>
            <a:endParaRPr lang="en-US" altLang="zh-CN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两个相关联的量，一个量增加，另一个量就减少；一个量减少，另一个量增加；而且两个量得积是一定的，这样的两个量就成反比例。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80329" y="519608"/>
            <a:ext cx="3456240" cy="486251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/>
          <p:nvPr/>
        </p:nvSpPr>
        <p:spPr>
          <a:xfrm>
            <a:off x="285282" y="543442"/>
            <a:ext cx="2646878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三、巩固练习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6459" y="1383668"/>
            <a:ext cx="8730941" cy="2436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711" y="465604"/>
            <a:ext cx="45518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）把上表补充完整。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8383" y="943861"/>
            <a:ext cx="28957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10×12=120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页）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22618" y="943860"/>
            <a:ext cx="28957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120÷15=8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天）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5760" y="1478293"/>
            <a:ext cx="28957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120÷20=6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天）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22618" y="1478292"/>
            <a:ext cx="28957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120÷30=4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天）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55" y="1996014"/>
            <a:ext cx="28957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120÷40=3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天）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11726" y="3273799"/>
          <a:ext cx="8280575" cy="81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0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08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6160">
                <a:tc>
                  <a:txBody>
                    <a:bodyPr/>
                    <a:lstStyle/>
                    <a:p>
                      <a:r>
                        <a:rPr lang="zh-CN" altLang="en-US" sz="1500" b="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平均每天看的页数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10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15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20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30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40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160">
                <a:tc>
                  <a:txBody>
                    <a:bodyPr/>
                    <a:lstStyle/>
                    <a:p>
                      <a:r>
                        <a:rPr lang="zh-CN" altLang="en-US" sz="1500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看完全书所需天数</a:t>
                      </a:r>
                      <a:endParaRPr lang="zh-CN" altLang="en-US" sz="15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12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731" y="2625754"/>
            <a:ext cx="19879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填表如下：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4137" y="779267"/>
            <a:ext cx="75605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）说一说看完全书所需天数与平均每天看的页数的变化关系。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726" y="2355735"/>
            <a:ext cx="75605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答：由表可知，平均每天看的页数越多，则看完全书所需天数越少。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721" y="787466"/>
            <a:ext cx="75605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）平均每天看的页数与看完全书所需天数是不是成反比例？说明理由。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715" y="2085717"/>
            <a:ext cx="82085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答：平均每天看的页数与看完全书所需天数成反比例，理由如下：平均每天看的页数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看完书所需天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书的总页数，属于乘积一定，因此成反比例。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80329" y="519608"/>
            <a:ext cx="3456240" cy="486251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/>
          <p:nvPr/>
        </p:nvSpPr>
        <p:spPr>
          <a:xfrm>
            <a:off x="285282" y="543442"/>
            <a:ext cx="2646878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四、课堂小结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4935" y="2139720"/>
            <a:ext cx="75605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通过本节课的学习，你学到了哪些知识？有什么收获？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80329" y="519608"/>
            <a:ext cx="3456240" cy="486251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/>
          <p:nvPr/>
        </p:nvSpPr>
        <p:spPr>
          <a:xfrm>
            <a:off x="285282" y="543442"/>
            <a:ext cx="2646878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一、复习导入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695" y="1059646"/>
            <a:ext cx="84804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举例说说什么是正比例？成正比例的量有什么特点？</a:t>
            </a:r>
          </a:p>
        </p:txBody>
      </p:sp>
      <p:sp>
        <p:nvSpPr>
          <p:cNvPr id="3" name="矩形 2"/>
          <p:cNvSpPr/>
          <p:nvPr/>
        </p:nvSpPr>
        <p:spPr>
          <a:xfrm>
            <a:off x="285282" y="2841769"/>
            <a:ext cx="85350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特点：两种相关联的量，一种量变化，另一种量也随着变化，这两种量中相对应的两个数的比的比值一定，这两种量就成正比例的量。</a:t>
            </a:r>
          </a:p>
        </p:txBody>
      </p:sp>
      <p:sp>
        <p:nvSpPr>
          <p:cNvPr id="4" name="矩形 3"/>
          <p:cNvSpPr/>
          <p:nvPr/>
        </p:nvSpPr>
        <p:spPr>
          <a:xfrm>
            <a:off x="326697" y="1746543"/>
            <a:ext cx="83611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工作效率一定，工作时间和工作总量成正比例关系； 速度一定，时间和路程成正比例关系。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6393" y="710875"/>
            <a:ext cx="9000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判断下面各题中的两种量是否成正比例？为什么？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0399" y="1520496"/>
            <a:ext cx="4874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单价一定，总价和数量。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0399" y="2251263"/>
            <a:ext cx="4874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数量一定，总价和单价。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0399" y="3083115"/>
            <a:ext cx="4874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总价一定，单价和数量。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05068" y="3143476"/>
            <a:ext cx="2869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不成正比例。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77073" y="1563776"/>
            <a:ext cx="2869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成正比例。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42547" y="2337825"/>
            <a:ext cx="2869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成正比例。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80329" y="519608"/>
            <a:ext cx="3456240" cy="486251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/>
          <p:nvPr/>
        </p:nvSpPr>
        <p:spPr>
          <a:xfrm>
            <a:off x="285282" y="543442"/>
            <a:ext cx="2646878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二、新知探究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695" y="1059645"/>
            <a:ext cx="8568595" cy="2221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用</a:t>
            </a:r>
            <a:r>
              <a:rPr lang="en-US" altLang="zh-CN" sz="2400" dirty="0" err="1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x,y</a:t>
            </a:r>
            <a:r>
              <a:rPr lang="zh-CN" altLang="en-US" sz="24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表示长方形相邻两边的边长，表</a:t>
            </a:r>
            <a:r>
              <a:rPr lang="en-US" altLang="zh-CN" sz="24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是面积为</a:t>
            </a:r>
            <a:r>
              <a:rPr lang="en-US" altLang="zh-CN" sz="24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24cm</a:t>
            </a:r>
            <a:r>
              <a:rPr lang="en-US" altLang="zh-CN" sz="2400" baseline="30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的长方形相邻两边边长的变化关系，表</a:t>
            </a:r>
            <a:r>
              <a:rPr lang="en-US" altLang="zh-CN" sz="24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是周长为</a:t>
            </a:r>
            <a:r>
              <a:rPr lang="en-US" altLang="zh-CN" sz="24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24cm</a:t>
            </a:r>
            <a:r>
              <a:rPr lang="zh-CN" altLang="en-US" sz="24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的长方形相邻两边边长的变化关系。请把表格填写完整，并说说你分别发现了什么。（单位：</a:t>
            </a:r>
            <a:r>
              <a:rPr lang="en-US" altLang="zh-CN" sz="24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cm</a:t>
            </a:r>
            <a:r>
              <a:rPr lang="zh-CN" altLang="en-US" sz="24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57011" y="3461193"/>
          <a:ext cx="7449759" cy="864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7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77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7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77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77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77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20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y</a:t>
                      </a:r>
                      <a:endParaRPr lang="zh-CN" altLang="en-US" sz="1400" dirty="0"/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24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12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889102" y="3067038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</a:t>
            </a:r>
            <a:r>
              <a:rPr lang="en-US" altLang="zh-CN" sz="28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75911" y="38678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99789" y="38678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60020" y="347802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724080" y="347802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516135" y="348685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380195" y="348685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11042" y="3894320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4.8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724079" y="38678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407131" y="38794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6516135" y="3867840"/>
            <a:ext cx="441146" cy="707886"/>
            <a:chOff x="8061773" y="3933035"/>
            <a:chExt cx="441146" cy="943847"/>
          </a:xfrm>
        </p:grpSpPr>
        <p:sp>
          <p:nvSpPr>
            <p:cNvPr id="18" name="矩形 17"/>
            <p:cNvSpPr/>
            <p:nvPr/>
          </p:nvSpPr>
          <p:spPr>
            <a:xfrm>
              <a:off x="8061773" y="3933035"/>
              <a:ext cx="441146" cy="9438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0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24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0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7</a:t>
              </a:r>
              <a:endPara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cxnSp>
          <p:nvCxnSpPr>
            <p:cNvPr id="9" name="直接连接符 8"/>
            <p:cNvCxnSpPr>
              <a:stCxn id="18" idx="1"/>
              <a:endCxn id="18" idx="3"/>
            </p:cNvCxnSpPr>
            <p:nvPr/>
          </p:nvCxnSpPr>
          <p:spPr>
            <a:xfrm>
              <a:off x="8061773" y="4404959"/>
              <a:ext cx="44114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  <p:bldP spid="5" grpId="0"/>
      <p:bldP spid="3" grpId="0"/>
      <p:bldP spid="4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578482" y="843630"/>
          <a:ext cx="7344513" cy="71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0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0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0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5913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13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y</a:t>
                      </a:r>
                      <a:endParaRPr lang="zh-CN" altLang="en-US" sz="1400" dirty="0"/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11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10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3889218" y="366851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</a:t>
            </a:r>
            <a:r>
              <a:rPr lang="en-US" altLang="zh-CN" sz="28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90787" y="2301731"/>
            <a:ext cx="6084105" cy="96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4068637" y="116056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03905" y="116765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860020" y="116765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724080" y="116321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516135" y="116765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396190" y="11587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11903" y="8436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724080" y="77523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516135" y="7770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396190" y="78437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40331" y="503044"/>
            <a:ext cx="6647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在小组互相说一说自己发现的边长变化的规律。</a:t>
            </a:r>
          </a:p>
        </p:txBody>
      </p:sp>
      <p:sp>
        <p:nvSpPr>
          <p:cNvPr id="5" name="矩形 4"/>
          <p:cNvSpPr/>
          <p:nvPr/>
        </p:nvSpPr>
        <p:spPr>
          <a:xfrm>
            <a:off x="270272" y="1005641"/>
            <a:ext cx="8712605" cy="1405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①面积是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24cm</a:t>
            </a:r>
            <a:r>
              <a:rPr lang="en-US" altLang="zh-CN" sz="2000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的长方形，长和宽的积分别为：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1×24=24,2×12=24,3×8=24……</a:t>
            </a: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长和宽和积都是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。周长是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24cm</a:t>
            </a: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的长方形，长和宽的积分别是：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1×11=11,2×10=20,3×9=27……</a:t>
            </a: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长和宽的积不相等。</a:t>
            </a:r>
          </a:p>
        </p:txBody>
      </p:sp>
      <p:sp>
        <p:nvSpPr>
          <p:cNvPr id="7" name="矩形 6"/>
          <p:cNvSpPr/>
          <p:nvPr/>
        </p:nvSpPr>
        <p:spPr>
          <a:xfrm>
            <a:off x="340332" y="2799137"/>
            <a:ext cx="8352579" cy="1405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②面积是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24cm</a:t>
            </a:r>
            <a:r>
              <a:rPr lang="en-US" altLang="zh-CN" sz="2000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的长方形，长和宽的积分别为：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1+24=25,2+12=14,3+8=11……</a:t>
            </a: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长的宽的和不相等。周长是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24cm</a:t>
            </a: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的长方形，长和宽的积分别是：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1+11=12,2+10=12,3+9=12……</a:t>
            </a: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长和宽的积相等。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email"/>
          <a:srcRect r="-756"/>
          <a:stretch>
            <a:fillRect/>
          </a:stretch>
        </p:blipFill>
        <p:spPr bwMode="auto">
          <a:xfrm>
            <a:off x="395711" y="1923705"/>
            <a:ext cx="8565525" cy="143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712" y="735622"/>
            <a:ext cx="81357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</a:t>
            </a:r>
            <a:r>
              <a:rPr lang="en-US" altLang="zh-CN" sz="28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和表</a:t>
            </a:r>
            <a:r>
              <a:rPr lang="en-US" altLang="zh-CN" sz="28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中，长方形相邻两边边长之间的变化规律相同吗？</a:t>
            </a:r>
          </a:p>
        </p:txBody>
      </p:sp>
      <p:sp>
        <p:nvSpPr>
          <p:cNvPr id="6" name="矩形 5"/>
          <p:cNvSpPr/>
          <p:nvPr/>
        </p:nvSpPr>
        <p:spPr>
          <a:xfrm>
            <a:off x="287281" y="3431278"/>
            <a:ext cx="83525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小结：表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和表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中长方形相邻两边边长之间的变化规律是不相同的。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721" y="735623"/>
            <a:ext cx="81357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王叔叔要去游长城，不同的交通工具的速度和行驶所需要时间如下。你从表中发现了什么？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21233" y="2301731"/>
          <a:ext cx="8033048" cy="1026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8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8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8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024">
                <a:tc>
                  <a:txBody>
                    <a:bodyPr/>
                    <a:lstStyle/>
                    <a:p>
                      <a:endParaRPr lang="zh-CN" altLang="en-US" sz="1500" b="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自行车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大巴车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小轿车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2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速度</a:t>
                      </a:r>
                      <a:r>
                        <a:rPr lang="en-US" altLang="zh-CN" sz="1500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/</a:t>
                      </a:r>
                      <a:r>
                        <a:rPr lang="zh-CN" altLang="en-US" sz="1500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（千米</a:t>
                      </a:r>
                      <a:r>
                        <a:rPr lang="en-US" altLang="zh-CN" sz="1500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/</a:t>
                      </a:r>
                      <a:r>
                        <a:rPr lang="zh-CN" altLang="en-US" sz="1500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时）</a:t>
                      </a:r>
                      <a:endParaRPr lang="zh-CN" altLang="en-US" sz="15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10</a:t>
                      </a:r>
                      <a:endParaRPr lang="zh-CN" altLang="en-US" sz="15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60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80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2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时间</a:t>
                      </a:r>
                      <a:r>
                        <a:rPr lang="en-US" altLang="zh-CN" sz="1500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/</a:t>
                      </a:r>
                      <a:r>
                        <a:rPr lang="zh-CN" altLang="en-US" sz="1500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时</a:t>
                      </a:r>
                      <a:endParaRPr lang="zh-CN" altLang="en-US" sz="15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12</a:t>
                      </a:r>
                      <a:endParaRPr lang="zh-CN" altLang="en-US" sz="15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endParaRPr lang="zh-CN" altLang="en-US" sz="15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1.5</a:t>
                      </a:r>
                      <a:endParaRPr lang="zh-CN" altLang="en-US" sz="15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7129" y="456506"/>
            <a:ext cx="6647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观察表格，看看有什么发现？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17" y="1221657"/>
            <a:ext cx="6949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①发现时间与速度的变化有关系。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8744" y="2031713"/>
            <a:ext cx="86767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②发现时间是随着速度的变化而变化的，速度增加，时间就减少；速度减少，时间就增加。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4988" y="3327803"/>
            <a:ext cx="87842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③发现速度与时间的积是一定的，都是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120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2PPT.COM&#10;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794</Words>
  <Application>Microsoft Office PowerPoint</Application>
  <PresentationFormat>全屏显示(16:9)</PresentationFormat>
  <Paragraphs>111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黑体</vt:lpstr>
      <vt:lpstr>华文细黑</vt:lpstr>
      <vt:lpstr>经典粗圆简</vt:lpstr>
      <vt:lpstr>楷体</vt:lpstr>
      <vt:lpstr>思源宋体 CN Heavy</vt:lpstr>
      <vt:lpstr>宋体</vt:lpstr>
      <vt:lpstr>微软雅黑</vt:lpstr>
      <vt:lpstr>Arial</vt:lpstr>
      <vt:lpstr>Calibri</vt:lpstr>
      <vt:lpstr>WWW.2PPT.COM
</vt:lpstr>
      <vt:lpstr>WWW.2PPT.COM
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2020-07-23T08:42:00Z</dcterms:created>
  <dcterms:modified xsi:type="dcterms:W3CDTF">2023-01-17T02:19:09Z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E98437589A5E42A0884959C5E910FF6E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