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9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17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9"/>
        <p:guide pos="7265"/>
        <p:guide orient="horz" pos="648"/>
        <p:guide orient="horz" pos="716"/>
        <p:guide orient="horz" pos="3928"/>
        <p:guide orient="horz"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29D1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29D1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r="20878" b="38357"/>
          <a:stretch>
            <a:fillRect/>
          </a:stretch>
        </p:blipFill>
        <p:spPr>
          <a:xfrm>
            <a:off x="8625280" y="-1040557"/>
            <a:ext cx="4380272" cy="4355438"/>
          </a:xfrm>
          <a:custGeom>
            <a:avLst/>
            <a:gdLst>
              <a:gd name="connsiteX0" fmla="*/ 2190136 w 4380272"/>
              <a:gd name="connsiteY0" fmla="*/ 0 h 4355438"/>
              <a:gd name="connsiteX1" fmla="*/ 4380272 w 4380272"/>
              <a:gd name="connsiteY1" fmla="*/ 2177719 h 4355438"/>
              <a:gd name="connsiteX2" fmla="*/ 2190136 w 4380272"/>
              <a:gd name="connsiteY2" fmla="*/ 4355438 h 4355438"/>
              <a:gd name="connsiteX3" fmla="*/ 0 w 4380272"/>
              <a:gd name="connsiteY3" fmla="*/ 2177719 h 4355438"/>
              <a:gd name="connsiteX4" fmla="*/ 2190136 w 4380272"/>
              <a:gd name="connsiteY4" fmla="*/ 0 h 435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72" h="4355438">
                <a:moveTo>
                  <a:pt x="2190136" y="0"/>
                </a:moveTo>
                <a:cubicBezTo>
                  <a:pt x="3399715" y="0"/>
                  <a:pt x="4380272" y="974998"/>
                  <a:pt x="4380272" y="2177719"/>
                </a:cubicBezTo>
                <a:cubicBezTo>
                  <a:pt x="4380272" y="3380440"/>
                  <a:pt x="3399715" y="4355438"/>
                  <a:pt x="2190136" y="4355438"/>
                </a:cubicBezTo>
                <a:cubicBezTo>
                  <a:pt x="980557" y="4355438"/>
                  <a:pt x="0" y="3380440"/>
                  <a:pt x="0" y="2177719"/>
                </a:cubicBezTo>
                <a:cubicBezTo>
                  <a:pt x="0" y="974998"/>
                  <a:pt x="980557" y="0"/>
                  <a:pt x="2190136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5492" r="44411"/>
          <a:stretch>
            <a:fillRect/>
          </a:stretch>
        </p:blipFill>
        <p:spPr>
          <a:xfrm>
            <a:off x="7269361" y="2880271"/>
            <a:ext cx="3242150" cy="3144729"/>
          </a:xfrm>
          <a:custGeom>
            <a:avLst/>
            <a:gdLst>
              <a:gd name="connsiteX0" fmla="*/ 1621075 w 3242150"/>
              <a:gd name="connsiteY0" fmla="*/ 0 h 3144729"/>
              <a:gd name="connsiteX1" fmla="*/ 3242150 w 3242150"/>
              <a:gd name="connsiteY1" fmla="*/ 1611885 h 3144729"/>
              <a:gd name="connsiteX2" fmla="*/ 2252071 w 3242150"/>
              <a:gd name="connsiteY2" fmla="*/ 3097100 h 3144729"/>
              <a:gd name="connsiteX3" fmla="*/ 2121197 w 3242150"/>
              <a:gd name="connsiteY3" fmla="*/ 3144729 h 3144729"/>
              <a:gd name="connsiteX4" fmla="*/ 1120953 w 3242150"/>
              <a:gd name="connsiteY4" fmla="*/ 3144729 h 3144729"/>
              <a:gd name="connsiteX5" fmla="*/ 990079 w 3242150"/>
              <a:gd name="connsiteY5" fmla="*/ 3097100 h 3144729"/>
              <a:gd name="connsiteX6" fmla="*/ 0 w 3242150"/>
              <a:gd name="connsiteY6" fmla="*/ 1611885 h 3144729"/>
              <a:gd name="connsiteX7" fmla="*/ 1621075 w 3242150"/>
              <a:gd name="connsiteY7" fmla="*/ 0 h 314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50" h="3144729">
                <a:moveTo>
                  <a:pt x="1621075" y="0"/>
                </a:moveTo>
                <a:cubicBezTo>
                  <a:pt x="2516370" y="0"/>
                  <a:pt x="3242150" y="721665"/>
                  <a:pt x="3242150" y="1611885"/>
                </a:cubicBezTo>
                <a:cubicBezTo>
                  <a:pt x="3242150" y="2279550"/>
                  <a:pt x="2833899" y="2852403"/>
                  <a:pt x="2252071" y="3097100"/>
                </a:cubicBezTo>
                <a:lnTo>
                  <a:pt x="2121197" y="3144729"/>
                </a:lnTo>
                <a:lnTo>
                  <a:pt x="1120953" y="3144729"/>
                </a:lnTo>
                <a:lnTo>
                  <a:pt x="990079" y="3097100"/>
                </a:lnTo>
                <a:cubicBezTo>
                  <a:pt x="408251" y="2852403"/>
                  <a:pt x="0" y="2279550"/>
                  <a:pt x="0" y="1611885"/>
                </a:cubicBezTo>
                <a:cubicBezTo>
                  <a:pt x="0" y="721665"/>
                  <a:pt x="725780" y="0"/>
                  <a:pt x="1621075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3" t="60373" r="20284" b="7929"/>
          <a:stretch>
            <a:fillRect/>
          </a:stretch>
        </p:blipFill>
        <p:spPr>
          <a:xfrm>
            <a:off x="10816101" y="3225124"/>
            <a:ext cx="2252428" cy="2239658"/>
          </a:xfrm>
          <a:custGeom>
            <a:avLst/>
            <a:gdLst>
              <a:gd name="connsiteX0" fmla="*/ 1126214 w 2252428"/>
              <a:gd name="connsiteY0" fmla="*/ 0 h 2239658"/>
              <a:gd name="connsiteX1" fmla="*/ 2252428 w 2252428"/>
              <a:gd name="connsiteY1" fmla="*/ 1119829 h 2239658"/>
              <a:gd name="connsiteX2" fmla="*/ 1126214 w 2252428"/>
              <a:gd name="connsiteY2" fmla="*/ 2239658 h 2239658"/>
              <a:gd name="connsiteX3" fmla="*/ 0 w 2252428"/>
              <a:gd name="connsiteY3" fmla="*/ 1119829 h 2239658"/>
              <a:gd name="connsiteX4" fmla="*/ 1126214 w 2252428"/>
              <a:gd name="connsiteY4" fmla="*/ 0 h 22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428" h="2239658">
                <a:moveTo>
                  <a:pt x="1126214" y="0"/>
                </a:moveTo>
                <a:cubicBezTo>
                  <a:pt x="1748205" y="0"/>
                  <a:pt x="2252428" y="501365"/>
                  <a:pt x="2252428" y="1119829"/>
                </a:cubicBezTo>
                <a:cubicBezTo>
                  <a:pt x="2252428" y="1738293"/>
                  <a:pt x="1748205" y="2239658"/>
                  <a:pt x="1126214" y="2239658"/>
                </a:cubicBezTo>
                <a:cubicBezTo>
                  <a:pt x="504223" y="2239658"/>
                  <a:pt x="0" y="1738293"/>
                  <a:pt x="0" y="1119829"/>
                </a:cubicBezTo>
                <a:cubicBezTo>
                  <a:pt x="0" y="501365"/>
                  <a:pt x="504223" y="0"/>
                  <a:pt x="1126214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00000" r="54988" b="-1119"/>
          <a:stretch>
            <a:fillRect/>
          </a:stretch>
        </p:blipFill>
        <p:spPr>
          <a:xfrm>
            <a:off x="8390314" y="6025000"/>
            <a:ext cx="1000244" cy="79041"/>
          </a:xfrm>
          <a:custGeom>
            <a:avLst/>
            <a:gdLst>
              <a:gd name="connsiteX0" fmla="*/ 0 w 1000244"/>
              <a:gd name="connsiteY0" fmla="*/ 0 h 79041"/>
              <a:gd name="connsiteX1" fmla="*/ 1000244 w 1000244"/>
              <a:gd name="connsiteY1" fmla="*/ 0 h 79041"/>
              <a:gd name="connsiteX2" fmla="*/ 982180 w 1000244"/>
              <a:gd name="connsiteY2" fmla="*/ 6574 h 79041"/>
              <a:gd name="connsiteX3" fmla="*/ 500122 w 1000244"/>
              <a:gd name="connsiteY3" fmla="*/ 79041 h 79041"/>
              <a:gd name="connsiteX4" fmla="*/ 18064 w 1000244"/>
              <a:gd name="connsiteY4" fmla="*/ 6574 h 79041"/>
              <a:gd name="connsiteX5" fmla="*/ 0 w 1000244"/>
              <a:gd name="connsiteY5" fmla="*/ 0 h 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44" h="79041">
                <a:moveTo>
                  <a:pt x="0" y="0"/>
                </a:moveTo>
                <a:lnTo>
                  <a:pt x="1000244" y="0"/>
                </a:lnTo>
                <a:lnTo>
                  <a:pt x="982180" y="6574"/>
                </a:lnTo>
                <a:cubicBezTo>
                  <a:pt x="829898" y="53670"/>
                  <a:pt x="667990" y="79041"/>
                  <a:pt x="500122" y="79041"/>
                </a:cubicBezTo>
                <a:cubicBezTo>
                  <a:pt x="332254" y="79041"/>
                  <a:pt x="170346" y="53670"/>
                  <a:pt x="18064" y="65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同心圆 20"/>
          <p:cNvSpPr/>
          <p:nvPr/>
        </p:nvSpPr>
        <p:spPr>
          <a:xfrm>
            <a:off x="10389485" y="5489617"/>
            <a:ext cx="874053" cy="874053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608319" y="5489617"/>
            <a:ext cx="2348139" cy="2348139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70108" y="1649624"/>
            <a:ext cx="1045434" cy="1045434"/>
          </a:xfrm>
          <a:prstGeom prst="ellipse">
            <a:avLst/>
          </a:prstGeom>
          <a:solidFill>
            <a:srgbClr val="00C85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C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8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1.1   </a:t>
                  </a:r>
                  <a:r>
                    <a:rPr lang="zh-CN" altLang="en-US" sz="5400" b="1" dirty="0">
                      <a:solidFill>
                        <a:srgbClr val="00C8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比多少</a:t>
                  </a: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准备课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C8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046289"/>
            <a:ext cx="80708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207000" y="2754313"/>
            <a:ext cx="325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9631363" y="2725738"/>
            <a:ext cx="396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660400" y="1301802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90713"/>
            <a:ext cx="78009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2"/>
          <p:cNvSpPr>
            <a:spLocks noChangeShapeType="1"/>
          </p:cNvSpPr>
          <p:nvPr/>
        </p:nvSpPr>
        <p:spPr bwMode="auto">
          <a:xfrm flipH="1">
            <a:off x="2725739" y="2593975"/>
            <a:ext cx="109537" cy="53975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H="1">
            <a:off x="3802064" y="2714625"/>
            <a:ext cx="217487" cy="541338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4900613" y="2649538"/>
            <a:ext cx="214312" cy="482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H="1">
            <a:off x="6003926" y="2717800"/>
            <a:ext cx="322263" cy="482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6980238" y="2641601"/>
            <a:ext cx="481012" cy="5365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8015288" y="2581275"/>
            <a:ext cx="588962" cy="642938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8"/>
          <p:cNvSpPr/>
          <p:nvPr/>
        </p:nvSpPr>
        <p:spPr>
          <a:xfrm>
            <a:off x="7885114" y="3511551"/>
            <a:ext cx="809625" cy="8096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35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9431338" y="2684463"/>
            <a:ext cx="396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660400" y="1261609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69" y="1827213"/>
            <a:ext cx="710406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7420377" y="3831161"/>
            <a:ext cx="396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660400" y="1301802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4"/>
          <p:cNvSpPr txBox="1">
            <a:spLocks noChangeArrowheads="1"/>
          </p:cNvSpPr>
          <p:nvPr/>
        </p:nvSpPr>
        <p:spPr bwMode="auto">
          <a:xfrm>
            <a:off x="580013" y="1736085"/>
            <a:ext cx="37893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比较多少的方法：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80013" y="2382583"/>
            <a:ext cx="80713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首先用笔数一数需要比较的两个东西</a:t>
            </a:r>
            <a:r>
              <a:rPr lang="zh-CN" altLang="en-US" sz="21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各自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多少个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0013" y="2999921"/>
            <a:ext cx="104685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然后比较数好的数字，</a:t>
            </a:r>
            <a:r>
              <a:rPr lang="zh-CN" altLang="en-US" sz="21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大的</a:t>
            </a: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就是</a:t>
            </a:r>
            <a:r>
              <a:rPr lang="zh-CN" altLang="en-US" sz="21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多的</a:t>
            </a: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100" kern="0">
                <a:solidFill>
                  <a:srgbClr val="2E75B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小的</a:t>
            </a: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就是</a:t>
            </a:r>
            <a:r>
              <a:rPr lang="zh-CN" altLang="en-US" sz="2100" kern="0">
                <a:solidFill>
                  <a:srgbClr val="2E75B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少的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8" y="1893783"/>
            <a:ext cx="1753332" cy="18085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2012011410371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12" y="2641600"/>
            <a:ext cx="107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8" descr="2012011410371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12" y="2641600"/>
            <a:ext cx="1081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 descr="2012011410371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25" y="2589213"/>
            <a:ext cx="107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2012011410371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50" y="2589213"/>
            <a:ext cx="107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/>
          <p:nvPr/>
        </p:nvSpPr>
        <p:spPr>
          <a:xfrm>
            <a:off x="6586338" y="2589214"/>
            <a:ext cx="1890713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）</a:t>
            </a:r>
          </a:p>
        </p:txBody>
      </p:sp>
      <p:pic>
        <p:nvPicPr>
          <p:cNvPr id="27654" name="Picture 12" descr="20120114103719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37" y="3830638"/>
            <a:ext cx="118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20120114103719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62" y="3830638"/>
            <a:ext cx="118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20120114103719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50" y="3830638"/>
            <a:ext cx="11858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20120114103719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75" y="3830638"/>
            <a:ext cx="118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20120114103719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00" y="3830638"/>
            <a:ext cx="118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/>
          <p:nvPr/>
        </p:nvSpPr>
        <p:spPr>
          <a:xfrm>
            <a:off x="6586338" y="3884614"/>
            <a:ext cx="1890713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）</a:t>
            </a:r>
          </a:p>
        </p:txBody>
      </p:sp>
      <p:pic>
        <p:nvPicPr>
          <p:cNvPr id="15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50" y="3884614"/>
            <a:ext cx="5905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2644575" y="3398838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506587" y="3398838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4371775" y="3398838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181400" y="3398838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60400" y="1409700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7" name="Text Box 16"/>
          <p:cNvSpPr txBox="1">
            <a:spLocks noChangeArrowheads="1"/>
          </p:cNvSpPr>
          <p:nvPr/>
        </p:nvSpPr>
        <p:spPr bwMode="auto">
          <a:xfrm>
            <a:off x="2103237" y="1420793"/>
            <a:ext cx="45085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在多的（     ）后面画</a:t>
            </a:r>
          </a:p>
        </p:txBody>
      </p:sp>
      <p:pic>
        <p:nvPicPr>
          <p:cNvPr id="27668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72" y="1308695"/>
            <a:ext cx="541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vender_waterl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51" y="245749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lavender_waterl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38" y="245749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avender_waterl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63" y="245749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oseb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26" y="396879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oseb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38" y="391481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roseb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63" y="391481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roseb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88" y="391481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/>
          <p:nvPr/>
        </p:nvSpPr>
        <p:spPr>
          <a:xfrm>
            <a:off x="6888651" y="2563854"/>
            <a:ext cx="1890712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）</a:t>
            </a:r>
          </a:p>
        </p:txBody>
      </p:sp>
      <p:sp>
        <p:nvSpPr>
          <p:cNvPr id="10" name="Text Box 13"/>
          <p:cNvSpPr txBox="1"/>
          <p:nvPr/>
        </p:nvSpPr>
        <p:spPr>
          <a:xfrm>
            <a:off x="7025176" y="4022766"/>
            <a:ext cx="1890712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）</a:t>
            </a:r>
          </a:p>
        </p:txBody>
      </p:sp>
      <p:pic>
        <p:nvPicPr>
          <p:cNvPr id="11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13" y="4022765"/>
            <a:ext cx="579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2281238" y="1477964"/>
            <a:ext cx="45085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在多的（     ）里面面画</a:t>
            </a:r>
          </a:p>
        </p:txBody>
      </p:sp>
      <p:pic>
        <p:nvPicPr>
          <p:cNvPr id="28684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03351"/>
            <a:ext cx="5143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 14"/>
          <p:cNvSpPr/>
          <p:nvPr/>
        </p:nvSpPr>
        <p:spPr>
          <a:xfrm>
            <a:off x="696120" y="1331948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j0304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9" y="2497138"/>
            <a:ext cx="917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8" descr="j0304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4" y="2497138"/>
            <a:ext cx="917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 descr="j0304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2497138"/>
            <a:ext cx="9191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j0304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2497138"/>
            <a:ext cx="917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AN025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008439"/>
            <a:ext cx="7556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3" descr="AN025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008439"/>
            <a:ext cx="7556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4" descr="AN025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4" y="4008439"/>
            <a:ext cx="7572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AN025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9" y="3954463"/>
            <a:ext cx="7572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6" descr="AN025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4" y="4008439"/>
            <a:ext cx="7572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/>
          <p:nvPr/>
        </p:nvSpPr>
        <p:spPr>
          <a:xfrm>
            <a:off x="6865938" y="2551114"/>
            <a:ext cx="1890712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6865938" y="3900489"/>
            <a:ext cx="1890712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</a:p>
        </p:txBody>
      </p:sp>
      <p:pic>
        <p:nvPicPr>
          <p:cNvPr id="15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264001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任意多边形 18"/>
          <p:cNvSpPr/>
          <p:nvPr/>
        </p:nvSpPr>
        <p:spPr>
          <a:xfrm>
            <a:off x="1604964" y="1392238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2281238" y="1477964"/>
            <a:ext cx="45085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在少的（      ）后面画</a:t>
            </a:r>
          </a:p>
        </p:txBody>
      </p:sp>
      <p:pic>
        <p:nvPicPr>
          <p:cNvPr id="29712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319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og_dog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01" y="2500356"/>
            <a:ext cx="12144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og_dog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76" y="2500356"/>
            <a:ext cx="12144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frog_dog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12" y="2446381"/>
            <a:ext cx="12144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frog_dog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01" y="2446381"/>
            <a:ext cx="12144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rog_dog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01" y="2446381"/>
            <a:ext cx="12144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rog_dog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87" y="2446381"/>
            <a:ext cx="12144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20077128595999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75" y="4121193"/>
            <a:ext cx="755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20077128595999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00" y="4067218"/>
            <a:ext cx="755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20077128595999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75" y="4121193"/>
            <a:ext cx="755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20077128595999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62" y="4013243"/>
            <a:ext cx="755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/>
          <p:nvPr/>
        </p:nvSpPr>
        <p:spPr>
          <a:xfrm>
            <a:off x="6946325" y="2717844"/>
            <a:ext cx="1890712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</a:p>
        </p:txBody>
      </p:sp>
      <p:sp>
        <p:nvSpPr>
          <p:cNvPr id="15" name="Text Box 18"/>
          <p:cNvSpPr txBox="1"/>
          <p:nvPr/>
        </p:nvSpPr>
        <p:spPr>
          <a:xfrm>
            <a:off x="6946325" y="4391069"/>
            <a:ext cx="1890712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4050" b="1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</a:p>
        </p:txBody>
      </p:sp>
      <p:pic>
        <p:nvPicPr>
          <p:cNvPr id="16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13" y="4468856"/>
            <a:ext cx="5318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任意多边形 21"/>
          <p:cNvSpPr/>
          <p:nvPr/>
        </p:nvSpPr>
        <p:spPr>
          <a:xfrm>
            <a:off x="660400" y="1392238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165377" y="1401764"/>
            <a:ext cx="45085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在少的（      ）后面画</a:t>
            </a:r>
          </a:p>
        </p:txBody>
      </p:sp>
      <p:pic>
        <p:nvPicPr>
          <p:cNvPr id="30737" name="Picture 10" descr="png-0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76" y="1298577"/>
            <a:ext cx="5254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603229_14532424018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82" y="1966631"/>
            <a:ext cx="14589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6" descr="603229_14532424018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32" y="1966631"/>
            <a:ext cx="14589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603229_14532424018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45" y="1966631"/>
            <a:ext cx="1458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603229_14532424018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70" y="1966631"/>
            <a:ext cx="1458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99332" y="4674787"/>
            <a:ext cx="34020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kern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一样多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015959" y="4674787"/>
            <a:ext cx="4613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男生和女生哪个多？</a:t>
            </a:r>
          </a:p>
        </p:txBody>
      </p:sp>
      <p:pic>
        <p:nvPicPr>
          <p:cNvPr id="31751" name="Picture 5" descr="603229_14532424018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45" y="1945995"/>
            <a:ext cx="14589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660400" y="1321900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0" descr="]0YU[TGWD2(IP16GAO`[X0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51" y="4832125"/>
            <a:ext cx="428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5309526" y="4955950"/>
            <a:ext cx="307975" cy="307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z="1350" kern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7195475" y="4898800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  <a:endParaRPr lang="en-US" altLang="zh-CN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772" name="Group 22"/>
          <p:cNvGrpSpPr/>
          <p:nvPr/>
        </p:nvGrpSpPr>
        <p:grpSpPr bwMode="auto">
          <a:xfrm>
            <a:off x="4220500" y="2346100"/>
            <a:ext cx="4265612" cy="2162175"/>
            <a:chOff x="975" y="1570"/>
            <a:chExt cx="3583" cy="1815"/>
          </a:xfrm>
        </p:grpSpPr>
        <p:pic>
          <p:nvPicPr>
            <p:cNvPr id="32773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807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570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795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2961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1656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2170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0" descr="]0YU[TGWD2(IP16GAO`[X0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2895"/>
              <a:ext cx="36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21" descr="C:\Documents and Settings\kings\My Documents\My Pictures\picture sources\basketball_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2" t="6273" r="24812"/>
            <a:stretch>
              <a:fillRect/>
            </a:stretch>
          </p:blipFill>
          <p:spPr bwMode="auto">
            <a:xfrm>
              <a:off x="1265" y="2306"/>
              <a:ext cx="52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21" descr="C:\Documents and Settings\kings\My Documents\My Pictures\picture sources\basketball_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2" t="6273" r="24812"/>
            <a:stretch>
              <a:fillRect/>
            </a:stretch>
          </p:blipFill>
          <p:spPr bwMode="auto">
            <a:xfrm>
              <a:off x="2109" y="2024"/>
              <a:ext cx="52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21" descr="C:\Documents and Settings\kings\My Documents\My Pictures\picture sources\basketball_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2" t="6273" r="24812"/>
            <a:stretch>
              <a:fillRect/>
            </a:stretch>
          </p:blipFill>
          <p:spPr bwMode="auto">
            <a:xfrm>
              <a:off x="3442" y="1580"/>
              <a:ext cx="52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21" descr="C:\Documents and Settings\kings\My Documents\My Pictures\picture sources\basketball_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2" t="6273" r="24812"/>
            <a:stretch>
              <a:fillRect/>
            </a:stretch>
          </p:blipFill>
          <p:spPr bwMode="auto">
            <a:xfrm>
              <a:off x="3533" y="2669"/>
              <a:ext cx="52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21" descr="C:\Documents and Settings\kings\My Documents\My Pictures\picture sources\basketball_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2" t="6273" r="24812"/>
            <a:stretch>
              <a:fillRect/>
            </a:stretch>
          </p:blipFill>
          <p:spPr bwMode="auto">
            <a:xfrm>
              <a:off x="4032" y="2079"/>
              <a:ext cx="52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4" y="1274292"/>
            <a:ext cx="30432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21" descr="C:\Documents and Settings\kings\My Documents\My Pictures\picture sources\basketball_8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6224" r="24808"/>
          <a:stretch>
            <a:fillRect/>
          </a:stretch>
        </p:blipFill>
        <p:spPr bwMode="auto">
          <a:xfrm>
            <a:off x="4657063" y="4857525"/>
            <a:ext cx="4921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238338" y="4944836"/>
            <a:ext cx="307975" cy="306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defRPr/>
            </a:pPr>
            <a:endParaRPr lang="zh-CN" altLang="en-US" sz="1350" kern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60400" y="1291755"/>
            <a:ext cx="403225" cy="444500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1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2"/>
          <p:cNvSpPr txBox="1">
            <a:spLocks noChangeArrowheads="1"/>
          </p:cNvSpPr>
          <p:nvPr/>
        </p:nvSpPr>
        <p:spPr bwMode="auto">
          <a:xfrm>
            <a:off x="660399" y="1338560"/>
            <a:ext cx="10352593" cy="15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、通过这节课的学习，小朋友们们应熟练掌握比较大小的方法和技巧。</a:t>
            </a:r>
            <a:endParaRPr lang="en-US" altLang="zh-CN" sz="21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、应该做一个有心的小孩儿，试着和小伙伴们一起说一说身边事物的多与少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10" y="4492909"/>
            <a:ext cx="2680153" cy="1340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r="20878" b="38357"/>
          <a:stretch>
            <a:fillRect/>
          </a:stretch>
        </p:blipFill>
        <p:spPr>
          <a:xfrm>
            <a:off x="8625280" y="-1040557"/>
            <a:ext cx="4380272" cy="4355438"/>
          </a:xfrm>
          <a:custGeom>
            <a:avLst/>
            <a:gdLst>
              <a:gd name="connsiteX0" fmla="*/ 2190136 w 4380272"/>
              <a:gd name="connsiteY0" fmla="*/ 0 h 4355438"/>
              <a:gd name="connsiteX1" fmla="*/ 4380272 w 4380272"/>
              <a:gd name="connsiteY1" fmla="*/ 2177719 h 4355438"/>
              <a:gd name="connsiteX2" fmla="*/ 2190136 w 4380272"/>
              <a:gd name="connsiteY2" fmla="*/ 4355438 h 4355438"/>
              <a:gd name="connsiteX3" fmla="*/ 0 w 4380272"/>
              <a:gd name="connsiteY3" fmla="*/ 2177719 h 4355438"/>
              <a:gd name="connsiteX4" fmla="*/ 2190136 w 4380272"/>
              <a:gd name="connsiteY4" fmla="*/ 0 h 435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72" h="4355438">
                <a:moveTo>
                  <a:pt x="2190136" y="0"/>
                </a:moveTo>
                <a:cubicBezTo>
                  <a:pt x="3399715" y="0"/>
                  <a:pt x="4380272" y="974998"/>
                  <a:pt x="4380272" y="2177719"/>
                </a:cubicBezTo>
                <a:cubicBezTo>
                  <a:pt x="4380272" y="3380440"/>
                  <a:pt x="3399715" y="4355438"/>
                  <a:pt x="2190136" y="4355438"/>
                </a:cubicBezTo>
                <a:cubicBezTo>
                  <a:pt x="980557" y="4355438"/>
                  <a:pt x="0" y="3380440"/>
                  <a:pt x="0" y="2177719"/>
                </a:cubicBezTo>
                <a:cubicBezTo>
                  <a:pt x="0" y="974998"/>
                  <a:pt x="980557" y="0"/>
                  <a:pt x="2190136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5492" r="44411"/>
          <a:stretch>
            <a:fillRect/>
          </a:stretch>
        </p:blipFill>
        <p:spPr>
          <a:xfrm>
            <a:off x="7269361" y="2880271"/>
            <a:ext cx="3242150" cy="3144729"/>
          </a:xfrm>
          <a:custGeom>
            <a:avLst/>
            <a:gdLst>
              <a:gd name="connsiteX0" fmla="*/ 1621075 w 3242150"/>
              <a:gd name="connsiteY0" fmla="*/ 0 h 3144729"/>
              <a:gd name="connsiteX1" fmla="*/ 3242150 w 3242150"/>
              <a:gd name="connsiteY1" fmla="*/ 1611885 h 3144729"/>
              <a:gd name="connsiteX2" fmla="*/ 2252071 w 3242150"/>
              <a:gd name="connsiteY2" fmla="*/ 3097100 h 3144729"/>
              <a:gd name="connsiteX3" fmla="*/ 2121197 w 3242150"/>
              <a:gd name="connsiteY3" fmla="*/ 3144729 h 3144729"/>
              <a:gd name="connsiteX4" fmla="*/ 1120953 w 3242150"/>
              <a:gd name="connsiteY4" fmla="*/ 3144729 h 3144729"/>
              <a:gd name="connsiteX5" fmla="*/ 990079 w 3242150"/>
              <a:gd name="connsiteY5" fmla="*/ 3097100 h 3144729"/>
              <a:gd name="connsiteX6" fmla="*/ 0 w 3242150"/>
              <a:gd name="connsiteY6" fmla="*/ 1611885 h 3144729"/>
              <a:gd name="connsiteX7" fmla="*/ 1621075 w 3242150"/>
              <a:gd name="connsiteY7" fmla="*/ 0 h 314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50" h="3144729">
                <a:moveTo>
                  <a:pt x="1621075" y="0"/>
                </a:moveTo>
                <a:cubicBezTo>
                  <a:pt x="2516370" y="0"/>
                  <a:pt x="3242150" y="721665"/>
                  <a:pt x="3242150" y="1611885"/>
                </a:cubicBezTo>
                <a:cubicBezTo>
                  <a:pt x="3242150" y="2279550"/>
                  <a:pt x="2833899" y="2852403"/>
                  <a:pt x="2252071" y="3097100"/>
                </a:cubicBezTo>
                <a:lnTo>
                  <a:pt x="2121197" y="3144729"/>
                </a:lnTo>
                <a:lnTo>
                  <a:pt x="1120953" y="3144729"/>
                </a:lnTo>
                <a:lnTo>
                  <a:pt x="990079" y="3097100"/>
                </a:lnTo>
                <a:cubicBezTo>
                  <a:pt x="408251" y="2852403"/>
                  <a:pt x="0" y="2279550"/>
                  <a:pt x="0" y="1611885"/>
                </a:cubicBezTo>
                <a:cubicBezTo>
                  <a:pt x="0" y="721665"/>
                  <a:pt x="725780" y="0"/>
                  <a:pt x="1621075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3" t="60373" r="20284" b="7929"/>
          <a:stretch>
            <a:fillRect/>
          </a:stretch>
        </p:blipFill>
        <p:spPr>
          <a:xfrm>
            <a:off x="10816101" y="3225124"/>
            <a:ext cx="2252428" cy="2239658"/>
          </a:xfrm>
          <a:custGeom>
            <a:avLst/>
            <a:gdLst>
              <a:gd name="connsiteX0" fmla="*/ 1126214 w 2252428"/>
              <a:gd name="connsiteY0" fmla="*/ 0 h 2239658"/>
              <a:gd name="connsiteX1" fmla="*/ 2252428 w 2252428"/>
              <a:gd name="connsiteY1" fmla="*/ 1119829 h 2239658"/>
              <a:gd name="connsiteX2" fmla="*/ 1126214 w 2252428"/>
              <a:gd name="connsiteY2" fmla="*/ 2239658 h 2239658"/>
              <a:gd name="connsiteX3" fmla="*/ 0 w 2252428"/>
              <a:gd name="connsiteY3" fmla="*/ 1119829 h 2239658"/>
              <a:gd name="connsiteX4" fmla="*/ 1126214 w 2252428"/>
              <a:gd name="connsiteY4" fmla="*/ 0 h 22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428" h="2239658">
                <a:moveTo>
                  <a:pt x="1126214" y="0"/>
                </a:moveTo>
                <a:cubicBezTo>
                  <a:pt x="1748205" y="0"/>
                  <a:pt x="2252428" y="501365"/>
                  <a:pt x="2252428" y="1119829"/>
                </a:cubicBezTo>
                <a:cubicBezTo>
                  <a:pt x="2252428" y="1738293"/>
                  <a:pt x="1748205" y="2239658"/>
                  <a:pt x="1126214" y="2239658"/>
                </a:cubicBezTo>
                <a:cubicBezTo>
                  <a:pt x="504223" y="2239658"/>
                  <a:pt x="0" y="1738293"/>
                  <a:pt x="0" y="1119829"/>
                </a:cubicBezTo>
                <a:cubicBezTo>
                  <a:pt x="0" y="501365"/>
                  <a:pt x="504223" y="0"/>
                  <a:pt x="1126214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00000" r="54988" b="-1119"/>
          <a:stretch>
            <a:fillRect/>
          </a:stretch>
        </p:blipFill>
        <p:spPr>
          <a:xfrm>
            <a:off x="8390314" y="6025000"/>
            <a:ext cx="1000244" cy="79041"/>
          </a:xfrm>
          <a:custGeom>
            <a:avLst/>
            <a:gdLst>
              <a:gd name="connsiteX0" fmla="*/ 0 w 1000244"/>
              <a:gd name="connsiteY0" fmla="*/ 0 h 79041"/>
              <a:gd name="connsiteX1" fmla="*/ 1000244 w 1000244"/>
              <a:gd name="connsiteY1" fmla="*/ 0 h 79041"/>
              <a:gd name="connsiteX2" fmla="*/ 982180 w 1000244"/>
              <a:gd name="connsiteY2" fmla="*/ 6574 h 79041"/>
              <a:gd name="connsiteX3" fmla="*/ 500122 w 1000244"/>
              <a:gd name="connsiteY3" fmla="*/ 79041 h 79041"/>
              <a:gd name="connsiteX4" fmla="*/ 18064 w 1000244"/>
              <a:gd name="connsiteY4" fmla="*/ 6574 h 79041"/>
              <a:gd name="connsiteX5" fmla="*/ 0 w 1000244"/>
              <a:gd name="connsiteY5" fmla="*/ 0 h 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44" h="79041">
                <a:moveTo>
                  <a:pt x="0" y="0"/>
                </a:moveTo>
                <a:lnTo>
                  <a:pt x="1000244" y="0"/>
                </a:lnTo>
                <a:lnTo>
                  <a:pt x="982180" y="6574"/>
                </a:lnTo>
                <a:cubicBezTo>
                  <a:pt x="829898" y="53670"/>
                  <a:pt x="667990" y="79041"/>
                  <a:pt x="500122" y="79041"/>
                </a:cubicBezTo>
                <a:cubicBezTo>
                  <a:pt x="332254" y="79041"/>
                  <a:pt x="170346" y="53670"/>
                  <a:pt x="18064" y="65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同心圆 20"/>
          <p:cNvSpPr/>
          <p:nvPr/>
        </p:nvSpPr>
        <p:spPr>
          <a:xfrm>
            <a:off x="10389485" y="5489617"/>
            <a:ext cx="874053" cy="874053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608319" y="5489617"/>
            <a:ext cx="2348139" cy="2348139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70108" y="1649624"/>
            <a:ext cx="1045434" cy="1045434"/>
          </a:xfrm>
          <a:prstGeom prst="ellipse">
            <a:avLst/>
          </a:prstGeom>
          <a:solidFill>
            <a:srgbClr val="00C85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C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8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感谢你的的聆听</a:t>
                  </a:r>
                  <a:endParaRPr lang="zh-CN" altLang="en-US" sz="5400" b="1" dirty="0">
                    <a:solidFill>
                      <a:srgbClr val="00C85A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准备课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C8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1798385"/>
            <a:ext cx="3946334" cy="30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6197155" y="1603277"/>
            <a:ext cx="4725404" cy="34855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1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三只热心的小猪在帮他们的邻居小兔盖最坚固的新房子呢！他们你搬木头我搬砖，干得可欢呢！瞧，连河里的小鱼也被这热闹的场面给</a:t>
            </a:r>
            <a:endParaRPr lang="en-US" altLang="zh-CN" sz="2100" kern="0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1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吸引住了。房前的石桌上还准备了一些好吃的，肯定是热情好客得小兔招待小猪的。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660400" y="1344195"/>
            <a:ext cx="8094662" cy="25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问题：</a:t>
            </a:r>
            <a:endParaRPr lang="en-US" altLang="zh-CN" sz="21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比一比，小兔和砖的数量谁多谁少？说一说你的理由。</a:t>
            </a:r>
            <a:endParaRPr lang="en-US" altLang="zh-CN" sz="21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比一比，小猪和木头的数量谁多谁少？说一说你的理由。</a:t>
            </a:r>
          </a:p>
          <a:p>
            <a:pPr>
              <a:lnSpc>
                <a:spcPct val="200000"/>
              </a:lnSpc>
            </a:pPr>
            <a:endParaRPr lang="zh-CN" altLang="en-US" sz="21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92" y="3707842"/>
            <a:ext cx="2139923" cy="2207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799246" y="1561979"/>
            <a:ext cx="3147015" cy="1061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数一数图上有几只小兔？</a:t>
            </a:r>
            <a:endParaRPr lang="en-US" altLang="zh-CN" sz="21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1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它们在干什么？</a:t>
            </a:r>
            <a:endParaRPr lang="en-US" altLang="zh-CN" sz="21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1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每只小兔搬几块砖？</a:t>
            </a:r>
          </a:p>
        </p:txBody>
      </p:sp>
      <p:pic>
        <p:nvPicPr>
          <p:cNvPr id="8" name="Picture 8" descr="兔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20" y="2743078"/>
            <a:ext cx="6286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兔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70" y="2844678"/>
            <a:ext cx="6286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兔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08" y="2844678"/>
            <a:ext cx="6286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兔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33" y="2844678"/>
            <a:ext cx="6286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砖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20" y="3979741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砖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70" y="3979741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砖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95" y="3979741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砖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08" y="3979741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983395" y="3492378"/>
            <a:ext cx="0" cy="449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954945" y="3492378"/>
            <a:ext cx="0" cy="449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8982058" y="3492378"/>
            <a:ext cx="0" cy="449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0007583" y="3492378"/>
            <a:ext cx="0" cy="449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8658208" y="4721104"/>
            <a:ext cx="15113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同样多</a:t>
            </a:r>
          </a:p>
        </p:txBody>
      </p:sp>
      <p:pic>
        <p:nvPicPr>
          <p:cNvPr id="21" name="Picture 8" descr="兔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58" y="4600453"/>
            <a:ext cx="6286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砖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83" y="4721104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48" y="1323976"/>
            <a:ext cx="45275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268273" y="4933951"/>
            <a:ext cx="6507162" cy="4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四只兔，四块砖，每只小兔搬一块砖 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79" y="1546121"/>
            <a:ext cx="7604125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4614829" y="1455633"/>
            <a:ext cx="2841625" cy="80486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1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想一想，还有</a:t>
            </a:r>
            <a:r>
              <a:rPr lang="zh-CN" altLang="en-US" sz="21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同样多</a:t>
            </a:r>
            <a:r>
              <a:rPr lang="zh-CN" altLang="en-US" sz="21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的事物吗？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猪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57" y="1514372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猪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57" y="1461985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猪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9" y="1461985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木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07" y="2811359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木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07" y="2703409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木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82" y="2703409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木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20" y="2703409"/>
            <a:ext cx="51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955957" y="2271609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983069" y="2162073"/>
            <a:ext cx="0" cy="50323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170519" y="2217635"/>
            <a:ext cx="0" cy="447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331107" y="1676297"/>
            <a:ext cx="4539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kern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少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331107" y="2703409"/>
            <a:ext cx="4539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kern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</a:p>
        </p:txBody>
      </p:sp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36" y="3546799"/>
            <a:ext cx="44196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02" y="1645659"/>
            <a:ext cx="1579318" cy="16455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39" y="1727480"/>
            <a:ext cx="760095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6" name="组合 1"/>
          <p:cNvGrpSpPr/>
          <p:nvPr/>
        </p:nvGrpSpPr>
        <p:grpSpPr bwMode="auto">
          <a:xfrm>
            <a:off x="4611164" y="1567142"/>
            <a:ext cx="2552700" cy="996950"/>
            <a:chOff x="1047795" y="553903"/>
            <a:chExt cx="2232025" cy="792163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1047795" y="553903"/>
              <a:ext cx="2232025" cy="792163"/>
            </a:xfrm>
            <a:prstGeom prst="cloudCallout">
              <a:avLst>
                <a:gd name="adj1" fmla="val -27682"/>
                <a:gd name="adj2" fmla="val 6416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zh-CN" sz="21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8" name="Text Box 7"/>
            <p:cNvSpPr txBox="1">
              <a:spLocks noChangeArrowheads="1"/>
            </p:cNvSpPr>
            <p:nvPr/>
          </p:nvSpPr>
          <p:spPr bwMode="auto">
            <a:xfrm>
              <a:off x="1349893" y="711760"/>
              <a:ext cx="1792283" cy="32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1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还可以比什么？</a:t>
              </a:r>
            </a:p>
          </p:txBody>
        </p:sp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823623" y="2220913"/>
            <a:ext cx="6507163" cy="8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60400" y="1298166"/>
            <a:ext cx="6505575" cy="4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比如说：小兔子和小猪哪个多呢？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22048" y="2798762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小兔一共四只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22048" y="3598862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小猪一共三只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701886" y="3290887"/>
            <a:ext cx="20697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所以说，小兔多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宽屏</PresentationFormat>
  <Paragraphs>99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2020-06-23T01:43:00Z</dcterms:created>
  <dcterms:modified xsi:type="dcterms:W3CDTF">2023-01-17T02:19:14Z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CFDFBA7FAF794CB4867B3E4782A4D101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