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27498-D3AD-428C-A111-4323BAB6D0B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1D054-8D84-4F00-893A-DB7450138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D054-8D84-4F00-893A-DB74501385C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0DCA4-7242-40F2-B523-BF231D0D2D0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EEA4C-1702-41E7-99C0-EB2423A2D3D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CCCA3-F693-4775-BF1F-85884A9B822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FC5BC-BD7F-48BD-A0B6-FEAAC45B68C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1819C-9785-4101-B461-2F08C969F35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A744-2D79-4ECA-996D-FDE62F8241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C49C6-F791-49B8-AD81-DBBBB44A122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63B3C-4AF9-4A18-B235-01E0F4BE0E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0371D-810A-44F4-A601-F2156DF4897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2E3B-59F8-4A44-9BB6-BA1D185B68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F8120-A323-419B-9F63-9703DA0ED4A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25917-8384-403C-A5D5-49A6A9D73E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5755-E52B-49D0-91EB-2ECE0725319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BE3AE-1FED-4794-B89A-6BFA590AA02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A088BA-96B9-4974-90DD-F4FD24DFA39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A3EE-21FA-4114-BC89-3E3997F71A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28EBC9-A3BC-463C-807E-A0CCAA32348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29DAC-43E2-43C2-869E-E2A41DD82F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9C2F8-7CE1-4071-86CD-1FEAA405D44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888FB-5528-4A1E-9E13-BE112F0B63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DED3173-DA59-4CF1-A7A1-54D6E198189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E82E13-0122-44A0-B591-B7E9F0B16A3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23628" y="1700808"/>
            <a:ext cx="6685704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dirty="0" smtClean="0">
                <a:ln w="12700">
                  <a:solidFill>
                    <a:srgbClr val="FF00FF"/>
                  </a:solidFill>
                  <a:round/>
                </a:ln>
                <a:solidFill>
                  <a:srgbClr val="00206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线</a:t>
            </a:r>
            <a:r>
              <a:rPr lang="zh-CN" altLang="en-US" sz="3600" b="1" kern="10" dirty="0">
                <a:ln w="12700">
                  <a:solidFill>
                    <a:srgbClr val="FF00FF"/>
                  </a:solidFill>
                  <a:round/>
                </a:ln>
                <a:solidFill>
                  <a:srgbClr val="00206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段的垂直平分线</a:t>
            </a:r>
          </a:p>
        </p:txBody>
      </p:sp>
      <p:sp>
        <p:nvSpPr>
          <p:cNvPr id="3" name="矩形 2"/>
          <p:cNvSpPr/>
          <p:nvPr/>
        </p:nvSpPr>
        <p:spPr>
          <a:xfrm>
            <a:off x="2789391" y="501317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8748713" cy="1052513"/>
          </a:xfrm>
        </p:spPr>
        <p:txBody>
          <a:bodyPr/>
          <a:lstStyle/>
          <a:p>
            <a:r>
              <a:rPr lang="zh-CN" altLang="en-US" sz="2800" dirty="0"/>
              <a:t>３、</a:t>
            </a:r>
            <a:r>
              <a:rPr lang="zh-CN" altLang="en-US" sz="2800" dirty="0">
                <a:solidFill>
                  <a:srgbClr val="000000"/>
                </a:solidFill>
              </a:rPr>
              <a:t>什么是互逆命题？你能写出上面定理的逆命题吗？它是真命题吗？请给出证明。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288" y="1844675"/>
            <a:ext cx="8229600" cy="48244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已知：线段</a:t>
            </a:r>
            <a:r>
              <a:rPr lang="en-US" altLang="zh-CN" sz="2000"/>
              <a:t>AB</a:t>
            </a:r>
            <a:r>
              <a:rPr lang="zh-CN" altLang="en-US" sz="2000"/>
              <a:t>两端点</a:t>
            </a:r>
            <a:r>
              <a:rPr lang="en-US" altLang="zh-CN" sz="2000"/>
              <a:t>A</a:t>
            </a:r>
            <a:r>
              <a:rPr lang="zh-CN" altLang="en-US" sz="2000"/>
              <a:t>、</a:t>
            </a:r>
            <a:r>
              <a:rPr lang="en-US" altLang="zh-CN" sz="2000"/>
              <a:t>B</a:t>
            </a:r>
            <a:r>
              <a:rPr lang="zh-CN" altLang="en-US" sz="2000"/>
              <a:t>分别与</a:t>
            </a:r>
            <a:r>
              <a:rPr lang="en-US" altLang="zh-CN" sz="2000"/>
              <a:t>P</a:t>
            </a:r>
            <a:r>
              <a:rPr lang="zh-CN" altLang="en-US" sz="2000"/>
              <a:t>点所连的线段为</a:t>
            </a:r>
            <a:r>
              <a:rPr lang="en-US" altLang="zh-CN" sz="2000"/>
              <a:t>AP</a:t>
            </a:r>
            <a:r>
              <a:rPr lang="zh-CN" altLang="en-US" sz="2000"/>
              <a:t>、</a:t>
            </a:r>
            <a:r>
              <a:rPr lang="en-US" altLang="zh-CN" sz="2000"/>
              <a:t>BP</a:t>
            </a:r>
            <a:r>
              <a:rPr lang="zh-CN" altLang="en-US" sz="2000"/>
              <a:t>，且</a:t>
            </a:r>
            <a:r>
              <a:rPr lang="en-US" altLang="zh-CN" sz="2000"/>
              <a:t>AP</a:t>
            </a:r>
            <a:r>
              <a:rPr lang="zh-CN" altLang="en-US" sz="2000"/>
              <a:t>＝</a:t>
            </a:r>
            <a:r>
              <a:rPr lang="en-US" altLang="zh-CN" sz="2000"/>
              <a:t>BP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求证：点</a:t>
            </a:r>
            <a:r>
              <a:rPr lang="en-US" altLang="zh-CN" sz="2000"/>
              <a:t>P</a:t>
            </a:r>
            <a:r>
              <a:rPr lang="zh-CN" altLang="en-US" sz="2000"/>
              <a:t>在</a:t>
            </a:r>
            <a:r>
              <a:rPr lang="en-US" altLang="zh-CN" sz="2000"/>
              <a:t>AB</a:t>
            </a:r>
            <a:r>
              <a:rPr lang="zh-CN" altLang="en-US" sz="2000"/>
              <a:t>的垂直平分线上。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</a:t>
            </a:r>
            <a:r>
              <a:rPr lang="zh-CN" altLang="en-US" sz="2800" b="1"/>
              <a:t>证明</a:t>
            </a:r>
            <a:r>
              <a:rPr lang="zh-CN" altLang="en-US" sz="2000"/>
              <a:t>：过点</a:t>
            </a:r>
            <a:r>
              <a:rPr lang="en-US" altLang="zh-CN" sz="2000"/>
              <a:t>P </a:t>
            </a:r>
            <a:r>
              <a:rPr lang="zh-CN" altLang="en-US" sz="2000"/>
              <a:t>作</a:t>
            </a:r>
            <a:r>
              <a:rPr lang="en-US" altLang="zh-CN" sz="2000"/>
              <a:t>PO⊥AB</a:t>
            </a:r>
            <a:r>
              <a:rPr lang="zh-CN" altLang="en-US" sz="2000"/>
              <a:t>，垂足为点</a:t>
            </a:r>
            <a:r>
              <a:rPr lang="en-US" altLang="zh-CN" sz="2000"/>
              <a:t>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　　∵</a:t>
            </a:r>
            <a:r>
              <a:rPr lang="en-US" altLang="zh-CN" sz="2000"/>
              <a:t>PO ⊥ AB</a:t>
            </a:r>
            <a:r>
              <a:rPr lang="zh-CN" altLang="en-US" sz="2000"/>
              <a:t>（已知）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∴∠</a:t>
            </a:r>
            <a:r>
              <a:rPr lang="en-US" altLang="zh-CN" sz="2000"/>
              <a:t>AOP</a:t>
            </a:r>
            <a:r>
              <a:rPr lang="zh-CN" altLang="en-US" sz="2000"/>
              <a:t>＝∠</a:t>
            </a:r>
            <a:r>
              <a:rPr lang="en-US" altLang="zh-CN" sz="2000"/>
              <a:t>BOP</a:t>
            </a:r>
            <a:r>
              <a:rPr lang="zh-CN" altLang="en-US" sz="2000"/>
              <a:t>＝</a:t>
            </a:r>
            <a:r>
              <a:rPr lang="en-US" altLang="zh-CN" sz="2000"/>
              <a:t>90</a:t>
            </a:r>
            <a:r>
              <a:rPr lang="zh-CN" altLang="en-US" sz="2000"/>
              <a:t>（垂直的定义）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∴△</a:t>
            </a:r>
            <a:r>
              <a:rPr lang="en-US" altLang="zh-CN" sz="2000"/>
              <a:t>AOP</a:t>
            </a:r>
            <a:r>
              <a:rPr lang="zh-CN" altLang="en-US" sz="2000"/>
              <a:t>、△</a:t>
            </a:r>
            <a:r>
              <a:rPr lang="en-US" altLang="zh-CN" sz="2000"/>
              <a:t>BOP</a:t>
            </a:r>
            <a:r>
              <a:rPr lang="zh-CN" altLang="en-US" sz="2000"/>
              <a:t>均为直角三角形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在Ｒ</a:t>
            </a:r>
            <a:r>
              <a:rPr lang="en-US" altLang="zh-CN" sz="2000"/>
              <a:t>t△AOP</a:t>
            </a:r>
            <a:r>
              <a:rPr lang="zh-CN" altLang="en-US" sz="2000"/>
              <a:t>与Ｒ</a:t>
            </a:r>
            <a:r>
              <a:rPr lang="en-US" altLang="zh-CN" sz="2000"/>
              <a:t>t△ BOP</a:t>
            </a:r>
            <a:r>
              <a:rPr lang="zh-CN" altLang="en-US" sz="2000"/>
              <a:t>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   ∵　</a:t>
            </a:r>
            <a:r>
              <a:rPr lang="en-US" altLang="zh-CN" sz="2000"/>
              <a:t>AP</a:t>
            </a:r>
            <a:r>
              <a:rPr lang="zh-CN" altLang="en-US" sz="2000"/>
              <a:t>＝</a:t>
            </a:r>
            <a:r>
              <a:rPr lang="en-US" altLang="zh-CN" sz="2000"/>
              <a:t>BP</a:t>
            </a:r>
            <a:r>
              <a:rPr lang="zh-CN" altLang="en-US" sz="2000"/>
              <a:t>（已知）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　　</a:t>
            </a:r>
            <a:r>
              <a:rPr lang="en-US" altLang="zh-CN" sz="2000"/>
              <a:t>PO</a:t>
            </a:r>
            <a:r>
              <a:rPr lang="zh-CN" altLang="en-US" sz="2000"/>
              <a:t>＝</a:t>
            </a:r>
            <a:r>
              <a:rPr lang="en-US" altLang="zh-CN" sz="2000"/>
              <a:t>PO</a:t>
            </a:r>
            <a:r>
              <a:rPr lang="zh-CN" altLang="en-US" sz="2000"/>
              <a:t>（公共边）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∴　Ｒ</a:t>
            </a:r>
            <a:r>
              <a:rPr lang="en-US" altLang="zh-CN" sz="2000"/>
              <a:t>t△ AOP≌</a:t>
            </a:r>
            <a:r>
              <a:rPr lang="zh-CN" altLang="en-US" sz="2000"/>
              <a:t>Ｒ</a:t>
            </a:r>
            <a:r>
              <a:rPr lang="en-US" altLang="zh-CN" sz="2000"/>
              <a:t>t△ BOP</a:t>
            </a:r>
            <a:r>
              <a:rPr lang="zh-CN" altLang="en-US" sz="2000"/>
              <a:t>（</a:t>
            </a:r>
            <a:r>
              <a:rPr lang="en-US" altLang="zh-CN" sz="2000"/>
              <a:t>HL</a:t>
            </a:r>
            <a:r>
              <a:rPr lang="zh-CN" altLang="en-US" sz="2000"/>
              <a:t>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∴</a:t>
            </a:r>
            <a:r>
              <a:rPr lang="en-US" altLang="zh-CN" sz="2000"/>
              <a:t>AO</a:t>
            </a:r>
            <a:r>
              <a:rPr lang="zh-CN" altLang="en-US" sz="2000"/>
              <a:t>＝</a:t>
            </a:r>
            <a:r>
              <a:rPr lang="en-US" altLang="zh-CN" sz="2000"/>
              <a:t>BO</a:t>
            </a:r>
            <a:r>
              <a:rPr lang="zh-CN" altLang="en-US" sz="2000"/>
              <a:t>（全等三角形对应边相等）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　即</a:t>
            </a:r>
            <a:r>
              <a:rPr lang="en-US" altLang="zh-CN" sz="2000"/>
              <a:t>PO</a:t>
            </a:r>
            <a:r>
              <a:rPr lang="zh-CN" altLang="en-US" sz="2000"/>
              <a:t>是线段</a:t>
            </a:r>
            <a:r>
              <a:rPr lang="en-US" altLang="zh-CN" sz="2000"/>
              <a:t>AB</a:t>
            </a:r>
            <a:r>
              <a:rPr lang="zh-CN" altLang="en-US" sz="2000"/>
              <a:t>的垂直平分线（线段垂直平分线定义）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/>
              <a:t>　∴点</a:t>
            </a:r>
            <a:r>
              <a:rPr lang="en-US" altLang="zh-CN" sz="2000"/>
              <a:t>P</a:t>
            </a:r>
            <a:r>
              <a:rPr lang="zh-CN" altLang="en-US" sz="2000"/>
              <a:t>在</a:t>
            </a:r>
            <a:r>
              <a:rPr lang="en-US" altLang="zh-CN" sz="2000"/>
              <a:t>AB</a:t>
            </a:r>
            <a:r>
              <a:rPr lang="zh-CN" altLang="en-US" sz="2000"/>
              <a:t>的垂直平分线上。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19450" y="3354388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/>
              <a:t>０</a:t>
            </a:r>
          </a:p>
        </p:txBody>
      </p:sp>
      <p:sp>
        <p:nvSpPr>
          <p:cNvPr id="12293" name="AutoShape 5"/>
          <p:cNvSpPr/>
          <p:nvPr/>
        </p:nvSpPr>
        <p:spPr bwMode="auto">
          <a:xfrm>
            <a:off x="1042988" y="4365625"/>
            <a:ext cx="73025" cy="503238"/>
          </a:xfrm>
          <a:prstGeom prst="leftBrace">
            <a:avLst>
              <a:gd name="adj1" fmla="val 5742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34"/>
          <p:cNvGrpSpPr/>
          <p:nvPr/>
        </p:nvGrpSpPr>
        <p:grpSpPr bwMode="auto">
          <a:xfrm>
            <a:off x="6802438" y="2203450"/>
            <a:ext cx="2378075" cy="1441450"/>
            <a:chOff x="4285" y="1388"/>
            <a:chExt cx="1498" cy="908"/>
          </a:xfrm>
        </p:grpSpPr>
        <p:sp>
          <p:nvSpPr>
            <p:cNvPr id="12296" name="Line 19"/>
            <p:cNvSpPr>
              <a:spLocks noChangeShapeType="1"/>
            </p:cNvSpPr>
            <p:nvPr/>
          </p:nvSpPr>
          <p:spPr bwMode="auto">
            <a:xfrm>
              <a:off x="4468" y="2065"/>
              <a:ext cx="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20"/>
            <p:cNvSpPr>
              <a:spLocks noChangeShapeType="1"/>
            </p:cNvSpPr>
            <p:nvPr/>
          </p:nvSpPr>
          <p:spPr bwMode="auto">
            <a:xfrm flipH="1">
              <a:off x="4468" y="1566"/>
              <a:ext cx="49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21"/>
            <p:cNvSpPr>
              <a:spLocks noChangeShapeType="1"/>
            </p:cNvSpPr>
            <p:nvPr/>
          </p:nvSpPr>
          <p:spPr bwMode="auto">
            <a:xfrm>
              <a:off x="4967" y="1566"/>
              <a:ext cx="49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22"/>
            <p:cNvSpPr>
              <a:spLocks noChangeShapeType="1"/>
            </p:cNvSpPr>
            <p:nvPr/>
          </p:nvSpPr>
          <p:spPr bwMode="auto">
            <a:xfrm>
              <a:off x="4967" y="1975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23"/>
            <p:cNvSpPr>
              <a:spLocks noChangeShapeType="1"/>
            </p:cNvSpPr>
            <p:nvPr/>
          </p:nvSpPr>
          <p:spPr bwMode="auto">
            <a:xfrm>
              <a:off x="5057" y="197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Text Box 24"/>
            <p:cNvSpPr txBox="1">
              <a:spLocks noChangeArrowheads="1"/>
            </p:cNvSpPr>
            <p:nvPr/>
          </p:nvSpPr>
          <p:spPr bwMode="auto">
            <a:xfrm>
              <a:off x="4285" y="1975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Ａ</a:t>
              </a:r>
            </a:p>
          </p:txBody>
        </p:sp>
        <p:sp>
          <p:nvSpPr>
            <p:cNvPr id="12302" name="Line 30"/>
            <p:cNvSpPr>
              <a:spLocks noChangeShapeType="1"/>
            </p:cNvSpPr>
            <p:nvPr/>
          </p:nvSpPr>
          <p:spPr bwMode="auto">
            <a:xfrm>
              <a:off x="4967" y="1388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3" name="Text Box 31"/>
            <p:cNvSpPr txBox="1">
              <a:spLocks noChangeArrowheads="1"/>
            </p:cNvSpPr>
            <p:nvPr/>
          </p:nvSpPr>
          <p:spPr bwMode="auto">
            <a:xfrm>
              <a:off x="5374" y="2024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2304" name="Text Box 32"/>
            <p:cNvSpPr txBox="1">
              <a:spLocks noChangeArrowheads="1"/>
            </p:cNvSpPr>
            <p:nvPr/>
          </p:nvSpPr>
          <p:spPr bwMode="auto">
            <a:xfrm>
              <a:off x="4920" y="2024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O</a:t>
              </a:r>
            </a:p>
          </p:txBody>
        </p:sp>
        <p:sp>
          <p:nvSpPr>
            <p:cNvPr id="12305" name="Text Box 33"/>
            <p:cNvSpPr txBox="1">
              <a:spLocks noChangeArrowheads="1"/>
            </p:cNvSpPr>
            <p:nvPr/>
          </p:nvSpPr>
          <p:spPr bwMode="auto">
            <a:xfrm>
              <a:off x="4739" y="1430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P</a:t>
              </a: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84213" y="1125538"/>
            <a:ext cx="799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</a:rPr>
              <a:t>逆定理 ：</a:t>
            </a:r>
            <a:r>
              <a:rPr lang="zh-CN" altLang="en-US" sz="2000">
                <a:solidFill>
                  <a:srgbClr val="FF33CC"/>
                </a:solidFill>
              </a:rPr>
              <a:t>与线段两端距离相等的点在这条线段的垂直平分线上。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  <p:bldP spid="12293" grpId="0" animBg="1"/>
      <p:bldP spid="123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1268413"/>
            <a:ext cx="8291512" cy="2001837"/>
          </a:xfrm>
        </p:spPr>
        <p:txBody>
          <a:bodyPr/>
          <a:lstStyle/>
          <a:p>
            <a:r>
              <a:rPr lang="en-US" altLang="zh-CN" sz="3200"/>
              <a:t>    </a:t>
            </a:r>
            <a:r>
              <a:rPr lang="zh-CN" altLang="en-US" sz="3200"/>
              <a:t>已知：如图</a:t>
            </a:r>
            <a:r>
              <a:rPr lang="en-US" altLang="zh-CN" sz="3200"/>
              <a:t>16-13</a:t>
            </a:r>
            <a:r>
              <a:rPr lang="zh-CN" altLang="en-US" sz="3200"/>
              <a:t>，△</a:t>
            </a:r>
            <a:r>
              <a:rPr lang="en-US" altLang="zh-CN" sz="3200"/>
              <a:t>ABC</a:t>
            </a:r>
            <a:r>
              <a:rPr lang="zh-CN" altLang="en-US" sz="3200"/>
              <a:t>的边</a:t>
            </a:r>
            <a:r>
              <a:rPr lang="en-US" altLang="zh-CN" sz="3200"/>
              <a:t>AB</a:t>
            </a:r>
            <a:r>
              <a:rPr lang="zh-CN" altLang="en-US" sz="3200"/>
              <a:t>、</a:t>
            </a:r>
            <a:r>
              <a:rPr lang="en-US" altLang="zh-CN" sz="3200"/>
              <a:t>AC</a:t>
            </a:r>
            <a:r>
              <a:rPr lang="zh-CN" altLang="en-US" sz="3200"/>
              <a:t>的垂直平分线相交于点</a:t>
            </a:r>
            <a:r>
              <a:rPr lang="en-US" altLang="zh-CN" sz="3200"/>
              <a:t>P</a:t>
            </a:r>
            <a:br>
              <a:rPr lang="en-US" altLang="zh-CN" sz="3200"/>
            </a:br>
            <a:r>
              <a:rPr lang="zh-CN" altLang="en-US" sz="3200"/>
              <a:t>求证：点</a:t>
            </a:r>
            <a:r>
              <a:rPr lang="en-US" altLang="zh-CN" sz="3200"/>
              <a:t>P</a:t>
            </a:r>
            <a:r>
              <a:rPr lang="zh-CN" altLang="en-US" sz="3200"/>
              <a:t>在</a:t>
            </a:r>
            <a:r>
              <a:rPr lang="en-US" altLang="zh-CN" sz="3200"/>
              <a:t>BC</a:t>
            </a:r>
            <a:r>
              <a:rPr lang="zh-CN" altLang="en-US" sz="3200"/>
              <a:t>的垂直平分线上</a:t>
            </a:r>
          </a:p>
        </p:txBody>
      </p:sp>
      <p:grpSp>
        <p:nvGrpSpPr>
          <p:cNvPr id="2" name="Group 33"/>
          <p:cNvGrpSpPr/>
          <p:nvPr/>
        </p:nvGrpSpPr>
        <p:grpSpPr bwMode="auto">
          <a:xfrm>
            <a:off x="2339975" y="3133725"/>
            <a:ext cx="4032250" cy="2959100"/>
            <a:chOff x="1474" y="1974"/>
            <a:chExt cx="2540" cy="1864"/>
          </a:xfrm>
        </p:grpSpPr>
        <p:sp>
          <p:nvSpPr>
            <p:cNvPr id="13317" name="Line 4"/>
            <p:cNvSpPr>
              <a:spLocks noChangeShapeType="1"/>
            </p:cNvSpPr>
            <p:nvPr/>
          </p:nvSpPr>
          <p:spPr bwMode="auto">
            <a:xfrm>
              <a:off x="1701" y="3244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 flipV="1">
              <a:off x="1701" y="2156"/>
              <a:ext cx="1406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Line 6"/>
            <p:cNvSpPr>
              <a:spLocks noChangeShapeType="1"/>
            </p:cNvSpPr>
            <p:nvPr/>
          </p:nvSpPr>
          <p:spPr bwMode="auto">
            <a:xfrm>
              <a:off x="3107" y="2156"/>
              <a:ext cx="628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200" y="2383"/>
              <a:ext cx="725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H="1">
              <a:off x="2653" y="2519"/>
              <a:ext cx="104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2809" y="2813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3334" y="2745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Line 15"/>
            <p:cNvSpPr>
              <a:spLocks noChangeShapeType="1"/>
            </p:cNvSpPr>
            <p:nvPr/>
          </p:nvSpPr>
          <p:spPr bwMode="auto">
            <a:xfrm>
              <a:off x="2814" y="31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Line 16"/>
            <p:cNvSpPr>
              <a:spLocks noChangeShapeType="1"/>
            </p:cNvSpPr>
            <p:nvPr/>
          </p:nvSpPr>
          <p:spPr bwMode="auto">
            <a:xfrm>
              <a:off x="2860" y="319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Line 18"/>
            <p:cNvSpPr>
              <a:spLocks noChangeShapeType="1"/>
            </p:cNvSpPr>
            <p:nvPr/>
          </p:nvSpPr>
          <p:spPr bwMode="auto">
            <a:xfrm>
              <a:off x="2517" y="2609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Line 21"/>
            <p:cNvSpPr>
              <a:spLocks noChangeShapeType="1"/>
            </p:cNvSpPr>
            <p:nvPr/>
          </p:nvSpPr>
          <p:spPr bwMode="auto">
            <a:xfrm flipV="1">
              <a:off x="3379" y="2791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Line 22"/>
            <p:cNvSpPr>
              <a:spLocks noChangeShapeType="1"/>
            </p:cNvSpPr>
            <p:nvPr/>
          </p:nvSpPr>
          <p:spPr bwMode="auto">
            <a:xfrm flipH="1">
              <a:off x="2472" y="2655"/>
              <a:ext cx="9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1474" y="315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3330" name="Text Box 27"/>
            <p:cNvSpPr txBox="1">
              <a:spLocks noChangeArrowheads="1"/>
            </p:cNvSpPr>
            <p:nvPr/>
          </p:nvSpPr>
          <p:spPr bwMode="auto">
            <a:xfrm>
              <a:off x="3651" y="315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2835" y="197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A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472" y="288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P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472" y="3607"/>
              <a:ext cx="7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/>
                <a:t>图</a:t>
              </a:r>
              <a:r>
                <a:rPr lang="en-US" altLang="zh-CN"/>
                <a:t>16-13</a:t>
              </a:r>
            </a:p>
          </p:txBody>
        </p:sp>
      </p:grpSp>
      <p:sp>
        <p:nvSpPr>
          <p:cNvPr id="13316" name="WordArt 32"/>
          <p:cNvSpPr>
            <a:spLocks noChangeArrowheads="1" noChangeShapeType="1" noTextEdit="1"/>
          </p:cNvSpPr>
          <p:nvPr/>
        </p:nvSpPr>
        <p:spPr bwMode="auto">
          <a:xfrm>
            <a:off x="179388" y="260350"/>
            <a:ext cx="14398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FF00FF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-36513" y="1236663"/>
            <a:ext cx="8229601" cy="5287962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zh-CN" altLang="en-US" sz="3600" b="1" dirty="0"/>
              <a:t>证明</a:t>
            </a:r>
            <a:r>
              <a:rPr lang="zh-CN" altLang="en-US" dirty="0"/>
              <a:t>：</a:t>
            </a:r>
            <a:r>
              <a:rPr lang="zh-CN" altLang="en-US" sz="2800" dirty="0"/>
              <a:t>连接</a:t>
            </a:r>
            <a:r>
              <a:rPr lang="en-US" altLang="zh-CN" sz="2800" dirty="0"/>
              <a:t>PA</a:t>
            </a:r>
            <a:r>
              <a:rPr lang="zh-CN" altLang="en-US" sz="2800" dirty="0"/>
              <a:t>、</a:t>
            </a:r>
            <a:r>
              <a:rPr lang="en-US" altLang="zh-CN" sz="2800" dirty="0"/>
              <a:t>PB</a:t>
            </a:r>
            <a:r>
              <a:rPr lang="zh-CN" altLang="en-US" sz="2800" dirty="0"/>
              <a:t>、</a:t>
            </a:r>
            <a:r>
              <a:rPr lang="en-US" altLang="zh-CN" sz="2800" dirty="0"/>
              <a:t>PC</a:t>
            </a:r>
          </a:p>
          <a:p>
            <a:pPr>
              <a:buFontTx/>
              <a:buNone/>
            </a:pPr>
            <a:r>
              <a:rPr lang="en-US" altLang="zh-CN" sz="2800" dirty="0"/>
              <a:t>    ∵ </a:t>
            </a:r>
            <a:r>
              <a:rPr lang="zh-CN" altLang="en-US" sz="2800" dirty="0"/>
              <a:t>点</a:t>
            </a:r>
            <a:r>
              <a:rPr lang="en-US" altLang="zh-CN" sz="2800" dirty="0"/>
              <a:t>P</a:t>
            </a:r>
            <a:r>
              <a:rPr lang="zh-CN" altLang="en-US" sz="2800" dirty="0"/>
              <a:t>在</a:t>
            </a:r>
            <a:r>
              <a:rPr lang="en-US" altLang="zh-CN" sz="2800" dirty="0"/>
              <a:t>AB</a:t>
            </a:r>
            <a:r>
              <a:rPr lang="zh-CN" altLang="en-US" sz="2800" dirty="0"/>
              <a:t>、</a:t>
            </a:r>
            <a:r>
              <a:rPr lang="en-US" altLang="zh-CN" sz="2800" dirty="0"/>
              <a:t>AC</a:t>
            </a:r>
            <a:r>
              <a:rPr lang="zh-CN" altLang="en-US" sz="2800" dirty="0"/>
              <a:t>的垂直平分线上（已知）</a:t>
            </a:r>
          </a:p>
          <a:p>
            <a:pPr>
              <a:buFontTx/>
              <a:buNone/>
            </a:pPr>
            <a:r>
              <a:rPr lang="zh-CN" altLang="en-US" sz="2800" dirty="0"/>
              <a:t>    ∴ </a:t>
            </a:r>
            <a:r>
              <a:rPr lang="en-US" altLang="zh-CN" sz="2800" dirty="0"/>
              <a:t>PA</a:t>
            </a:r>
            <a:r>
              <a:rPr lang="zh-CN" altLang="en-US" sz="2800" dirty="0"/>
              <a:t>＝</a:t>
            </a:r>
            <a:r>
              <a:rPr lang="en-US" altLang="zh-CN" sz="2800" dirty="0"/>
              <a:t>PB</a:t>
            </a:r>
            <a:r>
              <a:rPr lang="zh-CN" altLang="en-US" sz="2800" dirty="0"/>
              <a:t>，</a:t>
            </a:r>
            <a:r>
              <a:rPr lang="en-US" altLang="zh-CN" sz="2800" dirty="0"/>
              <a:t>PA</a:t>
            </a:r>
            <a:r>
              <a:rPr lang="zh-CN" altLang="en-US" sz="2800" dirty="0"/>
              <a:t>＝</a:t>
            </a:r>
            <a:r>
              <a:rPr lang="en-US" altLang="zh-CN" sz="2800" dirty="0"/>
              <a:t>PC</a:t>
            </a:r>
            <a:r>
              <a:rPr lang="zh-CN" altLang="en-US" sz="2800" dirty="0"/>
              <a:t>（线段垂直平分线上的点与线段两端距离相等）</a:t>
            </a:r>
          </a:p>
          <a:p>
            <a:pPr>
              <a:buFontTx/>
              <a:buNone/>
            </a:pPr>
            <a:r>
              <a:rPr lang="zh-CN" altLang="en-US" sz="2800" dirty="0"/>
              <a:t>    ∴ </a:t>
            </a:r>
            <a:r>
              <a:rPr lang="en-US" altLang="zh-CN" sz="2800" dirty="0"/>
              <a:t>PB</a:t>
            </a:r>
            <a:r>
              <a:rPr lang="zh-CN" altLang="en-US" sz="2800" dirty="0"/>
              <a:t>＝</a:t>
            </a:r>
            <a:r>
              <a:rPr lang="en-US" altLang="zh-CN" sz="2800" dirty="0"/>
              <a:t>PC</a:t>
            </a:r>
            <a:r>
              <a:rPr lang="zh-CN" altLang="en-US" sz="2800" dirty="0"/>
              <a:t>（等式性质）</a:t>
            </a:r>
          </a:p>
          <a:p>
            <a:pPr>
              <a:buFontTx/>
              <a:buNone/>
            </a:pPr>
            <a:r>
              <a:rPr lang="zh-CN" altLang="en-US" sz="2800" dirty="0"/>
              <a:t>    ∴ 点</a:t>
            </a:r>
            <a:r>
              <a:rPr lang="en-US" altLang="zh-CN" sz="2800" dirty="0"/>
              <a:t>P</a:t>
            </a:r>
            <a:r>
              <a:rPr lang="zh-CN" altLang="en-US" sz="2800" dirty="0"/>
              <a:t>在</a:t>
            </a:r>
            <a:r>
              <a:rPr lang="en-US" altLang="zh-CN" sz="2800" dirty="0"/>
              <a:t>BC</a:t>
            </a:r>
            <a:r>
              <a:rPr lang="zh-CN" altLang="en-US" sz="2800" dirty="0"/>
              <a:t>的垂直平分线上（与线段两端距离相等的点在这条线段的垂直平分线上）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FF0000"/>
                </a:solidFill>
              </a:rPr>
              <a:t>发现新论：</a:t>
            </a:r>
            <a:r>
              <a:rPr lang="zh-CN" altLang="en-US" sz="2400" dirty="0">
                <a:solidFill>
                  <a:srgbClr val="FF33CC"/>
                </a:solidFill>
              </a:rPr>
              <a:t>三角形三边的垂直平分线相交于一点，这点到三角形三个顶点的距离相等</a:t>
            </a:r>
            <a:r>
              <a:rPr lang="zh-CN" altLang="en-US" dirty="0">
                <a:solidFill>
                  <a:srgbClr val="FF33CC"/>
                </a:solidFill>
              </a:rPr>
              <a:t>。</a:t>
            </a:r>
            <a:r>
              <a:rPr lang="zh-CN" altLang="en-US" dirty="0"/>
              <a:t> </a:t>
            </a:r>
            <a:r>
              <a:rPr lang="zh-CN" altLang="en-US" sz="2800" dirty="0"/>
              <a:t> 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5667375" y="1758950"/>
            <a:ext cx="172720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380288" y="1758950"/>
            <a:ext cx="1512887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V="1">
            <a:off x="7423150" y="333375"/>
            <a:ext cx="461963" cy="1438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28"/>
          <p:cNvGrpSpPr/>
          <p:nvPr/>
        </p:nvGrpSpPr>
        <p:grpSpPr bwMode="auto">
          <a:xfrm>
            <a:off x="5292725" y="44450"/>
            <a:ext cx="4032250" cy="2959100"/>
            <a:chOff x="1474" y="1974"/>
            <a:chExt cx="2540" cy="1864"/>
          </a:xfrm>
        </p:grpSpPr>
        <p:sp>
          <p:nvSpPr>
            <p:cNvPr id="14343" name="Line 29"/>
            <p:cNvSpPr>
              <a:spLocks noChangeShapeType="1"/>
            </p:cNvSpPr>
            <p:nvPr/>
          </p:nvSpPr>
          <p:spPr bwMode="auto">
            <a:xfrm>
              <a:off x="1701" y="3244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30"/>
            <p:cNvSpPr>
              <a:spLocks noChangeShapeType="1"/>
            </p:cNvSpPr>
            <p:nvPr/>
          </p:nvSpPr>
          <p:spPr bwMode="auto">
            <a:xfrm flipV="1">
              <a:off x="1701" y="2156"/>
              <a:ext cx="1406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31"/>
            <p:cNvSpPr>
              <a:spLocks noChangeShapeType="1"/>
            </p:cNvSpPr>
            <p:nvPr/>
          </p:nvSpPr>
          <p:spPr bwMode="auto">
            <a:xfrm>
              <a:off x="3107" y="2156"/>
              <a:ext cx="628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32"/>
            <p:cNvSpPr>
              <a:spLocks noChangeShapeType="1"/>
            </p:cNvSpPr>
            <p:nvPr/>
          </p:nvSpPr>
          <p:spPr bwMode="auto">
            <a:xfrm>
              <a:off x="2200" y="2383"/>
              <a:ext cx="725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Line 33"/>
            <p:cNvSpPr>
              <a:spLocks noChangeShapeType="1"/>
            </p:cNvSpPr>
            <p:nvPr/>
          </p:nvSpPr>
          <p:spPr bwMode="auto">
            <a:xfrm flipH="1">
              <a:off x="2653" y="2519"/>
              <a:ext cx="104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34"/>
            <p:cNvSpPr>
              <a:spLocks noChangeShapeType="1"/>
            </p:cNvSpPr>
            <p:nvPr/>
          </p:nvSpPr>
          <p:spPr bwMode="auto">
            <a:xfrm>
              <a:off x="2809" y="2813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35"/>
            <p:cNvSpPr>
              <a:spLocks noChangeShapeType="1"/>
            </p:cNvSpPr>
            <p:nvPr/>
          </p:nvSpPr>
          <p:spPr bwMode="auto">
            <a:xfrm>
              <a:off x="3334" y="2745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36"/>
            <p:cNvSpPr>
              <a:spLocks noChangeShapeType="1"/>
            </p:cNvSpPr>
            <p:nvPr/>
          </p:nvSpPr>
          <p:spPr bwMode="auto">
            <a:xfrm>
              <a:off x="2814" y="3199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37"/>
            <p:cNvSpPr>
              <a:spLocks noChangeShapeType="1"/>
            </p:cNvSpPr>
            <p:nvPr/>
          </p:nvSpPr>
          <p:spPr bwMode="auto">
            <a:xfrm>
              <a:off x="2860" y="319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38"/>
            <p:cNvSpPr>
              <a:spLocks noChangeShapeType="1"/>
            </p:cNvSpPr>
            <p:nvPr/>
          </p:nvSpPr>
          <p:spPr bwMode="auto">
            <a:xfrm>
              <a:off x="2517" y="2609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39"/>
            <p:cNvSpPr>
              <a:spLocks noChangeShapeType="1"/>
            </p:cNvSpPr>
            <p:nvPr/>
          </p:nvSpPr>
          <p:spPr bwMode="auto">
            <a:xfrm flipV="1">
              <a:off x="3379" y="2791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Line 40"/>
            <p:cNvSpPr>
              <a:spLocks noChangeShapeType="1"/>
            </p:cNvSpPr>
            <p:nvPr/>
          </p:nvSpPr>
          <p:spPr bwMode="auto">
            <a:xfrm flipH="1">
              <a:off x="2472" y="2655"/>
              <a:ext cx="9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Text Box 41"/>
            <p:cNvSpPr txBox="1">
              <a:spLocks noChangeArrowheads="1"/>
            </p:cNvSpPr>
            <p:nvPr/>
          </p:nvSpPr>
          <p:spPr bwMode="auto">
            <a:xfrm>
              <a:off x="1474" y="315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4356" name="Text Box 42"/>
            <p:cNvSpPr txBox="1">
              <a:spLocks noChangeArrowheads="1"/>
            </p:cNvSpPr>
            <p:nvPr/>
          </p:nvSpPr>
          <p:spPr bwMode="auto">
            <a:xfrm>
              <a:off x="3651" y="315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14357" name="Text Box 43"/>
            <p:cNvSpPr txBox="1">
              <a:spLocks noChangeArrowheads="1"/>
            </p:cNvSpPr>
            <p:nvPr/>
          </p:nvSpPr>
          <p:spPr bwMode="auto">
            <a:xfrm>
              <a:off x="2835" y="197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A</a:t>
              </a:r>
            </a:p>
          </p:txBody>
        </p:sp>
        <p:sp>
          <p:nvSpPr>
            <p:cNvPr id="14358" name="Text Box 44"/>
            <p:cNvSpPr txBox="1">
              <a:spLocks noChangeArrowheads="1"/>
            </p:cNvSpPr>
            <p:nvPr/>
          </p:nvSpPr>
          <p:spPr bwMode="auto">
            <a:xfrm>
              <a:off x="2472" y="288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P</a:t>
              </a:r>
            </a:p>
          </p:txBody>
        </p:sp>
        <p:sp>
          <p:nvSpPr>
            <p:cNvPr id="14359" name="Text Box 45"/>
            <p:cNvSpPr txBox="1">
              <a:spLocks noChangeArrowheads="1"/>
            </p:cNvSpPr>
            <p:nvPr/>
          </p:nvSpPr>
          <p:spPr bwMode="auto">
            <a:xfrm>
              <a:off x="2472" y="3607"/>
              <a:ext cx="7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/>
                <a:t>图</a:t>
              </a:r>
              <a:r>
                <a:rPr lang="en-US" altLang="zh-CN"/>
                <a:t>16-13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61" grpId="0" animBg="1"/>
      <p:bldP spid="14362" grpId="0" animBg="1"/>
      <p:bldP spid="143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/>
          </a:p>
          <a:p>
            <a:pPr>
              <a:buFontTx/>
              <a:buNone/>
            </a:pPr>
            <a:endParaRPr lang="en-US" altLang="zh-CN"/>
          </a:p>
          <a:p>
            <a:pPr>
              <a:buFontTx/>
              <a:buNone/>
            </a:pPr>
            <a:r>
              <a:rPr lang="zh-CN" altLang="en-US"/>
              <a:t>　　　　　</a:t>
            </a:r>
            <a:r>
              <a:rPr lang="en-US" altLang="zh-CN"/>
              <a:t>P124</a:t>
            </a:r>
            <a:r>
              <a:rPr lang="zh-CN" altLang="en-US"/>
              <a:t>练习第</a:t>
            </a:r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en-US" altLang="zh-CN"/>
              <a:t>2</a:t>
            </a:r>
            <a:r>
              <a:rPr lang="zh-CN" altLang="en-US"/>
              <a:t>题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755650" y="981075"/>
            <a:ext cx="28797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99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1916832"/>
            <a:ext cx="8229600" cy="331189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  </a:t>
            </a:r>
            <a:r>
              <a:rPr lang="zh-CN" altLang="en-US" dirty="0"/>
              <a:t>本节课重点学习了两个知识点：</a:t>
            </a:r>
          </a:p>
          <a:p>
            <a:pPr>
              <a:buFontTx/>
              <a:buNone/>
            </a:pPr>
            <a:r>
              <a:rPr lang="zh-CN" altLang="en-US" dirty="0"/>
              <a:t>          </a:t>
            </a:r>
            <a:r>
              <a:rPr lang="en-US" altLang="zh-CN" dirty="0"/>
              <a:t>1</a:t>
            </a:r>
            <a:r>
              <a:rPr lang="zh-CN" altLang="en-US" dirty="0"/>
              <a:t>、线段垂直平分线上的点与线段两端相离相等。</a:t>
            </a:r>
          </a:p>
          <a:p>
            <a:pPr>
              <a:buFontTx/>
              <a:buNone/>
            </a:pPr>
            <a:r>
              <a:rPr lang="zh-CN" altLang="en-US" dirty="0"/>
              <a:t>          </a:t>
            </a:r>
            <a:r>
              <a:rPr lang="en-US" altLang="zh-CN" dirty="0"/>
              <a:t>2</a:t>
            </a:r>
            <a:r>
              <a:rPr lang="zh-CN" altLang="en-US" dirty="0"/>
              <a:t>、与线段两端距离相等的点在这条线段的垂直平分线上</a:t>
            </a:r>
            <a:r>
              <a:rPr lang="zh-CN" altLang="en-US" dirty="0" smtClean="0"/>
              <a:t>。 </a:t>
            </a:r>
            <a:endParaRPr lang="zh-CN" altLang="en-US" dirty="0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79388" y="765175"/>
            <a:ext cx="2663825" cy="5032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    </a:t>
            </a:r>
            <a:r>
              <a:rPr lang="en-US" altLang="zh-CN" sz="2800" dirty="0"/>
              <a:t>1</a:t>
            </a:r>
            <a:r>
              <a:rPr lang="zh-CN" altLang="en-US" sz="2800" dirty="0"/>
              <a:t>、能够利用尺规法作一条已知线段的垂直平分线，并能证明它的正确性。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/>
              <a:t>     </a:t>
            </a:r>
            <a:r>
              <a:rPr lang="en-US" altLang="zh-CN" sz="2800" dirty="0"/>
              <a:t>2</a:t>
            </a:r>
            <a:r>
              <a:rPr lang="zh-CN" altLang="en-US" sz="2800" dirty="0"/>
              <a:t>、经历探索，证明线段垂直平分线性质定理及其逆定理的过程，进一步发展学生的推理证明意识和能力。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/>
              <a:t>     </a:t>
            </a:r>
            <a:r>
              <a:rPr lang="en-US" altLang="zh-CN" sz="2800" dirty="0"/>
              <a:t>3</a:t>
            </a:r>
            <a:r>
              <a:rPr lang="zh-CN" altLang="en-US" sz="2800" dirty="0"/>
              <a:t>、能够利用线段的垂直平分线的性质定理及其逆定理证明相关结论，理解三角形三边的垂直平分线相交于一点，这点到三角形三个顶点的距离相等。</a:t>
            </a: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611560" y="404813"/>
            <a:ext cx="21605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FF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11560" y="1340768"/>
            <a:ext cx="7570787" cy="4176712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</a:t>
            </a:r>
          </a:p>
          <a:p>
            <a:pPr>
              <a:buFontTx/>
              <a:buNone/>
            </a:pPr>
            <a:r>
              <a:rPr lang="en-US" altLang="zh-CN" dirty="0"/>
              <a:t>       </a:t>
            </a:r>
            <a:r>
              <a:rPr lang="zh-CN" altLang="en-US" dirty="0"/>
              <a:t>什么叫线段的垂直平分线？线段是轴对称图形吗？如果是，它的对称轴是什么？ 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827584" y="633413"/>
            <a:ext cx="24479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18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8313" y="1196975"/>
            <a:ext cx="8229600" cy="14684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/>
              <a:t> </a:t>
            </a:r>
          </a:p>
          <a:p>
            <a:pPr>
              <a:buFontTx/>
              <a:buNone/>
            </a:pPr>
            <a:r>
              <a:rPr lang="en-US" altLang="zh-CN" sz="4000" dirty="0"/>
              <a:t>1</a:t>
            </a:r>
            <a:r>
              <a:rPr lang="zh-CN" altLang="en-US" sz="4000" dirty="0"/>
              <a:t>、怎样作出线段的垂直平分线？</a:t>
            </a:r>
          </a:p>
          <a:p>
            <a:pPr>
              <a:buFontTx/>
              <a:buNone/>
            </a:pPr>
            <a:endParaRPr lang="zh-CN" altLang="en-US" dirty="0"/>
          </a:p>
          <a:p>
            <a:pPr>
              <a:buFontTx/>
              <a:buNone/>
            </a:pPr>
            <a:endParaRPr lang="en-US" altLang="zh-CN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2852738"/>
            <a:ext cx="8207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）折纸法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188" y="3557588"/>
            <a:ext cx="8207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）定义法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1188" y="4205288"/>
            <a:ext cx="4968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</a:t>
            </a:r>
            <a:r>
              <a:rPr lang="zh-CN" altLang="en-US" sz="2800" b="1" u="sng" dirty="0">
                <a:solidFill>
                  <a:srgbClr val="FF0000"/>
                </a:solidFill>
              </a:rPr>
              <a:t>尺规作图法</a:t>
            </a:r>
          </a:p>
        </p:txBody>
      </p:sp>
      <p:sp>
        <p:nvSpPr>
          <p:cNvPr id="6150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541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i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  <p:bldP spid="5126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1052513"/>
            <a:ext cx="8229600" cy="2736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 dirty="0"/>
              <a:t>作法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、分别以点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为圆心，大于　</a:t>
            </a:r>
            <a:r>
              <a:rPr lang="en-US" altLang="zh-CN" dirty="0"/>
              <a:t>AB</a:t>
            </a:r>
            <a:r>
              <a:rPr lang="zh-CN" altLang="en-US" dirty="0"/>
              <a:t>长为半径画弧交于点</a:t>
            </a:r>
            <a:r>
              <a:rPr lang="en-US" altLang="zh-CN" dirty="0"/>
              <a:t>E</a:t>
            </a:r>
            <a:r>
              <a:rPr lang="zh-CN" altLang="en-US" dirty="0"/>
              <a:t>、</a:t>
            </a:r>
            <a:r>
              <a:rPr lang="en-US" altLang="zh-CN" dirty="0"/>
              <a:t>F</a:t>
            </a:r>
            <a:r>
              <a:rPr lang="zh-CN" altLang="en-US" dirty="0"/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            </a:t>
            </a:r>
            <a:r>
              <a:rPr lang="en-US" altLang="zh-CN" dirty="0"/>
              <a:t>2</a:t>
            </a:r>
            <a:r>
              <a:rPr lang="zh-CN" altLang="en-US" dirty="0"/>
              <a:t>、过点</a:t>
            </a:r>
            <a:r>
              <a:rPr lang="en-US" altLang="zh-CN" dirty="0"/>
              <a:t>E</a:t>
            </a:r>
            <a:r>
              <a:rPr lang="zh-CN" altLang="en-US" dirty="0"/>
              <a:t>、</a:t>
            </a:r>
            <a:r>
              <a:rPr lang="en-US" altLang="zh-CN" dirty="0"/>
              <a:t>F</a:t>
            </a:r>
            <a:r>
              <a:rPr lang="zh-CN" altLang="en-US" dirty="0"/>
              <a:t>作直线。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           则直线</a:t>
            </a:r>
            <a:r>
              <a:rPr lang="en-US" altLang="zh-CN" dirty="0"/>
              <a:t>EF</a:t>
            </a:r>
            <a:r>
              <a:rPr lang="zh-CN" altLang="en-US" dirty="0"/>
              <a:t>就是线段</a:t>
            </a:r>
            <a:r>
              <a:rPr lang="en-US" altLang="zh-CN" dirty="0"/>
              <a:t>AB</a:t>
            </a:r>
            <a:r>
              <a:rPr lang="zh-CN" altLang="en-US" dirty="0"/>
              <a:t>的垂直平分线（图</a:t>
            </a:r>
            <a:r>
              <a:rPr lang="en-US" altLang="zh-CN" dirty="0"/>
              <a:t>16-11</a:t>
            </a:r>
            <a:r>
              <a:rPr lang="zh-CN" altLang="en-US" dirty="0"/>
              <a:t>）</a:t>
            </a:r>
          </a:p>
        </p:txBody>
      </p:sp>
      <p:grpSp>
        <p:nvGrpSpPr>
          <p:cNvPr id="7171" name="Group 14"/>
          <p:cNvGrpSpPr/>
          <p:nvPr/>
        </p:nvGrpSpPr>
        <p:grpSpPr bwMode="auto">
          <a:xfrm>
            <a:off x="7885113" y="908050"/>
            <a:ext cx="1439862" cy="831850"/>
            <a:chOff x="2200" y="210"/>
            <a:chExt cx="544" cy="347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2200" y="300"/>
              <a:ext cx="54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－</a:t>
              </a:r>
            </a:p>
          </p:txBody>
        </p:sp>
        <p:sp>
          <p:nvSpPr>
            <p:cNvPr id="7187" name="Text Box 16"/>
            <p:cNvSpPr txBox="1">
              <a:spLocks noChangeArrowheads="1"/>
            </p:cNvSpPr>
            <p:nvPr/>
          </p:nvSpPr>
          <p:spPr bwMode="auto">
            <a:xfrm>
              <a:off x="2200" y="210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/>
                <a:t>１</a:t>
              </a:r>
            </a:p>
          </p:txBody>
        </p:sp>
        <p:sp>
          <p:nvSpPr>
            <p:cNvPr id="7188" name="Text Box 17"/>
            <p:cNvSpPr txBox="1">
              <a:spLocks noChangeArrowheads="1"/>
            </p:cNvSpPr>
            <p:nvPr/>
          </p:nvSpPr>
          <p:spPr bwMode="auto">
            <a:xfrm>
              <a:off x="2200" y="391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/>
                <a:t>２</a:t>
              </a:r>
            </a:p>
          </p:txBody>
        </p:sp>
      </p:grpSp>
      <p:grpSp>
        <p:nvGrpSpPr>
          <p:cNvPr id="3" name="Group 30"/>
          <p:cNvGrpSpPr/>
          <p:nvPr/>
        </p:nvGrpSpPr>
        <p:grpSpPr bwMode="auto">
          <a:xfrm>
            <a:off x="2484438" y="3711575"/>
            <a:ext cx="3167062" cy="2886075"/>
            <a:chOff x="1565" y="2251"/>
            <a:chExt cx="1995" cy="1818"/>
          </a:xfrm>
        </p:grpSpPr>
        <p:sp>
          <p:nvSpPr>
            <p:cNvPr id="7174" name="Line 7"/>
            <p:cNvSpPr>
              <a:spLocks noChangeShapeType="1"/>
            </p:cNvSpPr>
            <p:nvPr/>
          </p:nvSpPr>
          <p:spPr bwMode="auto">
            <a:xfrm>
              <a:off x="1791" y="293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Line 9"/>
            <p:cNvSpPr>
              <a:spLocks noChangeShapeType="1"/>
            </p:cNvSpPr>
            <p:nvPr/>
          </p:nvSpPr>
          <p:spPr bwMode="auto">
            <a:xfrm>
              <a:off x="2562" y="2251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Arc 20"/>
            <p:cNvSpPr/>
            <p:nvPr/>
          </p:nvSpPr>
          <p:spPr bwMode="auto">
            <a:xfrm rot="19044456" flipH="1">
              <a:off x="2216" y="2405"/>
              <a:ext cx="1081" cy="1077"/>
            </a:xfrm>
            <a:custGeom>
              <a:avLst/>
              <a:gdLst>
                <a:gd name="T0" fmla="*/ 8 w 21436"/>
                <a:gd name="T1" fmla="*/ 0 h 21360"/>
                <a:gd name="T2" fmla="*/ 55 w 21436"/>
                <a:gd name="T3" fmla="*/ 48 h 21360"/>
                <a:gd name="T4" fmla="*/ 0 w 21436"/>
                <a:gd name="T5" fmla="*/ 54 h 21360"/>
                <a:gd name="T6" fmla="*/ 0 60000 65536"/>
                <a:gd name="T7" fmla="*/ 0 60000 65536"/>
                <a:gd name="T8" fmla="*/ 0 60000 65536"/>
                <a:gd name="T9" fmla="*/ 0 w 21436"/>
                <a:gd name="T10" fmla="*/ 0 h 21360"/>
                <a:gd name="T11" fmla="*/ 21436 w 21436"/>
                <a:gd name="T12" fmla="*/ 21360 h 21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36" h="21360" fill="none" extrusionOk="0">
                  <a:moveTo>
                    <a:pt x="3212" y="0"/>
                  </a:moveTo>
                  <a:cubicBezTo>
                    <a:pt x="12794" y="1441"/>
                    <a:pt x="20244" y="9087"/>
                    <a:pt x="21435" y="18703"/>
                  </a:cubicBezTo>
                </a:path>
                <a:path w="21436" h="21360" stroke="0" extrusionOk="0">
                  <a:moveTo>
                    <a:pt x="3212" y="0"/>
                  </a:moveTo>
                  <a:cubicBezTo>
                    <a:pt x="12794" y="1441"/>
                    <a:pt x="20244" y="9087"/>
                    <a:pt x="21435" y="18703"/>
                  </a:cubicBezTo>
                  <a:lnTo>
                    <a:pt x="0" y="21360"/>
                  </a:lnTo>
                  <a:lnTo>
                    <a:pt x="3212" y="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7" name="Arc 21"/>
            <p:cNvSpPr/>
            <p:nvPr/>
          </p:nvSpPr>
          <p:spPr bwMode="auto">
            <a:xfrm rot="8119720" flipH="1">
              <a:off x="1834" y="2437"/>
              <a:ext cx="1080" cy="1079"/>
            </a:xfrm>
            <a:custGeom>
              <a:avLst/>
              <a:gdLst>
                <a:gd name="T0" fmla="*/ 7 w 21421"/>
                <a:gd name="T1" fmla="*/ 0 h 21417"/>
                <a:gd name="T2" fmla="*/ 54 w 21421"/>
                <a:gd name="T3" fmla="*/ 47 h 21417"/>
                <a:gd name="T4" fmla="*/ 0 w 21421"/>
                <a:gd name="T5" fmla="*/ 54 h 21417"/>
                <a:gd name="T6" fmla="*/ 0 60000 65536"/>
                <a:gd name="T7" fmla="*/ 0 60000 65536"/>
                <a:gd name="T8" fmla="*/ 0 60000 65536"/>
                <a:gd name="T9" fmla="*/ 0 w 21421"/>
                <a:gd name="T10" fmla="*/ 0 h 21417"/>
                <a:gd name="T11" fmla="*/ 21421 w 21421"/>
                <a:gd name="T12" fmla="*/ 21417 h 21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1" h="21417" fill="none" extrusionOk="0">
                  <a:moveTo>
                    <a:pt x="2807" y="0"/>
                  </a:moveTo>
                  <a:cubicBezTo>
                    <a:pt x="12522" y="1273"/>
                    <a:pt x="20162" y="8925"/>
                    <a:pt x="21421" y="18641"/>
                  </a:cubicBezTo>
                </a:path>
                <a:path w="21421" h="21417" stroke="0" extrusionOk="0">
                  <a:moveTo>
                    <a:pt x="2807" y="0"/>
                  </a:moveTo>
                  <a:cubicBezTo>
                    <a:pt x="12522" y="1273"/>
                    <a:pt x="20162" y="8925"/>
                    <a:pt x="21421" y="18641"/>
                  </a:cubicBezTo>
                  <a:lnTo>
                    <a:pt x="0" y="21417"/>
                  </a:lnTo>
                  <a:lnTo>
                    <a:pt x="2807" y="0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8" name="Line 22"/>
            <p:cNvSpPr>
              <a:spLocks noChangeShapeType="1"/>
            </p:cNvSpPr>
            <p:nvPr/>
          </p:nvSpPr>
          <p:spPr bwMode="auto">
            <a:xfrm>
              <a:off x="1791" y="2886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9" name="Line 23"/>
            <p:cNvSpPr>
              <a:spLocks noChangeShapeType="1"/>
            </p:cNvSpPr>
            <p:nvPr/>
          </p:nvSpPr>
          <p:spPr bwMode="auto">
            <a:xfrm>
              <a:off x="3379" y="2886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0" name="Text Box 24"/>
            <p:cNvSpPr txBox="1">
              <a:spLocks noChangeArrowheads="1"/>
            </p:cNvSpPr>
            <p:nvPr/>
          </p:nvSpPr>
          <p:spPr bwMode="auto">
            <a:xfrm>
              <a:off x="1565" y="2886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A</a:t>
              </a:r>
            </a:p>
          </p:txBody>
        </p:sp>
        <p:sp>
          <p:nvSpPr>
            <p:cNvPr id="7181" name="Text Box 25"/>
            <p:cNvSpPr txBox="1">
              <a:spLocks noChangeArrowheads="1"/>
            </p:cNvSpPr>
            <p:nvPr/>
          </p:nvSpPr>
          <p:spPr bwMode="auto">
            <a:xfrm>
              <a:off x="3197" y="2886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7182" name="Text Box 26"/>
            <p:cNvSpPr txBox="1">
              <a:spLocks noChangeArrowheads="1"/>
            </p:cNvSpPr>
            <p:nvPr/>
          </p:nvSpPr>
          <p:spPr bwMode="auto">
            <a:xfrm>
              <a:off x="2336" y="288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7183" name="Text Box 27"/>
            <p:cNvSpPr txBox="1">
              <a:spLocks noChangeArrowheads="1"/>
            </p:cNvSpPr>
            <p:nvPr/>
          </p:nvSpPr>
          <p:spPr bwMode="auto">
            <a:xfrm>
              <a:off x="2562" y="234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E</a:t>
              </a:r>
            </a:p>
          </p:txBody>
        </p:sp>
        <p:sp>
          <p:nvSpPr>
            <p:cNvPr id="7184" name="Text Box 28"/>
            <p:cNvSpPr txBox="1">
              <a:spLocks noChangeArrowheads="1"/>
            </p:cNvSpPr>
            <p:nvPr/>
          </p:nvSpPr>
          <p:spPr bwMode="auto">
            <a:xfrm>
              <a:off x="2608" y="3426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F</a:t>
              </a:r>
            </a:p>
          </p:txBody>
        </p:sp>
        <p:sp>
          <p:nvSpPr>
            <p:cNvPr id="7185" name="Text Box 29"/>
            <p:cNvSpPr txBox="1">
              <a:spLocks noChangeArrowheads="1"/>
            </p:cNvSpPr>
            <p:nvPr/>
          </p:nvSpPr>
          <p:spPr bwMode="auto">
            <a:xfrm>
              <a:off x="2109" y="3838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/>
                <a:t>图</a:t>
              </a:r>
              <a:r>
                <a:rPr lang="en-US" altLang="zh-CN"/>
                <a:t>16-11</a:t>
              </a:r>
            </a:p>
          </p:txBody>
        </p:sp>
      </p:grpSp>
      <p:sp>
        <p:nvSpPr>
          <p:cNvPr id="7173" name="WordArt 3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226853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尺规作法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/>
          </a:p>
          <a:p>
            <a:pPr>
              <a:buFontTx/>
              <a:buNone/>
            </a:pPr>
            <a:r>
              <a:rPr lang="en-US" altLang="zh-CN"/>
              <a:t>     </a:t>
            </a:r>
          </a:p>
          <a:p>
            <a:pPr>
              <a:buFontTx/>
              <a:buNone/>
            </a:pPr>
            <a:r>
              <a:rPr lang="en-US" altLang="zh-CN"/>
              <a:t>          </a:t>
            </a:r>
            <a:r>
              <a:rPr lang="zh-CN" altLang="en-US"/>
              <a:t>为什么以“大于　</a:t>
            </a:r>
            <a:r>
              <a:rPr lang="en-US" altLang="zh-CN"/>
              <a:t>AB</a:t>
            </a:r>
            <a:r>
              <a:rPr lang="zh-CN" altLang="en-US"/>
              <a:t>长”为半径？ </a:t>
            </a:r>
          </a:p>
        </p:txBody>
      </p:sp>
      <p:grpSp>
        <p:nvGrpSpPr>
          <p:cNvPr id="8195" name="Group 7"/>
          <p:cNvGrpSpPr/>
          <p:nvPr/>
        </p:nvGrpSpPr>
        <p:grpSpPr bwMode="auto">
          <a:xfrm>
            <a:off x="4067175" y="3028950"/>
            <a:ext cx="1439863" cy="831850"/>
            <a:chOff x="2200" y="210"/>
            <a:chExt cx="544" cy="347"/>
          </a:xfrm>
        </p:grpSpPr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2200" y="300"/>
              <a:ext cx="54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－</a:t>
              </a:r>
            </a:p>
          </p:txBody>
        </p:sp>
        <p:sp>
          <p:nvSpPr>
            <p:cNvPr id="8198" name="Text Box 5"/>
            <p:cNvSpPr txBox="1">
              <a:spLocks noChangeArrowheads="1"/>
            </p:cNvSpPr>
            <p:nvPr/>
          </p:nvSpPr>
          <p:spPr bwMode="auto">
            <a:xfrm>
              <a:off x="2200" y="210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/>
                <a:t>１</a:t>
              </a:r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2200" y="391"/>
              <a:ext cx="5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/>
                <a:t>２</a:t>
              </a:r>
            </a:p>
          </p:txBody>
        </p:sp>
      </p:grp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684213" y="836613"/>
            <a:ext cx="13684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288" y="692150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       </a:t>
            </a:r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２、为什么这样作出的直线</a:t>
            </a:r>
            <a:r>
              <a:rPr lang="en-US" altLang="zh-CN" dirty="0"/>
              <a:t>EF</a:t>
            </a:r>
            <a:r>
              <a:rPr lang="zh-CN" altLang="en-US" dirty="0"/>
              <a:t>就是线段</a:t>
            </a:r>
            <a:r>
              <a:rPr lang="en-US" altLang="zh-CN" dirty="0"/>
              <a:t>AB</a:t>
            </a:r>
            <a:r>
              <a:rPr lang="zh-CN" altLang="en-US" dirty="0"/>
              <a:t>的垂直平分线呢？设所作直线</a:t>
            </a:r>
            <a:r>
              <a:rPr lang="en-US" altLang="zh-CN" dirty="0"/>
              <a:t>EF</a:t>
            </a:r>
            <a:r>
              <a:rPr lang="zh-CN" altLang="en-US" dirty="0"/>
              <a:t>交</a:t>
            </a:r>
            <a:r>
              <a:rPr lang="en-US" altLang="zh-CN" dirty="0"/>
              <a:t>AB</a:t>
            </a:r>
            <a:r>
              <a:rPr lang="zh-CN" altLang="en-US" dirty="0"/>
              <a:t>于点</a:t>
            </a:r>
            <a:r>
              <a:rPr lang="en-US" altLang="zh-CN" dirty="0"/>
              <a:t>O</a:t>
            </a:r>
            <a:r>
              <a:rPr lang="zh-CN" altLang="en-US" dirty="0"/>
              <a:t>，请你根据三角形全等的判定定理给出证明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3684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8313" y="333375"/>
            <a:ext cx="8229600" cy="597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CN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b="1" dirty="0"/>
              <a:t>证明</a:t>
            </a:r>
            <a:r>
              <a:rPr lang="zh-CN" altLang="en-US" sz="1800" dirty="0"/>
              <a:t>：连接</a:t>
            </a:r>
            <a:r>
              <a:rPr lang="en-US" altLang="zh-CN" sz="1800" dirty="0"/>
              <a:t>AE</a:t>
            </a:r>
            <a:r>
              <a:rPr lang="zh-CN" altLang="en-US" sz="1800" dirty="0"/>
              <a:t>、</a:t>
            </a:r>
            <a:r>
              <a:rPr lang="en-US" altLang="zh-CN" sz="1800" dirty="0"/>
              <a:t>AF</a:t>
            </a:r>
            <a:r>
              <a:rPr lang="zh-CN" altLang="en-US" sz="1800" dirty="0"/>
              <a:t>、</a:t>
            </a:r>
            <a:r>
              <a:rPr lang="en-US" altLang="zh-CN" sz="1800" dirty="0"/>
              <a:t>BE</a:t>
            </a:r>
            <a:r>
              <a:rPr lang="zh-CN" altLang="en-US" sz="1800" dirty="0"/>
              <a:t>、</a:t>
            </a:r>
            <a:r>
              <a:rPr lang="en-US" altLang="zh-CN" sz="1800" dirty="0"/>
              <a:t>BF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/>
              <a:t>        ∴AE</a:t>
            </a:r>
            <a:r>
              <a:rPr lang="zh-CN" altLang="en-US" sz="1800" dirty="0"/>
              <a:t>＝</a:t>
            </a:r>
            <a:r>
              <a:rPr lang="en-US" altLang="zh-CN" sz="1800" dirty="0"/>
              <a:t>BE</a:t>
            </a:r>
            <a:r>
              <a:rPr lang="zh-CN" altLang="en-US" sz="1800" dirty="0"/>
              <a:t>＝</a:t>
            </a:r>
            <a:r>
              <a:rPr lang="en-US" altLang="zh-CN" sz="1800" dirty="0"/>
              <a:t>AF</a:t>
            </a:r>
            <a:r>
              <a:rPr lang="zh-CN" altLang="en-US" sz="1800" dirty="0"/>
              <a:t>＝</a:t>
            </a:r>
            <a:r>
              <a:rPr lang="en-US" altLang="zh-CN" sz="1800" dirty="0"/>
              <a:t>BF</a:t>
            </a:r>
            <a:r>
              <a:rPr lang="zh-CN" altLang="en-US" sz="1800" dirty="0"/>
              <a:t>（等圆或同圆的半径相等）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在△</a:t>
            </a:r>
            <a:r>
              <a:rPr lang="en-US" altLang="zh-CN" sz="1800" dirty="0"/>
              <a:t>AEF</a:t>
            </a:r>
            <a:r>
              <a:rPr lang="zh-CN" altLang="en-US" sz="1800" dirty="0"/>
              <a:t>与△ </a:t>
            </a:r>
            <a:r>
              <a:rPr lang="en-US" altLang="zh-CN" sz="1800" dirty="0"/>
              <a:t>BEF</a:t>
            </a:r>
            <a:r>
              <a:rPr lang="zh-CN" altLang="en-US" sz="1800" dirty="0"/>
              <a:t>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∵　</a:t>
            </a:r>
            <a:r>
              <a:rPr lang="en-US" altLang="zh-CN" sz="1800" dirty="0"/>
              <a:t>AE</a:t>
            </a:r>
            <a:r>
              <a:rPr lang="zh-CN" altLang="en-US" sz="1800" dirty="0"/>
              <a:t>＝</a:t>
            </a:r>
            <a:r>
              <a:rPr lang="en-US" altLang="zh-CN" sz="1800" dirty="0"/>
              <a:t>BE</a:t>
            </a:r>
            <a:r>
              <a:rPr lang="zh-CN" altLang="en-US" sz="1800" dirty="0"/>
              <a:t>（已证）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　　</a:t>
            </a:r>
            <a:r>
              <a:rPr lang="en-US" altLang="zh-CN" sz="1800" dirty="0"/>
              <a:t>AF</a:t>
            </a:r>
            <a:r>
              <a:rPr lang="zh-CN" altLang="en-US" sz="1800" dirty="0"/>
              <a:t>＝</a:t>
            </a:r>
            <a:r>
              <a:rPr lang="en-US" altLang="zh-CN" sz="1800" dirty="0"/>
              <a:t>BF</a:t>
            </a:r>
            <a:r>
              <a:rPr lang="zh-CN" altLang="en-US" sz="1800" dirty="0"/>
              <a:t>（已证）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　　</a:t>
            </a:r>
            <a:r>
              <a:rPr lang="en-US" altLang="zh-CN" sz="1800" dirty="0"/>
              <a:t>EF</a:t>
            </a:r>
            <a:r>
              <a:rPr lang="zh-CN" altLang="en-US" sz="1800" dirty="0"/>
              <a:t>＝</a:t>
            </a:r>
            <a:r>
              <a:rPr lang="en-US" altLang="zh-CN" sz="1800" dirty="0"/>
              <a:t>EF</a:t>
            </a:r>
            <a:r>
              <a:rPr lang="zh-CN" altLang="en-US" sz="1800" dirty="0"/>
              <a:t>（公共边）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 △ </a:t>
            </a:r>
            <a:r>
              <a:rPr lang="en-US" altLang="zh-CN" sz="1800" dirty="0"/>
              <a:t>AEF≌ △ BEF</a:t>
            </a:r>
            <a:r>
              <a:rPr lang="zh-CN" altLang="en-US" sz="1800" dirty="0"/>
              <a:t>（</a:t>
            </a:r>
            <a:r>
              <a:rPr lang="en-US" altLang="zh-CN" sz="1800" dirty="0"/>
              <a:t>SSS</a:t>
            </a:r>
            <a:r>
              <a:rPr lang="zh-CN" altLang="en-US" sz="1800" dirty="0"/>
              <a:t>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 ∠</a:t>
            </a:r>
            <a:r>
              <a:rPr lang="en-US" altLang="zh-CN" sz="1800" dirty="0"/>
              <a:t>AEO</a:t>
            </a:r>
            <a:r>
              <a:rPr lang="zh-CN" altLang="en-US" sz="1800" dirty="0"/>
              <a:t>＝ ∠ </a:t>
            </a:r>
            <a:r>
              <a:rPr lang="en-US" altLang="zh-CN" sz="1800" dirty="0"/>
              <a:t>BEO</a:t>
            </a:r>
            <a:r>
              <a:rPr lang="zh-CN" altLang="en-US" sz="1800" dirty="0"/>
              <a:t>（全等三角形对应角相等）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在△ </a:t>
            </a:r>
            <a:r>
              <a:rPr lang="en-US" altLang="zh-CN" sz="1800" dirty="0"/>
              <a:t>AEO</a:t>
            </a:r>
            <a:r>
              <a:rPr lang="zh-CN" altLang="en-US" sz="1800" dirty="0"/>
              <a:t>与△ </a:t>
            </a:r>
            <a:r>
              <a:rPr lang="en-US" altLang="zh-CN" sz="1800" dirty="0"/>
              <a:t>BEO</a:t>
            </a:r>
            <a:r>
              <a:rPr lang="zh-CN" altLang="en-US" sz="1800" dirty="0"/>
              <a:t>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∵   </a:t>
            </a:r>
            <a:r>
              <a:rPr lang="en-US" altLang="zh-CN" sz="1800" dirty="0"/>
              <a:t>AE</a:t>
            </a:r>
            <a:r>
              <a:rPr lang="zh-CN" altLang="en-US" sz="1800" dirty="0"/>
              <a:t>＝</a:t>
            </a:r>
            <a:r>
              <a:rPr lang="en-US" altLang="zh-CN" sz="1800" dirty="0"/>
              <a:t>BE</a:t>
            </a:r>
            <a:r>
              <a:rPr lang="zh-CN" altLang="en-US" sz="1800" dirty="0"/>
              <a:t>（已证）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　 ∠ </a:t>
            </a:r>
            <a:r>
              <a:rPr lang="en-US" altLang="zh-CN" sz="1800" dirty="0"/>
              <a:t>AEO</a:t>
            </a:r>
            <a:r>
              <a:rPr lang="zh-CN" altLang="en-US" sz="1800" dirty="0"/>
              <a:t>＝ ∠ </a:t>
            </a:r>
            <a:r>
              <a:rPr lang="en-US" altLang="zh-CN" sz="1800" dirty="0"/>
              <a:t>BEO</a:t>
            </a:r>
            <a:r>
              <a:rPr lang="zh-CN" altLang="en-US" sz="1800" dirty="0"/>
              <a:t>（已证）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　   </a:t>
            </a:r>
            <a:r>
              <a:rPr lang="en-US" altLang="zh-CN" sz="1800" dirty="0"/>
              <a:t>EO</a:t>
            </a:r>
            <a:r>
              <a:rPr lang="zh-CN" altLang="en-US" sz="1800" dirty="0"/>
              <a:t>＝</a:t>
            </a:r>
            <a:r>
              <a:rPr lang="en-US" altLang="zh-CN" sz="1800" dirty="0"/>
              <a:t>EO</a:t>
            </a:r>
            <a:r>
              <a:rPr lang="zh-CN" altLang="en-US" sz="1800" dirty="0"/>
              <a:t>（公共边）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 △ </a:t>
            </a:r>
            <a:r>
              <a:rPr lang="en-US" altLang="zh-CN" sz="1800" dirty="0"/>
              <a:t>AEO≌ △ BEO</a:t>
            </a:r>
            <a:r>
              <a:rPr lang="zh-CN" altLang="en-US" sz="1800" dirty="0"/>
              <a:t>（</a:t>
            </a:r>
            <a:r>
              <a:rPr lang="en-US" altLang="zh-CN" sz="1800" dirty="0"/>
              <a:t>SAS</a:t>
            </a:r>
            <a:r>
              <a:rPr lang="zh-CN" altLang="en-US" sz="1800" dirty="0"/>
              <a:t>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 </a:t>
            </a:r>
            <a:r>
              <a:rPr lang="en-US" altLang="zh-CN" sz="1800" dirty="0"/>
              <a:t>AO</a:t>
            </a:r>
            <a:r>
              <a:rPr lang="zh-CN" altLang="en-US" sz="1800" dirty="0"/>
              <a:t>＝</a:t>
            </a:r>
            <a:r>
              <a:rPr lang="en-US" altLang="zh-CN" sz="1800" dirty="0"/>
              <a:t>BO</a:t>
            </a:r>
            <a:r>
              <a:rPr lang="zh-CN" altLang="en-US" sz="1800" dirty="0"/>
              <a:t>（全等三角形对应边相等）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 　　∠ </a:t>
            </a:r>
            <a:r>
              <a:rPr lang="en-US" altLang="zh-CN" sz="1800" dirty="0"/>
              <a:t>AOE</a:t>
            </a:r>
            <a:r>
              <a:rPr lang="zh-CN" altLang="en-US" sz="1800" dirty="0"/>
              <a:t>＝ ∠ </a:t>
            </a:r>
            <a:r>
              <a:rPr lang="en-US" altLang="zh-CN" sz="1800" dirty="0"/>
              <a:t>BOE</a:t>
            </a:r>
            <a:r>
              <a:rPr lang="zh-CN" altLang="en-US" sz="1800" dirty="0"/>
              <a:t>（全等三角形对应角相等）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∵ ∠ </a:t>
            </a:r>
            <a:r>
              <a:rPr lang="en-US" altLang="zh-CN" sz="1800" dirty="0"/>
              <a:t>AOE+ ∠ BOE</a:t>
            </a:r>
            <a:r>
              <a:rPr lang="zh-CN" altLang="en-US" sz="1800" dirty="0"/>
              <a:t>＝</a:t>
            </a:r>
            <a:r>
              <a:rPr lang="en-US" altLang="zh-CN" sz="1800" dirty="0"/>
              <a:t>180</a:t>
            </a:r>
            <a:r>
              <a:rPr lang="zh-CN" altLang="en-US" sz="1800" dirty="0"/>
              <a:t>（邻补角的定义）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 ∠ </a:t>
            </a:r>
            <a:r>
              <a:rPr lang="en-US" altLang="zh-CN" sz="1800" dirty="0"/>
              <a:t>AOE</a:t>
            </a:r>
            <a:r>
              <a:rPr lang="zh-CN" altLang="en-US" sz="1800" dirty="0"/>
              <a:t>＝ ∠ </a:t>
            </a:r>
            <a:r>
              <a:rPr lang="en-US" altLang="zh-CN" sz="1800" dirty="0"/>
              <a:t>BOE</a:t>
            </a:r>
            <a:r>
              <a:rPr lang="zh-CN" altLang="en-US" sz="1800" dirty="0"/>
              <a:t>＝</a:t>
            </a:r>
            <a:r>
              <a:rPr lang="en-US" altLang="zh-CN" sz="1800" dirty="0"/>
              <a:t>90</a:t>
            </a:r>
            <a:r>
              <a:rPr lang="zh-CN" altLang="en-US" sz="1800" dirty="0"/>
              <a:t>（等式性质）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</a:t>
            </a:r>
            <a:r>
              <a:rPr lang="en-US" altLang="zh-CN" sz="1800" dirty="0"/>
              <a:t>EF⊥AB</a:t>
            </a:r>
            <a:r>
              <a:rPr lang="zh-CN" altLang="en-US" sz="1800" dirty="0"/>
              <a:t>（垂直定义）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/>
              <a:t>　　∴</a:t>
            </a:r>
            <a:r>
              <a:rPr lang="en-US" altLang="zh-CN" sz="1800" dirty="0"/>
              <a:t>EF</a:t>
            </a:r>
            <a:r>
              <a:rPr lang="zh-CN" altLang="en-US" sz="1800" dirty="0"/>
              <a:t>是线段</a:t>
            </a:r>
            <a:r>
              <a:rPr lang="en-US" altLang="zh-CN" sz="1800" dirty="0"/>
              <a:t>AB</a:t>
            </a:r>
            <a:r>
              <a:rPr lang="zh-CN" altLang="en-US" sz="1800" dirty="0"/>
              <a:t>的垂直平分线（线段的垂直平分线定义）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</a:rPr>
              <a:t>性质定理</a:t>
            </a:r>
            <a:r>
              <a:rPr lang="zh-CN" altLang="en-US" sz="1800" dirty="0">
                <a:solidFill>
                  <a:srgbClr val="FF0000"/>
                </a:solidFill>
              </a:rPr>
              <a:t> ：</a:t>
            </a:r>
            <a:r>
              <a:rPr lang="zh-CN" altLang="en-US" sz="1800" dirty="0">
                <a:solidFill>
                  <a:srgbClr val="FF33CC"/>
                </a:solidFill>
              </a:rPr>
              <a:t>线段垂直平分线上的点与线段两端距离相等</a:t>
            </a:r>
            <a:r>
              <a:rPr lang="zh-CN" altLang="en-US" sz="1800" dirty="0"/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63938" y="4738688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/>
              <a:t>０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92500" y="5013325"/>
            <a:ext cx="21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>
                <a:ea typeface="楷体_GB2312" pitchFamily="49" charset="-122"/>
              </a:rPr>
              <a:t>０</a:t>
            </a:r>
          </a:p>
        </p:txBody>
      </p:sp>
      <p:sp>
        <p:nvSpPr>
          <p:cNvPr id="10246" name="AutoShape 6"/>
          <p:cNvSpPr/>
          <p:nvPr/>
        </p:nvSpPr>
        <p:spPr bwMode="auto">
          <a:xfrm>
            <a:off x="1258888" y="1628775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7" name="AutoShape 7"/>
          <p:cNvSpPr/>
          <p:nvPr/>
        </p:nvSpPr>
        <p:spPr bwMode="auto">
          <a:xfrm>
            <a:off x="1258888" y="3213100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24"/>
          <p:cNvGrpSpPr/>
          <p:nvPr/>
        </p:nvGrpSpPr>
        <p:grpSpPr bwMode="auto">
          <a:xfrm>
            <a:off x="5867400" y="1196975"/>
            <a:ext cx="2881313" cy="2808288"/>
            <a:chOff x="3696" y="754"/>
            <a:chExt cx="1815" cy="1769"/>
          </a:xfrm>
        </p:grpSpPr>
        <p:grpSp>
          <p:nvGrpSpPr>
            <p:cNvPr id="10248" name="Group 22"/>
            <p:cNvGrpSpPr/>
            <p:nvPr/>
          </p:nvGrpSpPr>
          <p:grpSpPr bwMode="auto">
            <a:xfrm>
              <a:off x="3696" y="754"/>
              <a:ext cx="1815" cy="1769"/>
              <a:chOff x="3696" y="754"/>
              <a:chExt cx="1815" cy="1769"/>
            </a:xfrm>
          </p:grpSpPr>
          <p:sp>
            <p:nvSpPr>
              <p:cNvPr id="10250" name="Text Box 17"/>
              <p:cNvSpPr txBox="1">
                <a:spLocks noChangeArrowheads="1"/>
              </p:cNvSpPr>
              <p:nvPr/>
            </p:nvSpPr>
            <p:spPr bwMode="auto">
              <a:xfrm>
                <a:off x="3696" y="1344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/>
                  <a:t>A</a:t>
                </a:r>
              </a:p>
            </p:txBody>
          </p:sp>
          <p:grpSp>
            <p:nvGrpSpPr>
              <p:cNvPr id="10251" name="Group 21"/>
              <p:cNvGrpSpPr/>
              <p:nvPr/>
            </p:nvGrpSpPr>
            <p:grpSpPr bwMode="auto">
              <a:xfrm>
                <a:off x="3878" y="754"/>
                <a:ext cx="1633" cy="1769"/>
                <a:chOff x="3878" y="754"/>
                <a:chExt cx="1179" cy="1270"/>
              </a:xfrm>
            </p:grpSpPr>
            <p:sp>
              <p:nvSpPr>
                <p:cNvPr id="10252" name="Line 8"/>
                <p:cNvSpPr>
                  <a:spLocks noChangeShapeType="1"/>
                </p:cNvSpPr>
                <p:nvPr/>
              </p:nvSpPr>
              <p:spPr bwMode="auto">
                <a:xfrm>
                  <a:off x="3878" y="1389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3" name="Line 9"/>
                <p:cNvSpPr>
                  <a:spLocks noChangeShapeType="1"/>
                </p:cNvSpPr>
                <p:nvPr/>
              </p:nvSpPr>
              <p:spPr bwMode="auto">
                <a:xfrm>
                  <a:off x="4404" y="754"/>
                  <a:ext cx="0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4" name="Arc 10"/>
                <p:cNvSpPr/>
                <p:nvPr/>
              </p:nvSpPr>
              <p:spPr bwMode="auto">
                <a:xfrm rot="19006977" flipH="1">
                  <a:off x="4159" y="972"/>
                  <a:ext cx="726" cy="726"/>
                </a:xfrm>
                <a:custGeom>
                  <a:avLst/>
                  <a:gdLst>
                    <a:gd name="T0" fmla="*/ 0 w 21600"/>
                    <a:gd name="T1" fmla="*/ 0 h 21600"/>
                    <a:gd name="T2" fmla="*/ 24 w 21600"/>
                    <a:gd name="T3" fmla="*/ 24 h 21600"/>
                    <a:gd name="T4" fmla="*/ 0 w 21600"/>
                    <a:gd name="T5" fmla="*/ 24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5" name="Arc 11"/>
                <p:cNvSpPr/>
                <p:nvPr/>
              </p:nvSpPr>
              <p:spPr bwMode="auto">
                <a:xfrm rot="7683416" flipH="1">
                  <a:off x="3923" y="935"/>
                  <a:ext cx="726" cy="726"/>
                </a:xfrm>
                <a:custGeom>
                  <a:avLst/>
                  <a:gdLst>
                    <a:gd name="T0" fmla="*/ 0 w 21600"/>
                    <a:gd name="T1" fmla="*/ 0 h 21600"/>
                    <a:gd name="T2" fmla="*/ 24 w 21600"/>
                    <a:gd name="T3" fmla="*/ 24 h 21600"/>
                    <a:gd name="T4" fmla="*/ 0 w 21600"/>
                    <a:gd name="T5" fmla="*/ 24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6" name="Line 12"/>
                <p:cNvSpPr>
                  <a:spLocks noChangeShapeType="1"/>
                </p:cNvSpPr>
                <p:nvPr/>
              </p:nvSpPr>
              <p:spPr bwMode="auto">
                <a:xfrm>
                  <a:off x="4377" y="981"/>
                  <a:ext cx="499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7" name="Line 14"/>
                <p:cNvSpPr>
                  <a:spLocks noChangeShapeType="1"/>
                </p:cNvSpPr>
                <p:nvPr/>
              </p:nvSpPr>
              <p:spPr bwMode="auto">
                <a:xfrm>
                  <a:off x="3878" y="1389"/>
                  <a:ext cx="544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422" y="1380"/>
                  <a:ext cx="454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59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878" y="981"/>
                  <a:ext cx="544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6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785" y="1344"/>
                  <a:ext cx="272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/>
                    <a:t>B</a:t>
                  </a:r>
                </a:p>
              </p:txBody>
            </p:sp>
            <p:sp>
              <p:nvSpPr>
                <p:cNvPr id="1026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377" y="845"/>
                  <a:ext cx="272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/>
                    <a:t>E</a:t>
                  </a:r>
                </a:p>
              </p:txBody>
            </p:sp>
            <p:sp>
              <p:nvSpPr>
                <p:cNvPr id="102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77" y="1616"/>
                  <a:ext cx="272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/>
                    <a:t>F</a:t>
                  </a:r>
                </a:p>
              </p:txBody>
            </p:sp>
          </p:grpSp>
        </p:grpSp>
        <p:sp>
          <p:nvSpPr>
            <p:cNvPr id="10249" name="Text Box 23"/>
            <p:cNvSpPr txBox="1">
              <a:spLocks noChangeArrowheads="1"/>
            </p:cNvSpPr>
            <p:nvPr/>
          </p:nvSpPr>
          <p:spPr bwMode="auto">
            <a:xfrm>
              <a:off x="4286" y="1570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/>
                <a:t>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4" grpId="1"/>
      <p:bldP spid="10245" grpId="0"/>
      <p:bldP spid="10246" grpId="0" animBg="1"/>
      <p:bldP spid="10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31787" y="165735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已知：如图</a:t>
            </a:r>
            <a:r>
              <a:rPr lang="en-US" altLang="zh-CN" sz="2000" dirty="0"/>
              <a:t>16-12</a:t>
            </a:r>
            <a:r>
              <a:rPr lang="zh-CN" altLang="en-US" sz="2000" dirty="0"/>
              <a:t>，直线</a:t>
            </a:r>
            <a:r>
              <a:rPr lang="en-US" altLang="zh-CN" sz="2000" dirty="0"/>
              <a:t>MN</a:t>
            </a:r>
            <a:r>
              <a:rPr lang="zh-CN" altLang="en-US" sz="2000" dirty="0"/>
              <a:t>经过线段</a:t>
            </a:r>
            <a:r>
              <a:rPr lang="en-US" altLang="zh-CN" sz="2000" dirty="0"/>
              <a:t>AB</a:t>
            </a:r>
            <a:r>
              <a:rPr lang="zh-CN" altLang="en-US" sz="2000" dirty="0"/>
              <a:t>的中点</a:t>
            </a:r>
            <a:r>
              <a:rPr lang="en-US" altLang="zh-CN" sz="2000" dirty="0"/>
              <a:t>O</a:t>
            </a:r>
            <a:r>
              <a:rPr lang="zh-CN" altLang="en-US" sz="2000" dirty="0"/>
              <a:t>，且</a:t>
            </a:r>
            <a:r>
              <a:rPr lang="en-US" altLang="zh-CN" sz="2000" dirty="0"/>
              <a:t>MN⊥AB</a:t>
            </a:r>
            <a:r>
              <a:rPr lang="zh-CN" altLang="en-US" sz="2000" dirty="0"/>
              <a:t>，</a:t>
            </a:r>
            <a:r>
              <a:rPr lang="en-US" altLang="zh-CN" sz="2000" dirty="0"/>
              <a:t>P</a:t>
            </a:r>
            <a:r>
              <a:rPr lang="zh-CN" altLang="en-US" sz="2000" dirty="0"/>
              <a:t>是</a:t>
            </a:r>
            <a:r>
              <a:rPr lang="en-US" altLang="zh-CN" sz="2000" dirty="0"/>
              <a:t>MN</a:t>
            </a:r>
            <a:r>
              <a:rPr lang="zh-CN" altLang="en-US" sz="2000" dirty="0"/>
              <a:t>上任意一点。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求证：</a:t>
            </a:r>
            <a:r>
              <a:rPr lang="en-US" altLang="zh-CN" sz="2000" dirty="0"/>
              <a:t>PA</a:t>
            </a:r>
            <a:r>
              <a:rPr lang="zh-CN" altLang="en-US" sz="2000" dirty="0"/>
              <a:t>＝</a:t>
            </a:r>
            <a:r>
              <a:rPr lang="en-US" altLang="zh-CN" sz="2000" dirty="0"/>
              <a:t>PB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b="1" dirty="0"/>
              <a:t>   证明</a:t>
            </a:r>
            <a:r>
              <a:rPr lang="zh-CN" altLang="en-US" sz="2000" dirty="0"/>
              <a:t>：∵</a:t>
            </a:r>
            <a:r>
              <a:rPr lang="en-US" altLang="zh-CN" sz="2000" dirty="0"/>
              <a:t>MN ⊥ AB</a:t>
            </a:r>
            <a:r>
              <a:rPr lang="zh-CN" altLang="en-US" sz="2000" dirty="0"/>
              <a:t>（已知）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∴∠</a:t>
            </a:r>
            <a:r>
              <a:rPr lang="en-US" altLang="zh-CN" sz="2000" dirty="0"/>
              <a:t>AOP</a:t>
            </a:r>
            <a:r>
              <a:rPr lang="zh-CN" altLang="en-US" sz="2000" dirty="0"/>
              <a:t>＝∠</a:t>
            </a:r>
            <a:r>
              <a:rPr lang="en-US" altLang="zh-CN" sz="2000" dirty="0"/>
              <a:t>BOP</a:t>
            </a:r>
            <a:r>
              <a:rPr lang="zh-CN" altLang="en-US" sz="2000" dirty="0"/>
              <a:t>＝</a:t>
            </a:r>
            <a:r>
              <a:rPr lang="en-US" altLang="zh-CN" sz="2000" dirty="0"/>
              <a:t>90</a:t>
            </a:r>
            <a:r>
              <a:rPr lang="zh-CN" altLang="en-US" sz="2000" dirty="0"/>
              <a:t>（垂直定义）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在△</a:t>
            </a:r>
            <a:r>
              <a:rPr lang="en-US" altLang="zh-CN" sz="2000" dirty="0"/>
              <a:t>AOP</a:t>
            </a:r>
            <a:r>
              <a:rPr lang="zh-CN" altLang="en-US" sz="2000" dirty="0"/>
              <a:t>与△ </a:t>
            </a:r>
            <a:r>
              <a:rPr lang="en-US" altLang="zh-CN" sz="2000" dirty="0"/>
              <a:t>BOP</a:t>
            </a:r>
            <a:r>
              <a:rPr lang="zh-CN" altLang="en-US" sz="2000" dirty="0"/>
              <a:t>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∵　 </a:t>
            </a:r>
            <a:r>
              <a:rPr lang="en-US" altLang="zh-CN" sz="2000" dirty="0"/>
              <a:t>AO</a:t>
            </a:r>
            <a:r>
              <a:rPr lang="zh-CN" altLang="en-US" sz="2000" dirty="0"/>
              <a:t>＝</a:t>
            </a:r>
            <a:r>
              <a:rPr lang="en-US" altLang="zh-CN" sz="2000" dirty="0"/>
              <a:t>BO</a:t>
            </a:r>
            <a:r>
              <a:rPr lang="zh-CN" altLang="en-US" sz="2000" dirty="0"/>
              <a:t>（已知）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　　∠</a:t>
            </a:r>
            <a:r>
              <a:rPr lang="en-US" altLang="zh-CN" sz="2000" dirty="0"/>
              <a:t>AOP</a:t>
            </a:r>
            <a:r>
              <a:rPr lang="zh-CN" altLang="en-US" sz="2000" dirty="0"/>
              <a:t>＝∠</a:t>
            </a:r>
            <a:r>
              <a:rPr lang="en-US" altLang="zh-CN" sz="2000" dirty="0"/>
              <a:t>BOP</a:t>
            </a:r>
            <a:r>
              <a:rPr lang="zh-CN" altLang="en-US" sz="2000" dirty="0"/>
              <a:t>（已证）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　　</a:t>
            </a:r>
            <a:r>
              <a:rPr lang="en-US" altLang="zh-CN" sz="2000" dirty="0"/>
              <a:t>PO</a:t>
            </a:r>
            <a:r>
              <a:rPr lang="zh-CN" altLang="en-US" sz="2000" dirty="0"/>
              <a:t>＝</a:t>
            </a:r>
            <a:r>
              <a:rPr lang="en-US" altLang="zh-CN" sz="2000" dirty="0"/>
              <a:t>PO</a:t>
            </a:r>
            <a:r>
              <a:rPr lang="zh-CN" altLang="en-US" sz="2000" dirty="0"/>
              <a:t>（公共边）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∴ △ </a:t>
            </a:r>
            <a:r>
              <a:rPr lang="en-US" altLang="zh-CN" sz="2000" dirty="0"/>
              <a:t>AOP≌ △ BOP</a:t>
            </a:r>
            <a:r>
              <a:rPr lang="zh-CN" altLang="en-US" sz="2000" dirty="0"/>
              <a:t>（</a:t>
            </a:r>
            <a:r>
              <a:rPr lang="en-US" altLang="zh-CN" sz="2000" dirty="0"/>
              <a:t>SAS</a:t>
            </a:r>
            <a:r>
              <a:rPr lang="zh-CN" altLang="en-US" sz="2000" dirty="0"/>
              <a:t>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　∴ </a:t>
            </a:r>
            <a:r>
              <a:rPr lang="en-US" altLang="zh-CN" sz="2000" dirty="0"/>
              <a:t>PA</a:t>
            </a:r>
            <a:r>
              <a:rPr lang="zh-CN" altLang="en-US" sz="2000" dirty="0"/>
              <a:t>＝</a:t>
            </a:r>
            <a:r>
              <a:rPr lang="en-US" altLang="zh-CN" sz="2000" dirty="0"/>
              <a:t>PB</a:t>
            </a:r>
            <a:r>
              <a:rPr lang="zh-CN" altLang="en-US" sz="2000" dirty="0"/>
              <a:t>（全等三角形对应边相等）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　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92500" y="2938463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/>
              <a:t>０</a:t>
            </a:r>
          </a:p>
        </p:txBody>
      </p:sp>
      <p:sp>
        <p:nvSpPr>
          <p:cNvPr id="11270" name="AutoShape 6"/>
          <p:cNvSpPr/>
          <p:nvPr/>
        </p:nvSpPr>
        <p:spPr bwMode="auto">
          <a:xfrm>
            <a:off x="1363663" y="3702050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23"/>
          <p:cNvGrpSpPr/>
          <p:nvPr/>
        </p:nvGrpSpPr>
        <p:grpSpPr bwMode="auto">
          <a:xfrm>
            <a:off x="6731000" y="2708275"/>
            <a:ext cx="2305050" cy="2533650"/>
            <a:chOff x="3923" y="1158"/>
            <a:chExt cx="1452" cy="1596"/>
          </a:xfrm>
        </p:grpSpPr>
        <p:sp>
          <p:nvSpPr>
            <p:cNvPr id="11271" name="Text Box 14"/>
            <p:cNvSpPr txBox="1">
              <a:spLocks noChangeArrowheads="1"/>
            </p:cNvSpPr>
            <p:nvPr/>
          </p:nvSpPr>
          <p:spPr bwMode="auto">
            <a:xfrm>
              <a:off x="5012" y="188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grpSp>
          <p:nvGrpSpPr>
            <p:cNvPr id="11272" name="Group 22"/>
            <p:cNvGrpSpPr/>
            <p:nvPr/>
          </p:nvGrpSpPr>
          <p:grpSpPr bwMode="auto">
            <a:xfrm>
              <a:off x="3923" y="1158"/>
              <a:ext cx="1089" cy="1596"/>
              <a:chOff x="3923" y="1158"/>
              <a:chExt cx="1089" cy="1596"/>
            </a:xfrm>
          </p:grpSpPr>
          <p:sp>
            <p:nvSpPr>
              <p:cNvPr id="11273" name="Line 7"/>
              <p:cNvSpPr>
                <a:spLocks noChangeShapeType="1"/>
              </p:cNvSpPr>
              <p:nvPr/>
            </p:nvSpPr>
            <p:spPr bwMode="auto">
              <a:xfrm>
                <a:off x="4014" y="1979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4" name="Line 8"/>
              <p:cNvSpPr>
                <a:spLocks noChangeShapeType="1"/>
              </p:cNvSpPr>
              <p:nvPr/>
            </p:nvSpPr>
            <p:spPr bwMode="auto">
              <a:xfrm>
                <a:off x="4513" y="1207"/>
                <a:ext cx="0" cy="12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5" name="Line 9"/>
              <p:cNvSpPr>
                <a:spLocks noChangeShapeType="1"/>
              </p:cNvSpPr>
              <p:nvPr/>
            </p:nvSpPr>
            <p:spPr bwMode="auto">
              <a:xfrm flipH="1">
                <a:off x="4014" y="1616"/>
                <a:ext cx="499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6" name="Line 10"/>
              <p:cNvSpPr>
                <a:spLocks noChangeShapeType="1"/>
              </p:cNvSpPr>
              <p:nvPr/>
            </p:nvSpPr>
            <p:spPr bwMode="auto">
              <a:xfrm>
                <a:off x="4513" y="1616"/>
                <a:ext cx="499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7" name="Line 11"/>
              <p:cNvSpPr>
                <a:spLocks noChangeShapeType="1"/>
              </p:cNvSpPr>
              <p:nvPr/>
            </p:nvSpPr>
            <p:spPr bwMode="auto">
              <a:xfrm>
                <a:off x="4513" y="188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8" name="Line 12"/>
              <p:cNvSpPr>
                <a:spLocks noChangeShapeType="1"/>
              </p:cNvSpPr>
              <p:nvPr/>
            </p:nvSpPr>
            <p:spPr bwMode="auto">
              <a:xfrm>
                <a:off x="4604" y="1888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9" name="Text Box 13"/>
              <p:cNvSpPr txBox="1">
                <a:spLocks noChangeArrowheads="1"/>
              </p:cNvSpPr>
              <p:nvPr/>
            </p:nvSpPr>
            <p:spPr bwMode="auto">
              <a:xfrm>
                <a:off x="3923" y="1929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A</a:t>
                </a:r>
              </a:p>
            </p:txBody>
          </p:sp>
          <p:sp>
            <p:nvSpPr>
              <p:cNvPr id="11280" name="Text Box 15"/>
              <p:cNvSpPr txBox="1">
                <a:spLocks noChangeArrowheads="1"/>
              </p:cNvSpPr>
              <p:nvPr/>
            </p:nvSpPr>
            <p:spPr bwMode="auto">
              <a:xfrm>
                <a:off x="4468" y="1933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O</a:t>
                </a:r>
              </a:p>
            </p:txBody>
          </p:sp>
          <p:sp>
            <p:nvSpPr>
              <p:cNvPr id="11281" name="Text Box 16"/>
              <p:cNvSpPr txBox="1">
                <a:spLocks noChangeArrowheads="1"/>
              </p:cNvSpPr>
              <p:nvPr/>
            </p:nvSpPr>
            <p:spPr bwMode="auto">
              <a:xfrm>
                <a:off x="4468" y="1430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P</a:t>
                </a:r>
              </a:p>
            </p:txBody>
          </p:sp>
          <p:sp>
            <p:nvSpPr>
              <p:cNvPr id="11282" name="Text Box 17"/>
              <p:cNvSpPr txBox="1">
                <a:spLocks noChangeArrowheads="1"/>
              </p:cNvSpPr>
              <p:nvPr/>
            </p:nvSpPr>
            <p:spPr bwMode="auto">
              <a:xfrm>
                <a:off x="4286" y="1158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M</a:t>
                </a:r>
              </a:p>
            </p:txBody>
          </p:sp>
          <p:sp>
            <p:nvSpPr>
              <p:cNvPr id="11283" name="Text Box 18"/>
              <p:cNvSpPr txBox="1">
                <a:spLocks noChangeArrowheads="1"/>
              </p:cNvSpPr>
              <p:nvPr/>
            </p:nvSpPr>
            <p:spPr bwMode="auto">
              <a:xfrm>
                <a:off x="4286" y="2296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N</a:t>
                </a:r>
              </a:p>
            </p:txBody>
          </p:sp>
          <p:sp>
            <p:nvSpPr>
              <p:cNvPr id="11284" name="Text Box 19"/>
              <p:cNvSpPr txBox="1">
                <a:spLocks noChangeArrowheads="1"/>
              </p:cNvSpPr>
              <p:nvPr/>
            </p:nvSpPr>
            <p:spPr bwMode="auto">
              <a:xfrm>
                <a:off x="4195" y="2523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/>
                  <a:t>图</a:t>
                </a:r>
                <a:r>
                  <a:rPr lang="en-US" altLang="zh-CN"/>
                  <a:t>16-12</a:t>
                </a:r>
              </a:p>
            </p:txBody>
          </p:sp>
        </p:grpSp>
      </p:grp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0" y="404813"/>
            <a:ext cx="889317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</a:rPr>
              <a:t>如何证明线段的垂直平分线性质定理的正确性？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dirty="0"/>
              <a:t>提示：要证明一个图形上每一点都具有某种性质，只需要在图形上任取一点作代表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/>
      <p:bldP spid="1127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全屏显示(4:3)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汉仪长美黑简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３、什么是互逆命题？你能写出上面定理的逆命题吗？它是真命题吗？请给出证明。</vt:lpstr>
      <vt:lpstr>    已知：如图16-13，△ABC的边AB、AC的垂直平分线相交于点P 求证：点P在BC的垂直平分线上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2022-01-07T06:50:56Z</dcterms:created>
  <dcterms:modified xsi:type="dcterms:W3CDTF">2023-01-17T02:19:25Z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4D8403DD9F374561A3A6611D31B501E7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