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87BB-A13A-45F2-AB9A-FA816A6954B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68746-1F60-4401-A5D9-466D23B3B5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68746-1F60-4401-A5D9-466D23B3B50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D0D4A-F38A-44C0-9E02-7180032CA7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49406-28A2-4DEF-A840-D8A4B39124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C070-3AAE-451E-8B0E-1023E725DF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057A-C501-40D2-A5F0-49A3D73CD7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4634-4247-421B-BCD9-BCCE5BE19C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5A14C-4984-4A85-AC31-E6954C4BE9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2B8D1-81D4-4806-A120-33CFE00E20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416C2-503E-4573-A5C9-E3B0C5B06F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AC9F-F6F1-439E-961B-C4A9F90FA8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42C8-AE59-4A14-9F3D-8853127605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54BD2-8172-4A93-B0F4-C3FE93F221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635885-B96F-4ABB-A76D-B8C724F9976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063750" y="3390900"/>
            <a:ext cx="48244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习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" y="12954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en-US" altLang="zh-CN" sz="4800" b="1" dirty="0" smtClean="0">
                <a:solidFill>
                  <a:srgbClr val="FF0000"/>
                </a:solidFill>
                <a:latin typeface="Minion Pro SmBd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Unit1  </a:t>
            </a:r>
            <a:r>
              <a:rPr lang="en-US" altLang="zh-CN" sz="4800" b="1" dirty="0">
                <a:latin typeface="Minion Pro SmBd" pitchFamily="18" charset="0"/>
              </a:rPr>
              <a:t>How can we become good learners</a:t>
            </a:r>
            <a:r>
              <a:rPr lang="en-US" altLang="zh-CN" sz="4800" b="1" dirty="0" smtClean="0">
                <a:latin typeface="Minion Pro SmBd" pitchFamily="18" charset="0"/>
              </a:rPr>
              <a:t>?</a:t>
            </a:r>
            <a:endParaRPr lang="en-US" altLang="zh-CN" sz="4800" b="1" dirty="0">
              <a:latin typeface="Minion Pro SmBd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5870" y="53340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88130" y="734010"/>
            <a:ext cx="885586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．老师说得那么快以至于我大部分时候都听不懂她的意思。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spoke      quickly         I did not understand her most of the time.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．我发现听一些有趣的东西是学习语言的秘诀。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discovered that                      something interesting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                  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．我不知道如何提高我的阅读速度。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don't know                             my reading speed.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．但是你能否把它做好取决于你的学习习惯。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whether              you can do this well                       your learning habits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478212" y="1603376"/>
            <a:ext cx="504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so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143000" y="3365201"/>
            <a:ext cx="2005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secret to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308350" y="2822575"/>
            <a:ext cx="172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listening to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593181" y="5105400"/>
            <a:ext cx="15827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or not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686844" y="4197350"/>
            <a:ext cx="25923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how to increase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035550" y="1620838"/>
            <a:ext cx="1439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6793707" y="5105400"/>
            <a:ext cx="20875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depends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4" grpId="0" autoUpdateAnimBg="0"/>
      <p:bldP spid="81925" grpId="0" autoUpdateAnimBg="0"/>
      <p:bldP spid="81926" grpId="0" autoUpdateAnimBg="0"/>
      <p:bldP spid="81927" grpId="0" autoUpdateAnimBg="0"/>
      <p:bldP spid="81928" grpId="0" autoUpdateAnimBg="0"/>
      <p:bldP spid="819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39750" y="1101397"/>
            <a:ext cx="7416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◆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单词过关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一、词义助记。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．教科书；课本　　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句子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．表情；表示                 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增加；增长</a:t>
            </a:r>
            <a:endParaRPr lang="zh-CN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．重复；重做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6.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笔记；指出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．物理学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8.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化学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．天生的；出生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10.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知识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．注意；关注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12.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大脑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．活跃的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14.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模式；方式</a:t>
            </a:r>
            <a:endParaRPr lang="zh-CN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．朋友；伙伴</a:t>
            </a:r>
            <a:endParaRPr lang="zh-CN" altLang="en-US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635375" y="1892300"/>
            <a:ext cx="15128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textbook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783263" y="1341438"/>
            <a:ext cx="1223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 b="1" u="sng">
              <a:solidFill>
                <a:srgbClr val="FF33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638800" y="2493963"/>
            <a:ext cx="12239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 b="1" u="sng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076825" y="982663"/>
            <a:ext cx="122396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b="1" u="sng">
              <a:solidFill>
                <a:srgbClr val="FF3300"/>
              </a:solidFill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648450" y="1892300"/>
            <a:ext cx="19446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sentence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348038" y="2373313"/>
            <a:ext cx="19446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expression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492500" y="4292600"/>
            <a:ext cx="18716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attention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648450" y="4292600"/>
            <a:ext cx="12239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brain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700338" y="4597400"/>
            <a:ext cx="1223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active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546975" y="4597400"/>
            <a:ext cx="1223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pattern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367588" y="2278063"/>
            <a:ext cx="1584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increase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348038" y="2997200"/>
            <a:ext cx="1223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repeat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3635375" y="3814763"/>
            <a:ext cx="1225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born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6503988" y="3333750"/>
            <a:ext cx="23034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chemistry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6575425" y="3814763"/>
            <a:ext cx="1943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knowledge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2700338" y="3357563"/>
            <a:ext cx="19446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physics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7367588" y="2757488"/>
            <a:ext cx="12239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note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3422650" y="5073651"/>
            <a:ext cx="12223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6" grpId="0" autoUpdateAnimBg="0"/>
      <p:bldP spid="73737" grpId="0" autoUpdateAnimBg="0"/>
      <p:bldP spid="73738" grpId="0" autoUpdateAnimBg="0"/>
      <p:bldP spid="73739" grpId="0" autoUpdateAnimBg="0"/>
      <p:bldP spid="73740" grpId="0" autoUpdateAnimBg="0"/>
      <p:bldP spid="73741" grpId="0" autoUpdateAnimBg="0"/>
      <p:bldP spid="73742" grpId="0" autoUpdateAnimBg="0"/>
      <p:bldP spid="73743" grpId="0" autoUpdateAnimBg="0"/>
      <p:bldP spid="73744" grpId="0" autoUpdateAnimBg="0"/>
      <p:bldP spid="73745" grpId="0" autoUpdateAnimBg="0"/>
      <p:bldP spid="73746" grpId="0" autoUpdateAnimBg="0"/>
      <p:bldP spid="73747" grpId="0" autoUpdateAnimBg="0"/>
      <p:bldP spid="737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-1" y="2526506"/>
            <a:ext cx="77438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、词形转换。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发音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发现；发觉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过去分词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记忆；回忆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有能力的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有创造性的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秘密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CN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995738" y="1989138"/>
            <a:ext cx="24495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pronounciation</a:t>
            </a:r>
            <a:endParaRPr lang="en-US" altLang="zh-CN"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283075" y="3910013"/>
            <a:ext cx="115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ability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37113" y="3429000"/>
            <a:ext cx="1584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memorize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645025" y="2565400"/>
            <a:ext cx="1584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discovered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053012" y="4389438"/>
            <a:ext cx="115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create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455988" y="4694238"/>
            <a:ext cx="1079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secrets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81000" y="2954338"/>
            <a:ext cx="1584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discovered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6" grpId="0" autoUpdateAnimBg="0"/>
      <p:bldP spid="74757" grpId="0" autoUpdateAnimBg="0"/>
      <p:bldP spid="74758" grpId="0" autoUpdateAnimBg="0"/>
      <p:bldP spid="74759" grpId="0" autoUpdateAnimBg="0"/>
      <p:bldP spid="74760" grpId="0" autoUpdateAnimBg="0"/>
      <p:bldP spid="747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96850" y="1436697"/>
            <a:ext cx="33284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◆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词组过关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一、汉译英。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．读课文   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．小组合作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．和朋友们对话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．大声朗读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．练习发音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．太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而不能  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作报告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628900" y="2084388"/>
            <a:ext cx="38877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read the textbook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060700" y="2565400"/>
            <a:ext cx="3743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work with a group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635375" y="3043238"/>
            <a:ext cx="482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have conversations with friends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987675" y="3573463"/>
            <a:ext cx="24479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read aloud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987675" y="4005263"/>
            <a:ext cx="39608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practice pronunciation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708400" y="4484688"/>
            <a:ext cx="2376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2628900" y="5060950"/>
            <a:ext cx="2879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give a report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0" grpId="0" autoUpdateAnimBg="0"/>
      <p:bldP spid="75781" grpId="0" autoUpdateAnimBg="0"/>
      <p:bldP spid="75782" grpId="0" autoUpdateAnimBg="0"/>
      <p:bldP spid="75783" grpId="0" autoUpdateAnimBg="0"/>
      <p:bldP spid="75784" grpId="0" autoUpdateAnimBg="0"/>
      <p:bldP spid="7578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2700" y="1791167"/>
            <a:ext cx="372922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8</a:t>
            </a:r>
            <a:r>
              <a:rPr lang="zh-CN" altLang="en-US" sz="2800" dirty="0"/>
              <a:t>．耐心点儿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9</a:t>
            </a:r>
            <a:r>
              <a:rPr lang="zh-CN" altLang="en-US" sz="2800" dirty="0"/>
              <a:t>．逐字逐句地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10</a:t>
            </a:r>
            <a:r>
              <a:rPr lang="zh-CN" altLang="en-US" sz="2800" dirty="0"/>
              <a:t>．有趣的东西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11</a:t>
            </a:r>
            <a:r>
              <a:rPr lang="zh-CN" altLang="en-US" sz="2800" dirty="0"/>
              <a:t>．语言学习的秘诀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12</a:t>
            </a:r>
            <a:r>
              <a:rPr lang="zh-CN" altLang="en-US" sz="2800" dirty="0"/>
              <a:t>．害怕做某事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13</a:t>
            </a:r>
            <a:r>
              <a:rPr lang="zh-CN" altLang="en-US" sz="2800" dirty="0"/>
              <a:t>．爱上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2800" b="1" dirty="0"/>
              <a:t>14</a:t>
            </a:r>
            <a:r>
              <a:rPr lang="zh-CN" altLang="en-US" sz="2800" dirty="0"/>
              <a:t>．他们脸上的表情</a:t>
            </a:r>
            <a:endParaRPr lang="zh-CN" altLang="en-US" sz="2800" b="1" u="sng" dirty="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763713" y="1054100"/>
            <a:ext cx="26638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916238" y="1797050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be patient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348038" y="2179638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word by word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276600" y="2660650"/>
            <a:ext cx="3744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something interesting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924300" y="3141663"/>
            <a:ext cx="46085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the secret to language learning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419475" y="3621088"/>
            <a:ext cx="2663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be afraid to do sth.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2484438" y="3970338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fall in love with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924300" y="4579938"/>
            <a:ext cx="4032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the expressions on their faces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5" grpId="0" autoUpdateAnimBg="0"/>
      <p:bldP spid="76806" grpId="0" autoUpdateAnimBg="0"/>
      <p:bldP spid="76807" grpId="0" autoUpdateAnimBg="0"/>
      <p:bldP spid="76808" grpId="0" autoUpdateAnimBg="0"/>
      <p:bldP spid="76809" grpId="0" autoUpdateAnimBg="0"/>
      <p:bldP spid="768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52400" y="1884869"/>
            <a:ext cx="29629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15</a:t>
            </a:r>
            <a:r>
              <a:rPr lang="zh-CN" altLang="en-US" sz="3200" dirty="0"/>
              <a:t>．查阅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16</a:t>
            </a:r>
            <a:r>
              <a:rPr lang="zh-CN" altLang="en-US" sz="3200" dirty="0"/>
              <a:t>．听磁带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17</a:t>
            </a:r>
            <a:r>
              <a:rPr lang="zh-CN" altLang="en-US" sz="3200" dirty="0"/>
              <a:t>．记笔记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18</a:t>
            </a:r>
            <a:r>
              <a:rPr lang="zh-CN" altLang="en-US" sz="3200" dirty="0"/>
              <a:t>．听关键词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19</a:t>
            </a:r>
            <a:r>
              <a:rPr lang="zh-CN" altLang="en-US" sz="3200" dirty="0"/>
              <a:t>．大声重复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/>
              <a:t>20</a:t>
            </a:r>
            <a:r>
              <a:rPr lang="zh-CN" altLang="en-US" sz="3200" dirty="0"/>
              <a:t>．记忆句型</a:t>
            </a:r>
            <a:endParaRPr lang="zh-CN" altLang="en-US" sz="3200" b="1" u="sng" dirty="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628900" y="1892300"/>
            <a:ext cx="2016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look up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203575" y="4292600"/>
            <a:ext cx="4321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memorize sentence patterns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276600" y="333375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listen for the key words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203575" y="3814763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repeat out loud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844800" y="2470150"/>
            <a:ext cx="3022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listen to tapes/a tape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987675" y="2951163"/>
            <a:ext cx="1943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take notes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  <p:bldP spid="77828" grpId="0" autoUpdateAnimBg="0"/>
      <p:bldP spid="77829" grpId="0" autoUpdateAnimBg="0"/>
      <p:bldP spid="77830" grpId="0" autoUpdateAnimBg="0"/>
      <p:bldP spid="77831" grpId="0" autoUpdateAnimBg="0"/>
      <p:bldP spid="778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990600" y="563276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二、英译汉。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-38100" y="1125538"/>
            <a:ext cx="601786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a diary in English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grammar exercises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one's reading speed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word cards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spoken English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mistakes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born with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learn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 on</a:t>
            </a:r>
            <a:endParaRPr lang="en-US" altLang="zh-CN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64163" y="1125538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用英语记日记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148263" y="1701800"/>
            <a:ext cx="2305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做语法练习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013450" y="2179638"/>
            <a:ext cx="31670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提高某人的阅读速度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4502150" y="2565400"/>
            <a:ext cx="29511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制作单词卡片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356100" y="3141663"/>
            <a:ext cx="33131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英语口语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284663" y="3621088"/>
            <a:ext cx="11874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犯错误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3848893" y="4140200"/>
            <a:ext cx="1439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天生具有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498976" y="4711700"/>
            <a:ext cx="275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学习的能力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4177507" y="5189538"/>
            <a:ext cx="25193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注意；关注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416300" y="5562859"/>
            <a:ext cx="1152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取决于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autoUpdateAnimBg="0"/>
      <p:bldP spid="78854" grpId="0" autoUpdateAnimBg="0"/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8100" y="923539"/>
            <a:ext cx="487697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habits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common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interested in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good at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from mistakes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wisely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a part of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each other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bored</a:t>
            </a:r>
            <a:endParaRPr lang="en-US" altLang="zh-CN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794" y="1066800"/>
            <a:ext cx="2592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学习习惯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076032" y="1452563"/>
            <a:ext cx="4032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</a:rPr>
              <a:t>有一些共同之处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499769" y="1930400"/>
            <a:ext cx="31686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对</a:t>
            </a:r>
            <a:r>
              <a:rPr lang="en-US" altLang="zh-CN" sz="2400" b="1">
                <a:solidFill>
                  <a:srgbClr val="FF3300"/>
                </a:solidFill>
              </a:rPr>
              <a:t>……</a:t>
            </a:r>
            <a:r>
              <a:rPr lang="zh-CN" altLang="en-US" sz="2400">
                <a:solidFill>
                  <a:srgbClr val="FF3300"/>
                </a:solidFill>
              </a:rPr>
              <a:t>感兴趣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572794" y="2411413"/>
            <a:ext cx="4248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把</a:t>
            </a:r>
            <a:r>
              <a:rPr lang="en-US" altLang="zh-CN" sz="2400" b="1">
                <a:solidFill>
                  <a:srgbClr val="FF3300"/>
                </a:solidFill>
              </a:rPr>
              <a:t>……</a:t>
            </a:r>
            <a:r>
              <a:rPr lang="zh-CN" altLang="en-US" sz="2400">
                <a:solidFill>
                  <a:srgbClr val="FF3300"/>
                </a:solidFill>
              </a:rPr>
              <a:t>和</a:t>
            </a:r>
            <a:r>
              <a:rPr lang="en-US" altLang="zh-CN" sz="2400" b="1">
                <a:solidFill>
                  <a:srgbClr val="FF3300"/>
                </a:solidFill>
              </a:rPr>
              <a:t>……</a:t>
            </a:r>
            <a:r>
              <a:rPr lang="zh-CN" altLang="en-US" sz="2400">
                <a:solidFill>
                  <a:srgbClr val="FF3300"/>
                </a:solidFill>
              </a:rPr>
              <a:t>联系起来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852069" y="2890838"/>
            <a:ext cx="1225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擅长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5004594" y="3395663"/>
            <a:ext cx="2376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从错误中学习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996532" y="3852863"/>
            <a:ext cx="20875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聪明地学习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788694" y="4330700"/>
            <a:ext cx="30241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成为</a:t>
            </a:r>
            <a:r>
              <a:rPr lang="en-US" altLang="zh-CN" sz="2400" b="1">
                <a:solidFill>
                  <a:srgbClr val="FF3300"/>
                </a:solidFill>
              </a:rPr>
              <a:t>……</a:t>
            </a:r>
            <a:r>
              <a:rPr lang="zh-CN" altLang="en-US" sz="2400">
                <a:solidFill>
                  <a:srgbClr val="FF3300"/>
                </a:solidFill>
              </a:rPr>
              <a:t>的一部分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428332" y="4811713"/>
            <a:ext cx="20177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</a:rPr>
              <a:t>互相提问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780632" y="5389563"/>
            <a:ext cx="1800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3300"/>
                </a:solidFill>
              </a:rPr>
              <a:t>感到厌烦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  <p:bldP spid="79878" grpId="0" autoUpdateAnimBg="0"/>
      <p:bldP spid="79879" grpId="0" autoUpdateAnimBg="0"/>
      <p:bldP spid="79880" grpId="0" autoUpdateAnimBg="0"/>
      <p:bldP spid="79881" grpId="0" autoUpdateAnimBg="0"/>
      <p:bldP spid="79882" grpId="0" autoUpdateAnimBg="0"/>
      <p:bldP spid="79883" grpId="0" autoUpdateAnimBg="0"/>
      <p:bldP spid="798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400050" y="855821"/>
            <a:ext cx="874395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◆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句型过关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．我通过制作单词卡片来学习。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study                    word cards.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．听磁带怎么样？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tapes?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．你的阅读量越大，你的阅读速度就越快。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read,                  you'll be.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．为什么魏芬觉得学英语很难？</a:t>
            </a:r>
          </a:p>
          <a:p>
            <a:pPr indent="268605"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 Wei Fen find   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difficult            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English?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145109" y="2444752"/>
            <a:ext cx="2298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by making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008856" y="3348811"/>
            <a:ext cx="4571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What/How about listening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559550" y="5242481"/>
            <a:ext cx="1670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to learn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85800" y="4356756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more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4086225" y="4318328"/>
            <a:ext cx="2087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faster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685506" y="5248831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it</a:t>
            </a:r>
            <a:endParaRPr lang="en-US" altLang="zh-CN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  <p:bldP spid="80901" grpId="0" autoUpdateAnimBg="0"/>
      <p:bldP spid="80902" grpId="0" autoUpdateAnimBg="0"/>
      <p:bldP spid="80903" grpId="0" autoUpdateAnimBg="0"/>
      <p:bldP spid="8090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全屏显示(4:3)</PresentationFormat>
  <Paragraphs>159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Minion Pro SmBd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14EADCEF01C84FCCB6A32FCEDBAD10C3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