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8" r:id="rId2"/>
    <p:sldId id="635" r:id="rId3"/>
    <p:sldId id="660" r:id="rId4"/>
    <p:sldId id="659" r:id="rId5"/>
    <p:sldId id="662" r:id="rId6"/>
    <p:sldId id="665" r:id="rId7"/>
    <p:sldId id="656" r:id="rId8"/>
    <p:sldId id="666" r:id="rId9"/>
    <p:sldId id="664" r:id="rId10"/>
    <p:sldId id="663" r:id="rId11"/>
    <p:sldId id="668" r:id="rId12"/>
    <p:sldId id="650" r:id="rId13"/>
    <p:sldId id="345" r:id="rId14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>
          <p15:clr>
            <a:srgbClr val="A4A3A4"/>
          </p15:clr>
        </p15:guide>
        <p15:guide id="2" pos="26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EEDFD"/>
    <a:srgbClr val="92D050"/>
    <a:srgbClr val="FFFFFF"/>
    <a:srgbClr val="C7E4B3"/>
    <a:srgbClr val="EE8E00"/>
    <a:srgbClr val="00CC00"/>
    <a:srgbClr val="0894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6786" autoAdjust="0"/>
  </p:normalViewPr>
  <p:slideViewPr>
    <p:cSldViewPr>
      <p:cViewPr>
        <p:scale>
          <a:sx n="90" d="100"/>
          <a:sy n="90" d="100"/>
        </p:scale>
        <p:origin x="-624" y="-492"/>
      </p:cViewPr>
      <p:guideLst>
        <p:guide orient="horz" pos="2205"/>
        <p:guide pos="265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03DF3C5A-ECE7-4DE6-BEAF-12328D5549BE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36BF16D4-D835-423C-B3CD-CA6F350D74C6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717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A14881DB-D1F9-414A-ADE8-0221254BAF30}" type="slidenum">
              <a:rPr lang="zh-CN"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560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25A397E0-69F1-49EB-8937-0A4D01B44F55}" type="slidenum">
              <a:rPr lang="zh-CN" altLang="en-US">
                <a:latin typeface="Calibri" panose="020F0502020204030204" pitchFamily="34" charset="0"/>
              </a:rPr>
              <a:t>10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76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E2C87D30-7C51-46D5-B41B-06B23F2009A9}" type="slidenum">
              <a:rPr lang="zh-CN" altLang="en-US">
                <a:latin typeface="Calibri" panose="020F0502020204030204" pitchFamily="34" charset="0"/>
              </a:rPr>
              <a:t>11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5178FA8-D769-45F6-BF0D-2CA3901D723A}" type="slidenum">
              <a:rPr lang="zh-CN" altLang="en-US">
                <a:latin typeface="Calibri" panose="020F0502020204030204" pitchFamily="34" charset="0"/>
              </a:rPr>
              <a:t>12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2C1B279-5C65-4287-A50D-7783482E9659}" type="slidenum">
              <a:rPr lang="zh-CN" altLang="en-US">
                <a:latin typeface="Calibri" panose="020F0502020204030204" pitchFamily="34" charset="0"/>
              </a:rPr>
              <a:t>13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2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F75D507-75E0-4DD1-AC20-992A0C09C846}" type="slidenum">
              <a:rPr lang="zh-CN" altLang="en-US">
                <a:latin typeface="Calibri" panose="020F0502020204030204" pitchFamily="34" charset="0"/>
              </a:rPr>
              <a:t>2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12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DB023392-82FE-4270-B3F0-0DA12A1C2229}" type="slidenum">
              <a:rPr lang="zh-CN" altLang="en-US">
                <a:latin typeface="Calibri" panose="020F0502020204030204" pitchFamily="34" charset="0"/>
              </a:rPr>
              <a:t>3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AE566F83-C2C6-46C3-A6A7-573F774CA3AE}" type="slidenum">
              <a:rPr lang="zh-CN" altLang="en-US">
                <a:latin typeface="Calibri" panose="020F0502020204030204" pitchFamily="34" charset="0"/>
              </a:rPr>
              <a:t>4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1CF1A32-3970-4AA8-8C11-4CA5D52EB04A}" type="slidenum">
              <a:rPr lang="zh-CN" altLang="en-US">
                <a:latin typeface="Calibri" panose="020F0502020204030204" pitchFamily="34" charset="0"/>
              </a:rPr>
              <a:t>5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74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3292B82-4E9C-4220-A313-87607F9CC5EC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1946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74CEC8B4-EC83-4408-A3F0-C597075FFA2F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150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801CD27C-498E-4D07-86F6-151EABDE4F5A}" type="slidenum">
              <a:rPr lang="zh-CN" altLang="en-US">
                <a:latin typeface="Calibri" panose="020F0502020204030204" pitchFamily="34" charset="0"/>
              </a:rPr>
              <a:t>8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235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fld id="{08F0394D-0AB8-41AF-9843-F11D29713058}" type="slidenum">
              <a:rPr lang="zh-CN" altLang="en-US">
                <a:latin typeface="Calibri" panose="020F0502020204030204" pitchFamily="34" charset="0"/>
              </a:rPr>
              <a:t>9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48877-04F7-40B0-B7CF-C43494A0D75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404336-E455-443D-8320-1D5D358A5B3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5148064" y="829514"/>
            <a:ext cx="3184219" cy="23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标题 1"/>
          <p:cNvSpPr txBox="1"/>
          <p:nvPr userDrawn="1"/>
        </p:nvSpPr>
        <p:spPr bwMode="auto">
          <a:xfrm>
            <a:off x="1115616" y="1108729"/>
            <a:ext cx="7632700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zh-CN" altLang="en-US" sz="3200" dirty="0" smtClean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陕旅版六年级上册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6696744" cy="1720077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9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83485-A8B6-4AE7-A9AF-257C20091AAF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1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820AD-D48E-4902-AD9D-D8AB0A97D5D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0881D-D2E3-463C-A745-A1003932E7B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9A58-2A01-4CB0-AF56-01DA2742FCE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2"/>
          <p:cNvSpPr txBox="1"/>
          <p:nvPr userDrawn="1"/>
        </p:nvSpPr>
        <p:spPr bwMode="auto">
          <a:xfrm>
            <a:off x="539750" y="836613"/>
            <a:ext cx="5903913" cy="576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4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819F0-EFEE-4CBE-9118-EDC710465EB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F28E2D-3F6D-4A93-834B-8E85CAB60E4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BC9F3-A6E1-45C6-9841-2A374E3C639F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E66D9-26D7-4A28-A7E1-B7A0BF01EF1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A6764E-3A25-42A3-9DA3-FF134A689BE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96677-220D-4B4A-8026-2371EABEBF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360AA-EC9A-442A-84E7-25E7474A9619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DE2103-2D53-4A94-A9C6-910080CD6E2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4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D44EE2A-6DF7-46BF-A27A-D8A60A40F505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fld id="{1C525FB9-9FD0-40DD-9C2E-68C2FAE4DA71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图片 1"/>
          <p:cNvSpPr>
            <a:spLocks noChangeAspect="1"/>
          </p:cNvSpPr>
          <p:nvPr userDrawn="1"/>
        </p:nvSpPr>
        <p:spPr bwMode="auto">
          <a:xfrm>
            <a:off x="142875" y="4786313"/>
            <a:ext cx="3028950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endParaRPr lang="zh-CN" alt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Unit3PartBLet&#8217;schant&#35838;&#25991;&#21160;&#30011;h264_720x576_800k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Unit3PartBReadthewords&#35838;&#25991;&#21160;&#30011;h264_720x576_800k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E:\&#38485;&#26053;&#29256;\Unit3%20&#31532;4&#35838;&#26102;&#20248;&#25945;&#35838;&#20214;\Unit3PartCListenandnumber&#35838;&#25991;&#24405;&#38899;_128k.mp3" TargetMode="External"/><Relationship Id="rId1" Type="http://schemas.microsoft.com/office/2007/relationships/media" Target="file:///E:\&#38485;&#26053;&#29256;\Unit3%20&#31532;4&#35838;&#26102;&#20248;&#25945;&#35838;&#20214;\Unit3PartCListenandnumber&#35838;&#25991;&#24405;&#38899;_128k.mp3" TargetMode="Externa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395288" y="692150"/>
            <a:ext cx="7848600" cy="5472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95288" y="3068960"/>
            <a:ext cx="8424863" cy="928687"/>
          </a:xfrm>
        </p:spPr>
        <p:txBody>
          <a:bodyPr/>
          <a:lstStyle/>
          <a:p>
            <a:pPr>
              <a:defRPr/>
            </a:pPr>
            <a:r>
              <a:rPr lang="en-US" altLang="zh-CN" sz="4800" b="1" dirty="0" smtClean="0">
                <a:solidFill>
                  <a:schemeClr val="tx1"/>
                </a:solidFill>
              </a:rPr>
              <a:t>Unit 3 Care for the Earth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1144487" y="5661421"/>
            <a:ext cx="3038012" cy="464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2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2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"/>
          <p:cNvSpPr>
            <a:spLocks noChangeArrowheads="1"/>
          </p:cNvSpPr>
          <p:nvPr/>
        </p:nvSpPr>
        <p:spPr bwMode="auto">
          <a:xfrm>
            <a:off x="1046163" y="1724025"/>
            <a:ext cx="675322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 does Ada eat and wear?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4579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58863" y="4181475"/>
            <a:ext cx="4592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Does Ada feel happy?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4581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613" y="18446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4305300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135063" y="2551113"/>
            <a:ext cx="757555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Ada eats much meat and wears nice 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dresses.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087438" y="5072063"/>
            <a:ext cx="34845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Yes, she does.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4786292" y="1080293"/>
            <a:ext cx="417819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</a:t>
            </a: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sp>
        <p:nvSpPr>
          <p:cNvPr id="8" name="矩形 1"/>
          <p:cNvSpPr>
            <a:spLocks noChangeArrowheads="1"/>
          </p:cNvSpPr>
          <p:nvPr/>
        </p:nvSpPr>
        <p:spPr bwMode="auto">
          <a:xfrm>
            <a:off x="911225" y="1916113"/>
            <a:ext cx="57483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Walk on the grass in the park.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1" name="矩形 1"/>
          <p:cNvSpPr>
            <a:spLocks noChangeArrowheads="1"/>
          </p:cNvSpPr>
          <p:nvPr/>
        </p:nvSpPr>
        <p:spPr bwMode="auto">
          <a:xfrm>
            <a:off x="911225" y="3860800"/>
            <a:ext cx="632460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Plant more flowers in the house.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7368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judge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936625" y="2886075"/>
            <a:ext cx="629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Use the other side of the paper.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930275" y="4757738"/>
            <a:ext cx="46497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Go to school by bike.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8" name="矩形 1"/>
          <p:cNvSpPr>
            <a:spLocks noChangeArrowheads="1"/>
          </p:cNvSpPr>
          <p:nvPr/>
        </p:nvSpPr>
        <p:spPr bwMode="auto">
          <a:xfrm>
            <a:off x="900113" y="5694363"/>
            <a:ext cx="63357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Throw the food into the trash can.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26634" name="矩形 1"/>
          <p:cNvSpPr>
            <a:spLocks noChangeArrowheads="1"/>
          </p:cNvSpPr>
          <p:nvPr/>
        </p:nvSpPr>
        <p:spPr bwMode="auto">
          <a:xfrm>
            <a:off x="3492500" y="1203325"/>
            <a:ext cx="6081713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should …/ We shouldn’t …</a:t>
            </a:r>
            <a:endParaRPr lang="zh-CN" altLang="en-US" sz="320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dirty="0" smtClean="0"/>
              <a:t>&gt;&gt;Practice</a:t>
            </a:r>
            <a:endParaRPr lang="zh-CN" altLang="en-US" sz="2400" dirty="0" smtClean="0"/>
          </a:p>
        </p:txBody>
      </p:sp>
      <p:sp>
        <p:nvSpPr>
          <p:cNvPr id="13" name="文本占位符 2"/>
          <p:cNvSpPr txBox="1"/>
          <p:nvPr/>
        </p:nvSpPr>
        <p:spPr bwMode="auto">
          <a:xfrm>
            <a:off x="3059113" y="981075"/>
            <a:ext cx="309562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zh-CN" altLang="en-US" sz="36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环保小卫士</a:t>
            </a:r>
            <a:endParaRPr lang="zh-CN" altLang="en-US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539750" y="1665288"/>
            <a:ext cx="87503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Hello, everyone. We will climb the mountain this weekend. We will enjoy ourselves there. But don’t forget: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shouldn’t litter everywhere, and we should put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 litter into the trash can.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shouldn’t pick flowers and waste water.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We should __________________.</a:t>
            </a: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96188" y="5229225"/>
            <a:ext cx="129381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Rectangle 1"/>
          <p:cNvSpPr>
            <a:spLocks noChangeArrowheads="1"/>
          </p:cNvSpPr>
          <p:nvPr/>
        </p:nvSpPr>
        <p:spPr bwMode="auto">
          <a:xfrm>
            <a:off x="755650" y="2348880"/>
            <a:ext cx="7693025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</a:t>
            </a:r>
            <a:r>
              <a:rPr lang="zh-CN" altLang="en-US" sz="2800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按照正确的语音、语调朗读课文对话。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根据本单元所学加上自己的见解，以“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Care for the Earth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为题写一篇</a:t>
            </a:r>
            <a:r>
              <a:rPr lang="zh-CN" altLang="en-US" sz="2800" dirty="0" smtClean="0">
                <a:solidFill>
                  <a:schemeClr val="tx1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</a:t>
            </a:r>
            <a:endParaRPr lang="en-US" altLang="zh-CN" sz="2800" dirty="0" smtClean="0">
              <a:solidFill>
                <a:schemeClr val="tx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“</a:t>
            </a:r>
            <a:r>
              <a:rPr lang="en-US" altLang="zh-CN" sz="2800" dirty="0" smtClean="0">
                <a:solidFill>
                  <a:srgbClr val="0000FF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Unit4 Let’s learn</a:t>
            </a: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”</a:t>
            </a:r>
            <a:r>
              <a:rPr lang="zh-CN" altLang="en-US" sz="2800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en-US" altLang="zh-CN" sz="2800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17" name="圆角矩形 16">
            <a:hlinkClick r:id="" action="ppaction://hlinkshowjump?jump=endshow"/>
          </p:cNvPr>
          <p:cNvSpPr/>
          <p:nvPr/>
        </p:nvSpPr>
        <p:spPr>
          <a:xfrm>
            <a:off x="6407943" y="6093296"/>
            <a:ext cx="1223963" cy="50435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endParaRPr lang="zh-CN" altLang="en-US" sz="3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7" name="标题 1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dirty="0" smtClean="0"/>
              <a:t>&gt;&gt;Homework</a:t>
            </a:r>
            <a:endParaRPr lang="zh-CN" altLang="en-US" sz="2400" i="1" dirty="0" smtClean="0"/>
          </a:p>
        </p:txBody>
      </p:sp>
      <p:sp>
        <p:nvSpPr>
          <p:cNvPr id="16" name="圆角矩形 15"/>
          <p:cNvSpPr/>
          <p:nvPr/>
        </p:nvSpPr>
        <p:spPr>
          <a:xfrm>
            <a:off x="419100" y="1773238"/>
            <a:ext cx="8291513" cy="4252912"/>
          </a:xfrm>
          <a:prstGeom prst="roundRect">
            <a:avLst/>
          </a:prstGeom>
          <a:noFill/>
          <a:ln w="57150">
            <a:solidFill>
              <a:schemeClr val="accent5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1171394">
            <a:off x="266700" y="598488"/>
            <a:ext cx="2185988" cy="1416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2"/>
          <p:cNvSpPr txBox="1"/>
          <p:nvPr/>
        </p:nvSpPr>
        <p:spPr bwMode="auto">
          <a:xfrm>
            <a:off x="539750" y="965200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195" name="标题 2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r>
              <a:rPr lang="en-US" altLang="zh-CN" sz="2400" i="1" smtClean="0"/>
              <a:t>&gt;&gt;Warming-up</a:t>
            </a:r>
            <a:endParaRPr lang="zh-CN" altLang="en-US" sz="2400" i="1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207486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占位符 2"/>
          <p:cNvSpPr txBox="1"/>
          <p:nvPr/>
        </p:nvSpPr>
        <p:spPr bwMode="auto">
          <a:xfrm>
            <a:off x="539750" y="968375"/>
            <a:ext cx="4752975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Let’s chant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3648" y="1795463"/>
            <a:ext cx="6365032" cy="45511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199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084763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2985" y="1700808"/>
            <a:ext cx="6429375" cy="481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243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8813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the words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46" name="图片 2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43663" y="5157788"/>
            <a:ext cx="1090612" cy="93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3384550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4319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Listen and number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-69503" y="2168525"/>
            <a:ext cx="9268718" cy="29081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椭圆 3"/>
          <p:cNvSpPr/>
          <p:nvPr/>
        </p:nvSpPr>
        <p:spPr>
          <a:xfrm>
            <a:off x="3132138" y="4292600"/>
            <a:ext cx="647700" cy="649288"/>
          </a:xfrm>
          <a:prstGeom prst="ellipse">
            <a:avLst/>
          </a:prstGeom>
          <a:solidFill>
            <a:srgbClr val="CEEDFD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518150" y="4292600"/>
            <a:ext cx="647700" cy="649288"/>
          </a:xfrm>
          <a:prstGeom prst="ellipse">
            <a:avLst/>
          </a:prstGeom>
          <a:solidFill>
            <a:srgbClr val="CEEDFD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7740650" y="4292600"/>
            <a:ext cx="647700" cy="649288"/>
          </a:xfrm>
          <a:prstGeom prst="ellipse">
            <a:avLst/>
          </a:prstGeom>
          <a:solidFill>
            <a:srgbClr val="CEEDFD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882650" y="4292600"/>
            <a:ext cx="649288" cy="649288"/>
          </a:xfrm>
          <a:prstGeom prst="ellipse">
            <a:avLst/>
          </a:prstGeom>
          <a:solidFill>
            <a:srgbClr val="CEEDFD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Unit3PartCListenandnumber课文录音_128k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38" y="1028700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&gt;&gt;Practice</a:t>
            </a:r>
            <a:endParaRPr lang="zh-CN" altLang="en-US" sz="2400" smtClean="0"/>
          </a:p>
        </p:txBody>
      </p:sp>
      <p:cxnSp>
        <p:nvCxnSpPr>
          <p:cNvPr id="36" name="直接连接符 35"/>
          <p:cNvCxnSpPr/>
          <p:nvPr/>
        </p:nvCxnSpPr>
        <p:spPr>
          <a:xfrm>
            <a:off x="611188" y="1557338"/>
            <a:ext cx="28813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占位符 2"/>
          <p:cNvSpPr txBox="1"/>
          <p:nvPr/>
        </p:nvSpPr>
        <p:spPr bwMode="auto">
          <a:xfrm>
            <a:off x="539750" y="965200"/>
            <a:ext cx="4319588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circle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矩形 1"/>
          <p:cNvSpPr>
            <a:spLocks noChangeArrowheads="1"/>
          </p:cNvSpPr>
          <p:nvPr/>
        </p:nvSpPr>
        <p:spPr bwMode="auto">
          <a:xfrm>
            <a:off x="26988" y="1665288"/>
            <a:ext cx="934561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514350" indent="-514350" eaLnBrk="1" hangingPunct="1">
              <a:lnSpc>
                <a:spcPct val="150000"/>
              </a:lnSpc>
              <a:buFontTx/>
              <a:buAutoNum type="arabicPeriod"/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Her grandpa drinks( many/much) tea 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</a:t>
            </a: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every day.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2. These boys waste(too many/too much) water.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3. You are eating(too many/too much) ice-creams.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4. —(Is/Are) there any milk in the cup?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    —Yes, there (is/are).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5364163" y="1773238"/>
            <a:ext cx="1152525" cy="647700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5" name="椭圆 14"/>
          <p:cNvSpPr/>
          <p:nvPr/>
        </p:nvSpPr>
        <p:spPr>
          <a:xfrm>
            <a:off x="5651500" y="3213100"/>
            <a:ext cx="1873250" cy="72072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6" name="椭圆 15"/>
          <p:cNvSpPr/>
          <p:nvPr/>
        </p:nvSpPr>
        <p:spPr>
          <a:xfrm>
            <a:off x="3203575" y="3948113"/>
            <a:ext cx="1873250" cy="71913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7" name="椭圆 16"/>
          <p:cNvSpPr/>
          <p:nvPr/>
        </p:nvSpPr>
        <p:spPr>
          <a:xfrm>
            <a:off x="971550" y="4678363"/>
            <a:ext cx="576263" cy="719137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8" name="椭圆 17"/>
          <p:cNvSpPr/>
          <p:nvPr/>
        </p:nvSpPr>
        <p:spPr>
          <a:xfrm>
            <a:off x="2916238" y="5397500"/>
            <a:ext cx="576262" cy="720725"/>
          </a:xfrm>
          <a:prstGeom prst="ellipse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911340"/>
            <a:ext cx="8856984" cy="367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5" y="1828800"/>
            <a:ext cx="8932105" cy="34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cxnSp>
        <p:nvCxnSpPr>
          <p:cNvPr id="14" name="直接连接符 13"/>
          <p:cNvCxnSpPr/>
          <p:nvPr/>
        </p:nvCxnSpPr>
        <p:spPr>
          <a:xfrm>
            <a:off x="611188" y="1557338"/>
            <a:ext cx="4392612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fill in the table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395288" y="2205038"/>
          <a:ext cx="8459787" cy="42306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62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10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79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49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994"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Name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>
                    <a:solidFill>
                      <a:srgbClr val="CE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Live in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>
                    <a:solidFill>
                      <a:srgbClr val="CE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See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>
                    <a:solidFill>
                      <a:srgbClr val="CEEDF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3200" b="1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Feel </a:t>
                      </a:r>
                      <a:endParaRPr lang="zh-CN" altLang="en-US" sz="3200" b="1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>
                    <a:solidFill>
                      <a:srgbClr val="CEEDF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6357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 </a:t>
                      </a:r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small house</a:t>
                      </a:r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Happy</a:t>
                      </a:r>
                      <a:r>
                        <a:rPr lang="en-US" altLang="zh-CN" sz="3200" baseline="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337">
                <a:tc>
                  <a:txBody>
                    <a:bodyPr/>
                    <a:lstStyle/>
                    <a:p>
                      <a:r>
                        <a:rPr lang="en-US" altLang="zh-CN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Ada </a:t>
                      </a:r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US" altLang="zh-CN" sz="3200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Many nice cars and big shops</a:t>
                      </a:r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tc>
                  <a:txBody>
                    <a:bodyPr/>
                    <a:lstStyle/>
                    <a:p>
                      <a:endParaRPr lang="zh-CN" altLang="en-US" sz="3200" dirty="0">
                        <a:solidFill>
                          <a:schemeClr val="tx2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8" marR="91448" marT="45714" marB="4571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1800225" y="4508500"/>
            <a:ext cx="2159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ea typeface="微软雅黑" panose="020B0503020204020204" pitchFamily="34" charset="-122"/>
              </a:rPr>
              <a:t>A bog city</a:t>
            </a:r>
            <a:endParaRPr lang="zh-CN" altLang="en-US" sz="32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>
            <a:spLocks noChangeArrowheads="1"/>
          </p:cNvSpPr>
          <p:nvPr/>
        </p:nvSpPr>
        <p:spPr bwMode="auto">
          <a:xfrm>
            <a:off x="4284663" y="2814638"/>
            <a:ext cx="23749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ea typeface="微软雅黑" panose="020B0503020204020204" pitchFamily="34" charset="-122"/>
              </a:rPr>
              <a:t>Many trees and flowers</a:t>
            </a:r>
            <a:endParaRPr lang="zh-CN" altLang="en-US" sz="32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>
            <a:spLocks noChangeArrowheads="1"/>
          </p:cNvSpPr>
          <p:nvPr/>
        </p:nvSpPr>
        <p:spPr bwMode="auto">
          <a:xfrm>
            <a:off x="6767513" y="4568825"/>
            <a:ext cx="2376487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</a:pPr>
            <a:r>
              <a:rPr lang="en-US" altLang="zh-CN" sz="3200">
                <a:solidFill>
                  <a:srgbClr val="FF0000"/>
                </a:solidFill>
                <a:ea typeface="微软雅黑" panose="020B0503020204020204" pitchFamily="34" charset="-122"/>
              </a:rPr>
              <a:t>Happy </a:t>
            </a:r>
            <a:endParaRPr lang="zh-CN" altLang="en-US" sz="3200">
              <a:solidFill>
                <a:srgbClr val="FF0000"/>
              </a:solidFill>
              <a:ea typeface="微软雅黑" panose="020B0503020204020204" pitchFamily="34" charset="-122"/>
            </a:endParaRPr>
          </a:p>
        </p:txBody>
      </p:sp>
      <p:sp>
        <p:nvSpPr>
          <p:cNvPr id="10" name="文本占位符 2"/>
          <p:cNvSpPr txBox="1"/>
          <p:nvPr/>
        </p:nvSpPr>
        <p:spPr bwMode="auto">
          <a:xfrm>
            <a:off x="5228436" y="1118916"/>
            <a:ext cx="417819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first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26"/>
          <p:cNvSpPr>
            <a:spLocks noGrp="1"/>
          </p:cNvSpPr>
          <p:nvPr>
            <p:ph type="title"/>
          </p:nvPr>
        </p:nvSpPr>
        <p:spPr bwMode="auto">
          <a:xfrm>
            <a:off x="419100" y="280988"/>
            <a:ext cx="8291513" cy="7000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eaLnBrk="1" hangingPunct="1"/>
            <a:r>
              <a:rPr lang="en-US" altLang="zh-CN" sz="2400" i="1" smtClean="0"/>
              <a:t>&gt;&gt;Presentation</a:t>
            </a:r>
            <a:endParaRPr lang="zh-CN" altLang="en-US" sz="2400" smtClean="0"/>
          </a:p>
        </p:txBody>
      </p:sp>
      <p:sp>
        <p:nvSpPr>
          <p:cNvPr id="9222" name="矩形 1"/>
          <p:cNvSpPr>
            <a:spLocks noChangeArrowheads="1"/>
          </p:cNvSpPr>
          <p:nvPr/>
        </p:nvSpPr>
        <p:spPr bwMode="auto">
          <a:xfrm>
            <a:off x="1058863" y="1876425"/>
            <a:ext cx="452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Where does Cara live?</a:t>
            </a:r>
            <a:endParaRPr lang="zh-CN" altLang="en-US" sz="3200" dirty="0" smtClean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7" name="矩形 1"/>
          <p:cNvSpPr>
            <a:spLocks noChangeArrowheads="1"/>
          </p:cNvSpPr>
          <p:nvPr/>
        </p:nvSpPr>
        <p:spPr bwMode="auto">
          <a:xfrm>
            <a:off x="1058863" y="3524250"/>
            <a:ext cx="67532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What’s near Cara’s house?</a:t>
            </a:r>
            <a:endParaRPr lang="zh-CN" altLang="en-US" sz="3200" dirty="0">
              <a:solidFill>
                <a:schemeClr val="tx2">
                  <a:lumMod val="50000"/>
                </a:schemeClr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pic>
        <p:nvPicPr>
          <p:cNvPr id="22533" name="图片 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2613" y="18446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图片 10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6738" y="3648075"/>
            <a:ext cx="4318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直接连接符 13"/>
          <p:cNvCxnSpPr/>
          <p:nvPr/>
        </p:nvCxnSpPr>
        <p:spPr>
          <a:xfrm>
            <a:off x="611188" y="1557338"/>
            <a:ext cx="3240087" cy="0"/>
          </a:xfrm>
          <a:prstGeom prst="line">
            <a:avLst/>
          </a:prstGeom>
          <a:ln w="38100">
            <a:solidFill>
              <a:srgbClr val="0894DB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占位符 2"/>
          <p:cNvSpPr txBox="1"/>
          <p:nvPr/>
        </p:nvSpPr>
        <p:spPr bwMode="auto">
          <a:xfrm>
            <a:off x="539750" y="965200"/>
            <a:ext cx="4679950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Read and answer</a:t>
            </a:r>
            <a:endParaRPr lang="zh-CN" altLang="en-US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矩形 1"/>
          <p:cNvSpPr>
            <a:spLocks noChangeArrowheads="1"/>
          </p:cNvSpPr>
          <p:nvPr/>
        </p:nvSpPr>
        <p:spPr bwMode="auto">
          <a:xfrm>
            <a:off x="1135063" y="2551113"/>
            <a:ext cx="6461125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Cara lives in a small house.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6" name="矩形 1"/>
          <p:cNvSpPr>
            <a:spLocks noChangeArrowheads="1"/>
          </p:cNvSpPr>
          <p:nvPr/>
        </p:nvSpPr>
        <p:spPr bwMode="auto">
          <a:xfrm>
            <a:off x="1141413" y="4479925"/>
            <a:ext cx="695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altLang="zh-CN" sz="3200" dirty="0">
                <a:solidFill>
                  <a:srgbClr val="0000FF"/>
                </a:solidFill>
                <a:ea typeface="MS Gothic" panose="020B0609070205080204" pitchFamily="49" charset="-128"/>
                <a:cs typeface="Arial" panose="020B0604020202020204" pitchFamily="34" charset="0"/>
              </a:rPr>
              <a:t>There is a river near Cara’s house.</a:t>
            </a:r>
            <a:endParaRPr lang="zh-CN" altLang="en-US" sz="3200" dirty="0">
              <a:solidFill>
                <a:srgbClr val="0000FF"/>
              </a:solidFill>
              <a:ea typeface="MS Gothic" panose="020B0609070205080204" pitchFamily="49" charset="-128"/>
              <a:cs typeface="Arial" panose="020B0604020202020204" pitchFamily="34" charset="0"/>
            </a:endParaRPr>
          </a:p>
        </p:txBody>
      </p:sp>
      <p:sp>
        <p:nvSpPr>
          <p:cNvPr id="17" name="文本占位符 2"/>
          <p:cNvSpPr txBox="1"/>
          <p:nvPr/>
        </p:nvSpPr>
        <p:spPr bwMode="auto">
          <a:xfrm>
            <a:off x="4786292" y="1080293"/>
            <a:ext cx="4178196" cy="519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宋体" panose="02010600030101010101" pitchFamily="2" charset="-122"/>
                <a:cs typeface="Arial" panose="020B0604020202020204" pitchFamily="34" charset="0"/>
              </a:rPr>
              <a:t>second</a:t>
            </a:r>
            <a:r>
              <a:rPr lang="en-US" altLang="zh-CN" sz="32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reading!</a:t>
            </a:r>
            <a:endParaRPr lang="zh-CN" altLang="en-US" sz="32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15d9bd043f82637ddbc699569e221ec07ef5"/>
  <p:tag name="ISPRING_RESOURCE_PATHS_HASH_PRESENTER" val="25622213da5b2f6efa7ac3b6d38dc07f4e916c3e"/>
</p:tagLst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53b61e80c50d6</Template>
  <TotalTime>0</TotalTime>
  <Words>364</Words>
  <Application>Microsoft Office PowerPoint</Application>
  <PresentationFormat>全屏显示(4:3)</PresentationFormat>
  <Paragraphs>87</Paragraphs>
  <Slides>13</Slides>
  <Notes>13</Notes>
  <HiddenSlides>0</HiddenSlides>
  <MMClips>1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MS Gothic</vt:lpstr>
      <vt:lpstr>黑体</vt:lpstr>
      <vt:lpstr>宋体</vt:lpstr>
      <vt:lpstr>微软雅黑</vt:lpstr>
      <vt:lpstr>Arial</vt:lpstr>
      <vt:lpstr>Calibri</vt:lpstr>
      <vt:lpstr>WWW.2PPT.COM
</vt:lpstr>
      <vt:lpstr>Unit 3 Care for the Earth</vt:lpstr>
      <vt:lpstr>&gt;&gt;Warming-up</vt:lpstr>
      <vt:lpstr>&gt;&gt;Presentation</vt:lpstr>
      <vt:lpstr>&gt;&gt;Practice</vt:lpstr>
      <vt:lpstr>&gt;&gt;Practice</vt:lpstr>
      <vt:lpstr>&gt;&gt;Presentation</vt:lpstr>
      <vt:lpstr>&gt;&gt;Presentation</vt:lpstr>
      <vt:lpstr>&gt;&gt;Presentation</vt:lpstr>
      <vt:lpstr>&gt;&gt;Presentation</vt:lpstr>
      <vt:lpstr>&gt;&gt;Presentation</vt:lpstr>
      <vt:lpstr>&gt;&gt;Presentation</vt:lpstr>
      <vt:lpstr>&gt;&gt;Practice</vt:lpstr>
      <vt:lpstr>&gt;&gt;Homework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2014-11-17T10:58:00Z</dcterms:created>
  <dcterms:modified xsi:type="dcterms:W3CDTF">2023-01-17T02:19:35Z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2651C9AE59D8484F936B444850C7588B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