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7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3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124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70A7F93-C962-4D6D-90AA-11DBCA2AD4F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A7F93-C962-4D6D-90AA-11DBCA2AD4F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矩形 4"/>
          <p:cNvSpPr/>
          <p:nvPr/>
        </p:nvSpPr>
        <p:spPr>
          <a:xfrm>
            <a:off x="0" y="0"/>
            <a:ext cx="871538" cy="51435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6388" name="任意多边形 30"/>
          <p:cNvSpPr/>
          <p:nvPr/>
        </p:nvSpPr>
        <p:spPr>
          <a:xfrm>
            <a:off x="870348" y="0"/>
            <a:ext cx="872728" cy="514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63637" y="0"/>
              </a:cxn>
              <a:cxn ang="0">
                <a:pos x="1163637" y="2553053"/>
              </a:cxn>
              <a:cxn ang="0">
                <a:pos x="1109339" y="2625608"/>
              </a:cxn>
              <a:cxn ang="0">
                <a:pos x="863751" y="3429000"/>
              </a:cxn>
              <a:cxn ang="0">
                <a:pos x="1109339" y="4232393"/>
              </a:cxn>
              <a:cxn ang="0">
                <a:pos x="1163637" y="4304948"/>
              </a:cxn>
              <a:cxn ang="0">
                <a:pos x="1163637" y="6858000"/>
              </a:cxn>
              <a:cxn ang="0">
                <a:pos x="0" y="6858000"/>
              </a:cxn>
            </a:cxnLst>
            <a:rect l="0" t="0" r="0" b="0"/>
            <a:pathLst>
              <a:path w="1162754" h="6858000">
                <a:moveTo>
                  <a:pt x="0" y="0"/>
                </a:moveTo>
                <a:lnTo>
                  <a:pt x="1162754" y="0"/>
                </a:lnTo>
                <a:lnTo>
                  <a:pt x="1162754" y="2553053"/>
                </a:lnTo>
                <a:lnTo>
                  <a:pt x="1108498" y="2625608"/>
                </a:lnTo>
                <a:cubicBezTo>
                  <a:pt x="953564" y="2854941"/>
                  <a:pt x="863096" y="3131405"/>
                  <a:pt x="863096" y="3429000"/>
                </a:cubicBezTo>
                <a:cubicBezTo>
                  <a:pt x="863096" y="3726595"/>
                  <a:pt x="953564" y="4003060"/>
                  <a:pt x="1108498" y="4232393"/>
                </a:cubicBezTo>
                <a:lnTo>
                  <a:pt x="1162754" y="4304948"/>
                </a:lnTo>
                <a:lnTo>
                  <a:pt x="1162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A0A0"/>
          </a:solidFill>
          <a:ln w="9525"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389" name="任意多边形 24"/>
          <p:cNvSpPr/>
          <p:nvPr/>
        </p:nvSpPr>
        <p:spPr>
          <a:xfrm>
            <a:off x="1740694" y="0"/>
            <a:ext cx="871538" cy="5143500"/>
          </a:xfrm>
          <a:custGeom>
            <a:avLst/>
            <a:gdLst/>
            <a:ahLst/>
            <a:cxnLst>
              <a:cxn ang="0">
                <a:pos x="0" y="4300721"/>
              </a:cxn>
              <a:cxn ang="0">
                <a:pos x="31604" y="4343011"/>
              </a:cxn>
              <a:cxn ang="0">
                <a:pos x="1139726" y="4865914"/>
              </a:cxn>
              <a:cxn ang="0">
                <a:pos x="1162050" y="4863662"/>
              </a:cxn>
              <a:cxn ang="0">
                <a:pos x="1162050" y="6858000"/>
              </a:cxn>
              <a:cxn ang="0">
                <a:pos x="0" y="6858000"/>
              </a:cxn>
              <a:cxn ang="0">
                <a:pos x="0" y="0"/>
              </a:cxn>
              <a:cxn ang="0">
                <a:pos x="1162050" y="0"/>
              </a:cxn>
              <a:cxn ang="0">
                <a:pos x="1162050" y="1994338"/>
              </a:cxn>
              <a:cxn ang="0">
                <a:pos x="1139726" y="1992086"/>
              </a:cxn>
              <a:cxn ang="0">
                <a:pos x="31604" y="2514989"/>
              </a:cxn>
              <a:cxn ang="0">
                <a:pos x="0" y="2557280"/>
              </a:cxn>
            </a:cxnLst>
            <a:rect l="0" t="0" r="0" b="0"/>
            <a:pathLst>
              <a:path w="1162754" h="6858000">
                <a:moveTo>
                  <a:pt x="0" y="4300721"/>
                </a:moveTo>
                <a:lnTo>
                  <a:pt x="31624" y="4343011"/>
                </a:lnTo>
                <a:cubicBezTo>
                  <a:pt x="295175" y="4662361"/>
                  <a:pt x="694025" y="4865914"/>
                  <a:pt x="1140417" y="4865914"/>
                </a:cubicBezTo>
                <a:lnTo>
                  <a:pt x="1162754" y="4863662"/>
                </a:lnTo>
                <a:lnTo>
                  <a:pt x="1162754" y="6858000"/>
                </a:lnTo>
                <a:lnTo>
                  <a:pt x="0" y="6858000"/>
                </a:lnTo>
                <a:close/>
                <a:moveTo>
                  <a:pt x="0" y="0"/>
                </a:moveTo>
                <a:lnTo>
                  <a:pt x="1162754" y="0"/>
                </a:lnTo>
                <a:lnTo>
                  <a:pt x="1162754" y="1994338"/>
                </a:lnTo>
                <a:lnTo>
                  <a:pt x="1140417" y="1992086"/>
                </a:lnTo>
                <a:cubicBezTo>
                  <a:pt x="694025" y="1992086"/>
                  <a:pt x="295175" y="2195639"/>
                  <a:pt x="31624" y="2514989"/>
                </a:cubicBezTo>
                <a:lnTo>
                  <a:pt x="0" y="2557280"/>
                </a:lnTo>
                <a:close/>
              </a:path>
            </a:pathLst>
          </a:custGeom>
          <a:solidFill>
            <a:srgbClr val="F0AF47"/>
          </a:solidFill>
          <a:ln w="9525"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390" name="任意多边形 22"/>
          <p:cNvSpPr/>
          <p:nvPr/>
        </p:nvSpPr>
        <p:spPr>
          <a:xfrm>
            <a:off x="2606278" y="0"/>
            <a:ext cx="871538" cy="5143500"/>
          </a:xfrm>
          <a:custGeom>
            <a:avLst/>
            <a:gdLst/>
            <a:ahLst/>
            <a:cxnLst>
              <a:cxn ang="0">
                <a:pos x="1162050" y="4252655"/>
              </a:cxn>
              <a:cxn ang="0">
                <a:pos x="1162050" y="6858000"/>
              </a:cxn>
              <a:cxn ang="0">
                <a:pos x="0" y="6858000"/>
              </a:cxn>
              <a:cxn ang="0">
                <a:pos x="0" y="4864543"/>
              </a:cxn>
              <a:cxn ang="0">
                <a:pos x="275815" y="4836721"/>
              </a:cxn>
              <a:cxn ang="0">
                <a:pos x="1094523" y="4343011"/>
              </a:cxn>
              <a:cxn ang="0">
                <a:pos x="0" y="0"/>
              </a:cxn>
              <a:cxn ang="0">
                <a:pos x="1162050" y="0"/>
              </a:cxn>
              <a:cxn ang="0">
                <a:pos x="1162050" y="2605346"/>
              </a:cxn>
              <a:cxn ang="0">
                <a:pos x="1094523" y="2514989"/>
              </a:cxn>
              <a:cxn ang="0">
                <a:pos x="275815" y="2021279"/>
              </a:cxn>
              <a:cxn ang="0">
                <a:pos x="0" y="1993458"/>
              </a:cxn>
            </a:cxnLst>
            <a:rect l="0" t="0" r="0" b="0"/>
            <a:pathLst>
              <a:path w="1162754" h="6858000">
                <a:moveTo>
                  <a:pt x="1162754" y="4252655"/>
                </a:moveTo>
                <a:lnTo>
                  <a:pt x="1162754" y="6858000"/>
                </a:lnTo>
                <a:lnTo>
                  <a:pt x="0" y="6858000"/>
                </a:lnTo>
                <a:lnTo>
                  <a:pt x="0" y="4864543"/>
                </a:lnTo>
                <a:lnTo>
                  <a:pt x="275983" y="4836721"/>
                </a:lnTo>
                <a:cubicBezTo>
                  <a:pt x="603371" y="4769728"/>
                  <a:pt x="890203" y="4591395"/>
                  <a:pt x="1095187" y="4343011"/>
                </a:cubicBezTo>
                <a:close/>
                <a:moveTo>
                  <a:pt x="0" y="0"/>
                </a:moveTo>
                <a:lnTo>
                  <a:pt x="1162754" y="0"/>
                </a:lnTo>
                <a:lnTo>
                  <a:pt x="1162754" y="2605346"/>
                </a:lnTo>
                <a:lnTo>
                  <a:pt x="1095187" y="2514989"/>
                </a:lnTo>
                <a:cubicBezTo>
                  <a:pt x="890203" y="2266606"/>
                  <a:pt x="603371" y="2088273"/>
                  <a:pt x="275983" y="2021279"/>
                </a:cubicBezTo>
                <a:lnTo>
                  <a:pt x="0" y="1993458"/>
                </a:lnTo>
                <a:close/>
              </a:path>
            </a:pathLst>
          </a:custGeom>
          <a:solidFill>
            <a:srgbClr val="D2501E"/>
          </a:solidFill>
          <a:ln w="9525"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391" name="椭圆 8"/>
          <p:cNvSpPr/>
          <p:nvPr/>
        </p:nvSpPr>
        <p:spPr>
          <a:xfrm>
            <a:off x="1631157" y="1608535"/>
            <a:ext cx="1926431" cy="1926431"/>
          </a:xfrm>
          <a:prstGeom prst="ellipse">
            <a:avLst/>
          </a:prstGeom>
          <a:noFill/>
          <a:ln w="63500" cap="flat" cmpd="sng">
            <a:solidFill>
              <a:srgbClr val="AEABAB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grpSp>
        <p:nvGrpSpPr>
          <p:cNvPr id="16392" name="组合 9"/>
          <p:cNvGrpSpPr/>
          <p:nvPr/>
        </p:nvGrpSpPr>
        <p:grpSpPr>
          <a:xfrm>
            <a:off x="1982391" y="2152650"/>
            <a:ext cx="1228725" cy="977504"/>
            <a:chOff x="0" y="0"/>
            <a:chExt cx="3511344" cy="2793440"/>
          </a:xfrm>
        </p:grpSpPr>
        <p:sp>
          <p:nvSpPr>
            <p:cNvPr id="16393" name="任意多边形 10"/>
            <p:cNvSpPr/>
            <p:nvPr/>
          </p:nvSpPr>
          <p:spPr>
            <a:xfrm rot="7919936" flipH="1">
              <a:off x="1379717" y="2285965"/>
              <a:ext cx="601451" cy="413498"/>
            </a:xfrm>
            <a:custGeom>
              <a:avLst/>
              <a:gdLst/>
              <a:ahLst/>
              <a:cxnLst>
                <a:cxn ang="0">
                  <a:pos x="89967" y="0"/>
                </a:cxn>
                <a:cxn ang="0">
                  <a:pos x="511483" y="0"/>
                </a:cxn>
                <a:cxn ang="0">
                  <a:pos x="511483" y="212"/>
                </a:cxn>
                <a:cxn ang="0">
                  <a:pos x="601451" y="206855"/>
                </a:cxn>
                <a:cxn ang="0">
                  <a:pos x="511483" y="413498"/>
                </a:cxn>
                <a:cxn ang="0">
                  <a:pos x="511480" y="413497"/>
                </a:cxn>
                <a:cxn ang="0">
                  <a:pos x="89970" y="413497"/>
                </a:cxn>
                <a:cxn ang="0">
                  <a:pos x="89967" y="413498"/>
                </a:cxn>
                <a:cxn ang="0">
                  <a:pos x="0" y="206855"/>
                </a:cxn>
                <a:cxn ang="0">
                  <a:pos x="71836" y="4411"/>
                </a:cxn>
                <a:cxn ang="0">
                  <a:pos x="89967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4" name="任意多边形 11"/>
            <p:cNvSpPr/>
            <p:nvPr/>
          </p:nvSpPr>
          <p:spPr>
            <a:xfrm>
              <a:off x="993621" y="0"/>
              <a:ext cx="2192041" cy="1291579"/>
            </a:xfrm>
            <a:custGeom>
              <a:avLst/>
              <a:gdLst/>
              <a:ahLst/>
              <a:cxnLst>
                <a:cxn ang="0">
                  <a:pos x="360499" y="0"/>
                </a:cxn>
                <a:cxn ang="0">
                  <a:pos x="1143672" y="0"/>
                </a:cxn>
                <a:cxn ang="0">
                  <a:pos x="1143672" y="243"/>
                </a:cxn>
                <a:cxn ang="0">
                  <a:pos x="1177361" y="5042"/>
                </a:cxn>
                <a:cxn ang="0">
                  <a:pos x="1189791" y="10494"/>
                </a:cxn>
                <a:cxn ang="0">
                  <a:pos x="1223418" y="11668"/>
                </a:cxn>
                <a:cxn ang="0">
                  <a:pos x="1296343" y="45658"/>
                </a:cxn>
                <a:cxn ang="0">
                  <a:pos x="1296768" y="45223"/>
                </a:cxn>
                <a:cxn ang="0">
                  <a:pos x="2153621" y="878992"/>
                </a:cxn>
                <a:cxn ang="0">
                  <a:pos x="2153195" y="879426"/>
                </a:cxn>
                <a:cxn ang="0">
                  <a:pos x="2181674" y="923846"/>
                </a:cxn>
                <a:cxn ang="0">
                  <a:pos x="2104726" y="1245286"/>
                </a:cxn>
                <a:cxn ang="0">
                  <a:pos x="2074688" y="1291579"/>
                </a:cxn>
                <a:cxn ang="0">
                  <a:pos x="1211696" y="451835"/>
                </a:cxn>
                <a:cxn ang="0">
                  <a:pos x="1208739" y="454103"/>
                </a:cxn>
                <a:cxn ang="0">
                  <a:pos x="1143672" y="472665"/>
                </a:cxn>
                <a:cxn ang="0">
                  <a:pos x="1143669" y="472665"/>
                </a:cxn>
                <a:cxn ang="0">
                  <a:pos x="578245" y="472665"/>
                </a:cxn>
                <a:cxn ang="0">
                  <a:pos x="437658" y="934706"/>
                </a:cxn>
                <a:cxn ang="0">
                  <a:pos x="437657" y="934709"/>
                </a:cxn>
                <a:cxn ang="0">
                  <a:pos x="183826" y="988858"/>
                </a:cxn>
                <a:cxn ang="0">
                  <a:pos x="0" y="828782"/>
                </a:cxn>
                <a:cxn ang="0">
                  <a:pos x="2933" y="803292"/>
                </a:cxn>
                <a:cxn ang="0">
                  <a:pos x="2709" y="803224"/>
                </a:cxn>
                <a:cxn ang="0">
                  <a:pos x="42790" y="671499"/>
                </a:cxn>
                <a:cxn ang="0">
                  <a:pos x="45560" y="647434"/>
                </a:cxn>
                <a:cxn ang="0">
                  <a:pos x="45336" y="647366"/>
                </a:cxn>
                <a:cxn ang="0">
                  <a:pos x="216202" y="85812"/>
                </a:cxn>
                <a:cxn ang="0">
                  <a:pos x="216426" y="85880"/>
                </a:cxn>
                <a:cxn ang="0">
                  <a:pos x="247703" y="44389"/>
                </a:cxn>
                <a:cxn ang="0">
                  <a:pos x="276704" y="32417"/>
                </a:cxn>
                <a:cxn ang="0">
                  <a:pos x="299206" y="16627"/>
                </a:cxn>
                <a:cxn ang="0">
                  <a:pos x="326811" y="5042"/>
                </a:cxn>
                <a:cxn ang="0">
                  <a:pos x="360499" y="243"/>
                </a:cxn>
              </a:cxnLst>
              <a:rect l="0" t="0" r="0" b="0"/>
              <a:pathLst>
                <a:path w="3138701" h="1855387">
                  <a:moveTo>
                    <a:pt x="516185" y="0"/>
                  </a:moveTo>
                  <a:lnTo>
                    <a:pt x="1637582" y="0"/>
                  </a:lnTo>
                  <a:lnTo>
                    <a:pt x="1637582" y="350"/>
                  </a:lnTo>
                  <a:cubicBezTo>
                    <a:pt x="1654106" y="350"/>
                    <a:pt x="1670239" y="2723"/>
                    <a:pt x="1685820" y="7244"/>
                  </a:cubicBezTo>
                  <a:lnTo>
                    <a:pt x="1703618" y="15076"/>
                  </a:lnTo>
                  <a:lnTo>
                    <a:pt x="1751767" y="16762"/>
                  </a:lnTo>
                  <a:cubicBezTo>
                    <a:pt x="1793619" y="23104"/>
                    <a:pt x="1829069" y="39116"/>
                    <a:pt x="1856186" y="65589"/>
                  </a:cubicBezTo>
                  <a:lnTo>
                    <a:pt x="1856794" y="64965"/>
                  </a:lnTo>
                  <a:lnTo>
                    <a:pt x="3083689" y="1262696"/>
                  </a:lnTo>
                  <a:lnTo>
                    <a:pt x="3083080" y="1263319"/>
                  </a:lnTo>
                  <a:lnTo>
                    <a:pt x="3123858" y="1327129"/>
                  </a:lnTo>
                  <a:cubicBezTo>
                    <a:pt x="3164025" y="1435188"/>
                    <a:pt x="3121150" y="1605205"/>
                    <a:pt x="3013679" y="1788886"/>
                  </a:cubicBezTo>
                  <a:lnTo>
                    <a:pt x="2970669" y="1855387"/>
                  </a:lnTo>
                  <a:lnTo>
                    <a:pt x="1734982" y="649073"/>
                  </a:lnTo>
                  <a:lnTo>
                    <a:pt x="1730748" y="652331"/>
                  </a:lnTo>
                  <a:cubicBezTo>
                    <a:pt x="1702113" y="669502"/>
                    <a:pt x="1670630" y="678997"/>
                    <a:pt x="1637582" y="678997"/>
                  </a:cubicBezTo>
                  <a:lnTo>
                    <a:pt x="1637577" y="678996"/>
                  </a:lnTo>
                  <a:lnTo>
                    <a:pt x="827968" y="678996"/>
                  </a:lnTo>
                  <a:lnTo>
                    <a:pt x="626667" y="1342730"/>
                  </a:lnTo>
                  <a:lnTo>
                    <a:pt x="626666" y="1342734"/>
                  </a:lnTo>
                  <a:cubicBezTo>
                    <a:pt x="597826" y="1437826"/>
                    <a:pt x="435104" y="1472652"/>
                    <a:pt x="263214" y="1420521"/>
                  </a:cubicBezTo>
                  <a:cubicBezTo>
                    <a:pt x="112811" y="1374905"/>
                    <a:pt x="5226" y="1277828"/>
                    <a:pt x="0" y="1190568"/>
                  </a:cubicBezTo>
                  <a:lnTo>
                    <a:pt x="4201" y="1153950"/>
                  </a:lnTo>
                  <a:lnTo>
                    <a:pt x="3880" y="1153853"/>
                  </a:lnTo>
                  <a:lnTo>
                    <a:pt x="61270" y="964626"/>
                  </a:lnTo>
                  <a:lnTo>
                    <a:pt x="65236" y="930056"/>
                  </a:lnTo>
                  <a:lnTo>
                    <a:pt x="64915" y="929959"/>
                  </a:lnTo>
                  <a:lnTo>
                    <a:pt x="309572" y="123272"/>
                  </a:lnTo>
                  <a:lnTo>
                    <a:pt x="309893" y="123369"/>
                  </a:lnTo>
                  <a:cubicBezTo>
                    <a:pt x="317103" y="99596"/>
                    <a:pt x="332680" y="79590"/>
                    <a:pt x="354677" y="63767"/>
                  </a:cubicBezTo>
                  <a:lnTo>
                    <a:pt x="396203" y="46568"/>
                  </a:lnTo>
                  <a:lnTo>
                    <a:pt x="428422" y="23886"/>
                  </a:lnTo>
                  <a:cubicBezTo>
                    <a:pt x="441104" y="16797"/>
                    <a:pt x="454315" y="11199"/>
                    <a:pt x="467949" y="7244"/>
                  </a:cubicBezTo>
                  <a:lnTo>
                    <a:pt x="516185" y="350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5" name="任意多边形 12"/>
            <p:cNvSpPr/>
            <p:nvPr/>
          </p:nvSpPr>
          <p:spPr>
            <a:xfrm rot="-2721196">
              <a:off x="996728" y="-14503"/>
              <a:ext cx="1718892" cy="2632744"/>
            </a:xfrm>
            <a:custGeom>
              <a:avLst/>
              <a:gdLst/>
              <a:ahLst/>
              <a:cxnLst/>
              <a:rect l="0" t="0" r="0" b="0"/>
              <a:pathLst>
                <a:path w="2469232" h="3782005">
                  <a:moveTo>
                    <a:pt x="2452764" y="2967790"/>
                  </a:moveTo>
                  <a:lnTo>
                    <a:pt x="2469232" y="3022027"/>
                  </a:lnTo>
                  <a:lnTo>
                    <a:pt x="2453094" y="3024524"/>
                  </a:lnTo>
                  <a:close/>
                  <a:moveTo>
                    <a:pt x="1692777" y="15340"/>
                  </a:moveTo>
                  <a:lnTo>
                    <a:pt x="1315571" y="213215"/>
                  </a:lnTo>
                  <a:lnTo>
                    <a:pt x="1321320" y="213998"/>
                  </a:lnTo>
                  <a:lnTo>
                    <a:pt x="1191916" y="278081"/>
                  </a:lnTo>
                  <a:lnTo>
                    <a:pt x="930176" y="415384"/>
                  </a:lnTo>
                  <a:lnTo>
                    <a:pt x="926185" y="409676"/>
                  </a:lnTo>
                  <a:lnTo>
                    <a:pt x="836676" y="454002"/>
                  </a:lnTo>
                  <a:lnTo>
                    <a:pt x="836843" y="454346"/>
                  </a:lnTo>
                  <a:cubicBezTo>
                    <a:pt x="811853" y="466722"/>
                    <a:pt x="792600" y="487843"/>
                    <a:pt x="779181" y="515443"/>
                  </a:cubicBezTo>
                  <a:lnTo>
                    <a:pt x="778615" y="517096"/>
                  </a:lnTo>
                  <a:lnTo>
                    <a:pt x="768033" y="573970"/>
                  </a:lnTo>
                  <a:cubicBezTo>
                    <a:pt x="765169" y="595177"/>
                    <a:pt x="763142" y="617653"/>
                    <a:pt x="761955" y="641195"/>
                  </a:cubicBezTo>
                  <a:lnTo>
                    <a:pt x="761245" y="691889"/>
                  </a:lnTo>
                  <a:lnTo>
                    <a:pt x="769471" y="740622"/>
                  </a:lnTo>
                  <a:cubicBezTo>
                    <a:pt x="779783" y="785057"/>
                    <a:pt x="796126" y="831432"/>
                    <a:pt x="818597" y="877479"/>
                  </a:cubicBezTo>
                  <a:cubicBezTo>
                    <a:pt x="829832" y="900503"/>
                    <a:pt x="842068" y="922354"/>
                    <a:pt x="855074" y="942870"/>
                  </a:cubicBezTo>
                  <a:lnTo>
                    <a:pt x="888764" y="989910"/>
                  </a:lnTo>
                  <a:lnTo>
                    <a:pt x="893520" y="998448"/>
                  </a:lnTo>
                  <a:cubicBezTo>
                    <a:pt x="979108" y="1133883"/>
                    <a:pt x="1099571" y="1207991"/>
                    <a:pt x="1180942" y="1167694"/>
                  </a:cubicBezTo>
                  <a:lnTo>
                    <a:pt x="1180947" y="1167691"/>
                  </a:lnTo>
                  <a:lnTo>
                    <a:pt x="1761861" y="880013"/>
                  </a:lnTo>
                  <a:lnTo>
                    <a:pt x="1775774" y="894203"/>
                  </a:lnTo>
                  <a:lnTo>
                    <a:pt x="1781024" y="891688"/>
                  </a:lnTo>
                  <a:cubicBezTo>
                    <a:pt x="1807904" y="887635"/>
                    <a:pt x="1845228" y="903621"/>
                    <a:pt x="1875959" y="934962"/>
                  </a:cubicBezTo>
                  <a:lnTo>
                    <a:pt x="2311367" y="1379019"/>
                  </a:lnTo>
                  <a:cubicBezTo>
                    <a:pt x="2331854" y="1399913"/>
                    <a:pt x="2345531" y="1423674"/>
                    <a:pt x="2351084" y="1445202"/>
                  </a:cubicBezTo>
                  <a:lnTo>
                    <a:pt x="2351257" y="1447721"/>
                  </a:lnTo>
                  <a:lnTo>
                    <a:pt x="2356189" y="1455140"/>
                  </a:lnTo>
                  <a:cubicBezTo>
                    <a:pt x="2387563" y="1512712"/>
                    <a:pt x="2406090" y="1582230"/>
                    <a:pt x="2406526" y="1657177"/>
                  </a:cubicBezTo>
                  <a:lnTo>
                    <a:pt x="2406822" y="1657175"/>
                  </a:lnTo>
                  <a:lnTo>
                    <a:pt x="2416688" y="3352611"/>
                  </a:lnTo>
                  <a:lnTo>
                    <a:pt x="2416392" y="3352613"/>
                  </a:lnTo>
                  <a:lnTo>
                    <a:pt x="2410969" y="3425576"/>
                  </a:lnTo>
                  <a:cubicBezTo>
                    <a:pt x="2385088" y="3590634"/>
                    <a:pt x="2269753" y="3715362"/>
                    <a:pt x="2130652" y="3716183"/>
                  </a:cubicBezTo>
                  <a:cubicBezTo>
                    <a:pt x="1971678" y="3717123"/>
                    <a:pt x="1841862" y="3555868"/>
                    <a:pt x="1840698" y="3356012"/>
                  </a:cubicBezTo>
                  <a:lnTo>
                    <a:pt x="1840700" y="3356003"/>
                  </a:lnTo>
                  <a:lnTo>
                    <a:pt x="1831887" y="1841678"/>
                  </a:lnTo>
                  <a:lnTo>
                    <a:pt x="1780315" y="1841678"/>
                  </a:lnTo>
                  <a:lnTo>
                    <a:pt x="1789358" y="3395533"/>
                  </a:lnTo>
                  <a:lnTo>
                    <a:pt x="1789061" y="3395534"/>
                  </a:lnTo>
                  <a:lnTo>
                    <a:pt x="1783613" y="3464442"/>
                  </a:lnTo>
                  <a:cubicBezTo>
                    <a:pt x="1757680" y="3620331"/>
                    <a:pt x="1642305" y="3738162"/>
                    <a:pt x="1503203" y="3738983"/>
                  </a:cubicBezTo>
                  <a:cubicBezTo>
                    <a:pt x="1344229" y="3739922"/>
                    <a:pt x="1214466" y="3587676"/>
                    <a:pt x="1213367" y="3398933"/>
                  </a:cubicBezTo>
                  <a:lnTo>
                    <a:pt x="1213367" y="3398925"/>
                  </a:lnTo>
                  <a:lnTo>
                    <a:pt x="1204306" y="1841678"/>
                  </a:lnTo>
                  <a:lnTo>
                    <a:pt x="1157101" y="1841678"/>
                  </a:lnTo>
                  <a:lnTo>
                    <a:pt x="1166389" y="3437667"/>
                  </a:lnTo>
                  <a:lnTo>
                    <a:pt x="1166091" y="3437669"/>
                  </a:lnTo>
                  <a:lnTo>
                    <a:pt x="1160645" y="3506576"/>
                  </a:lnTo>
                  <a:cubicBezTo>
                    <a:pt x="1134711" y="3662465"/>
                    <a:pt x="1019336" y="3780296"/>
                    <a:pt x="880233" y="3781117"/>
                  </a:cubicBezTo>
                  <a:cubicBezTo>
                    <a:pt x="721260" y="3782056"/>
                    <a:pt x="591496" y="3629810"/>
                    <a:pt x="590398" y="3441066"/>
                  </a:cubicBezTo>
                  <a:lnTo>
                    <a:pt x="590398" y="3441059"/>
                  </a:lnTo>
                  <a:lnTo>
                    <a:pt x="581091" y="1841678"/>
                  </a:lnTo>
                  <a:lnTo>
                    <a:pt x="535380" y="1841678"/>
                  </a:lnTo>
                  <a:lnTo>
                    <a:pt x="544673" y="3438653"/>
                  </a:lnTo>
                  <a:lnTo>
                    <a:pt x="544394" y="3438654"/>
                  </a:lnTo>
                  <a:lnTo>
                    <a:pt x="539294" y="3507561"/>
                  </a:lnTo>
                  <a:cubicBezTo>
                    <a:pt x="514953" y="3663440"/>
                    <a:pt x="406469" y="3781230"/>
                    <a:pt x="275626" y="3782002"/>
                  </a:cubicBezTo>
                  <a:cubicBezTo>
                    <a:pt x="126091" y="3782885"/>
                    <a:pt x="3979" y="3630595"/>
                    <a:pt x="2881" y="3441851"/>
                  </a:cubicBezTo>
                  <a:lnTo>
                    <a:pt x="2883" y="3441842"/>
                  </a:lnTo>
                  <a:lnTo>
                    <a:pt x="1716" y="3241460"/>
                  </a:lnTo>
                  <a:lnTo>
                    <a:pt x="192102" y="3232591"/>
                  </a:lnTo>
                  <a:lnTo>
                    <a:pt x="192087" y="3232275"/>
                  </a:lnTo>
                  <a:cubicBezTo>
                    <a:pt x="201001" y="3231860"/>
                    <a:pt x="209605" y="3229304"/>
                    <a:pt x="217823" y="3224818"/>
                  </a:cubicBezTo>
                  <a:lnTo>
                    <a:pt x="229277" y="3215506"/>
                  </a:lnTo>
                  <a:lnTo>
                    <a:pt x="229596" y="3215405"/>
                  </a:lnTo>
                  <a:lnTo>
                    <a:pt x="231354" y="3213817"/>
                  </a:lnTo>
                  <a:lnTo>
                    <a:pt x="241238" y="3205780"/>
                  </a:lnTo>
                  <a:lnTo>
                    <a:pt x="242948" y="3203347"/>
                  </a:lnTo>
                  <a:lnTo>
                    <a:pt x="252911" y="3194350"/>
                  </a:lnTo>
                  <a:cubicBezTo>
                    <a:pt x="296853" y="3140275"/>
                    <a:pt x="323749" y="3017193"/>
                    <a:pt x="317196" y="2875493"/>
                  </a:cubicBezTo>
                  <a:cubicBezTo>
                    <a:pt x="309550" y="2710176"/>
                    <a:pt x="258912" y="2574295"/>
                    <a:pt x="198598" y="2545117"/>
                  </a:cubicBezTo>
                  <a:lnTo>
                    <a:pt x="186069" y="2542384"/>
                  </a:lnTo>
                  <a:lnTo>
                    <a:pt x="187165" y="2542067"/>
                  </a:lnTo>
                  <a:cubicBezTo>
                    <a:pt x="244687" y="2510667"/>
                    <a:pt x="283259" y="2384686"/>
                    <a:pt x="276440" y="2236160"/>
                  </a:cubicBezTo>
                  <a:cubicBezTo>
                    <a:pt x="269622" y="2087635"/>
                    <a:pt x="219673" y="1965778"/>
                    <a:pt x="159519" y="1939860"/>
                  </a:cubicBezTo>
                  <a:lnTo>
                    <a:pt x="152340" y="1938487"/>
                  </a:lnTo>
                  <a:lnTo>
                    <a:pt x="166888" y="1933872"/>
                  </a:lnTo>
                  <a:cubicBezTo>
                    <a:pt x="224252" y="1899252"/>
                    <a:pt x="262134" y="1759277"/>
                    <a:pt x="254489" y="1593960"/>
                  </a:cubicBezTo>
                  <a:cubicBezTo>
                    <a:pt x="252304" y="1546726"/>
                    <a:pt x="246610" y="1501896"/>
                    <a:pt x="238184" y="1461271"/>
                  </a:cubicBezTo>
                  <a:lnTo>
                    <a:pt x="232157" y="1437501"/>
                  </a:lnTo>
                  <a:lnTo>
                    <a:pt x="231266" y="1430706"/>
                  </a:lnTo>
                  <a:cubicBezTo>
                    <a:pt x="212766" y="1348657"/>
                    <a:pt x="180330" y="1285808"/>
                    <a:pt x="142704" y="1260563"/>
                  </a:cubicBezTo>
                  <a:lnTo>
                    <a:pt x="121262" y="1253955"/>
                  </a:lnTo>
                  <a:lnTo>
                    <a:pt x="156538" y="1252323"/>
                  </a:lnTo>
                  <a:lnTo>
                    <a:pt x="156522" y="1251971"/>
                  </a:lnTo>
                  <a:cubicBezTo>
                    <a:pt x="227833" y="1248673"/>
                    <a:pt x="278560" y="1092839"/>
                    <a:pt x="269823" y="903906"/>
                  </a:cubicBezTo>
                  <a:cubicBezTo>
                    <a:pt x="261085" y="714973"/>
                    <a:pt x="196193" y="564485"/>
                    <a:pt x="124881" y="567783"/>
                  </a:cubicBezTo>
                  <a:lnTo>
                    <a:pt x="124878" y="567784"/>
                  </a:lnTo>
                  <a:lnTo>
                    <a:pt x="0" y="573559"/>
                  </a:lnTo>
                  <a:lnTo>
                    <a:pt x="0" y="456392"/>
                  </a:lnTo>
                  <a:cubicBezTo>
                    <a:pt x="0" y="204739"/>
                    <a:pt x="121216" y="735"/>
                    <a:pt x="270743" y="735"/>
                  </a:cubicBezTo>
                  <a:lnTo>
                    <a:pt x="640213" y="735"/>
                  </a:lnTo>
                  <a:lnTo>
                    <a:pt x="639699" y="0"/>
                  </a:lnTo>
                  <a:lnTo>
                    <a:pt x="690147" y="735"/>
                  </a:lnTo>
                  <a:lnTo>
                    <a:pt x="967204" y="735"/>
                  </a:lnTo>
                  <a:lnTo>
                    <a:pt x="1308256" y="6941"/>
                  </a:lnTo>
                  <a:lnTo>
                    <a:pt x="1304933" y="9691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6" name="任意多边形 13"/>
            <p:cNvSpPr/>
            <p:nvPr/>
          </p:nvSpPr>
          <p:spPr>
            <a:xfrm rot="-2658651">
              <a:off x="0" y="120992"/>
              <a:ext cx="1154466" cy="412675"/>
            </a:xfrm>
            <a:custGeom>
              <a:avLst/>
              <a:gdLst/>
              <a:ahLst/>
              <a:cxnLst>
                <a:cxn ang="0">
                  <a:pos x="172689" y="0"/>
                </a:cxn>
                <a:cxn ang="0">
                  <a:pos x="981775" y="0"/>
                </a:cxn>
                <a:cxn ang="0">
                  <a:pos x="981775" y="212"/>
                </a:cxn>
                <a:cxn ang="0">
                  <a:pos x="1154466" y="206443"/>
                </a:cxn>
                <a:cxn ang="0">
                  <a:pos x="981775" y="412675"/>
                </a:cxn>
                <a:cxn ang="0">
                  <a:pos x="981771" y="412674"/>
                </a:cxn>
                <a:cxn ang="0">
                  <a:pos x="172694" y="412674"/>
                </a:cxn>
                <a:cxn ang="0">
                  <a:pos x="172690" y="412675"/>
                </a:cxn>
                <a:cxn ang="0">
                  <a:pos x="0" y="206443"/>
                </a:cxn>
                <a:cxn ang="0">
                  <a:pos x="137887" y="4402"/>
                </a:cxn>
                <a:cxn ang="0">
                  <a:pos x="172689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7" name="任意多边形 14"/>
            <p:cNvSpPr/>
            <p:nvPr/>
          </p:nvSpPr>
          <p:spPr>
            <a:xfrm rot="7919936" flipH="1">
              <a:off x="1028920" y="1988842"/>
              <a:ext cx="601451" cy="413498"/>
            </a:xfrm>
            <a:custGeom>
              <a:avLst/>
              <a:gdLst/>
              <a:ahLst/>
              <a:cxnLst>
                <a:cxn ang="0">
                  <a:pos x="89967" y="0"/>
                </a:cxn>
                <a:cxn ang="0">
                  <a:pos x="511483" y="0"/>
                </a:cxn>
                <a:cxn ang="0">
                  <a:pos x="511483" y="212"/>
                </a:cxn>
                <a:cxn ang="0">
                  <a:pos x="601451" y="206855"/>
                </a:cxn>
                <a:cxn ang="0">
                  <a:pos x="511483" y="413498"/>
                </a:cxn>
                <a:cxn ang="0">
                  <a:pos x="511480" y="413497"/>
                </a:cxn>
                <a:cxn ang="0">
                  <a:pos x="89970" y="413497"/>
                </a:cxn>
                <a:cxn ang="0">
                  <a:pos x="89967" y="413498"/>
                </a:cxn>
                <a:cxn ang="0">
                  <a:pos x="0" y="206855"/>
                </a:cxn>
                <a:cxn ang="0">
                  <a:pos x="71836" y="4411"/>
                </a:cxn>
                <a:cxn ang="0">
                  <a:pos x="89967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8" name="任意多边形 15"/>
            <p:cNvSpPr/>
            <p:nvPr/>
          </p:nvSpPr>
          <p:spPr>
            <a:xfrm rot="7919936" flipH="1">
              <a:off x="695063" y="1677715"/>
              <a:ext cx="601451" cy="413498"/>
            </a:xfrm>
            <a:custGeom>
              <a:avLst/>
              <a:gdLst/>
              <a:ahLst/>
              <a:cxnLst>
                <a:cxn ang="0">
                  <a:pos x="89967" y="0"/>
                </a:cxn>
                <a:cxn ang="0">
                  <a:pos x="511483" y="0"/>
                </a:cxn>
                <a:cxn ang="0">
                  <a:pos x="511483" y="212"/>
                </a:cxn>
                <a:cxn ang="0">
                  <a:pos x="601451" y="206855"/>
                </a:cxn>
                <a:cxn ang="0">
                  <a:pos x="511483" y="413498"/>
                </a:cxn>
                <a:cxn ang="0">
                  <a:pos x="511480" y="413497"/>
                </a:cxn>
                <a:cxn ang="0">
                  <a:pos x="89970" y="413497"/>
                </a:cxn>
                <a:cxn ang="0">
                  <a:pos x="89967" y="413498"/>
                </a:cxn>
                <a:cxn ang="0">
                  <a:pos x="0" y="206855"/>
                </a:cxn>
                <a:cxn ang="0">
                  <a:pos x="71836" y="4411"/>
                </a:cxn>
                <a:cxn ang="0">
                  <a:pos x="89967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9" name="任意多边形 16"/>
            <p:cNvSpPr/>
            <p:nvPr/>
          </p:nvSpPr>
          <p:spPr>
            <a:xfrm rot="7919936" flipH="1">
              <a:off x="375022" y="1344407"/>
              <a:ext cx="601451" cy="413498"/>
            </a:xfrm>
            <a:custGeom>
              <a:avLst/>
              <a:gdLst/>
              <a:ahLst/>
              <a:cxnLst>
                <a:cxn ang="0">
                  <a:pos x="89967" y="0"/>
                </a:cxn>
                <a:cxn ang="0">
                  <a:pos x="511483" y="0"/>
                </a:cxn>
                <a:cxn ang="0">
                  <a:pos x="511483" y="212"/>
                </a:cxn>
                <a:cxn ang="0">
                  <a:pos x="601451" y="206855"/>
                </a:cxn>
                <a:cxn ang="0">
                  <a:pos x="511483" y="413498"/>
                </a:cxn>
                <a:cxn ang="0">
                  <a:pos x="511480" y="413497"/>
                </a:cxn>
                <a:cxn ang="0">
                  <a:pos x="89970" y="413497"/>
                </a:cxn>
                <a:cxn ang="0">
                  <a:pos x="89967" y="413498"/>
                </a:cxn>
                <a:cxn ang="0">
                  <a:pos x="0" y="206855"/>
                </a:cxn>
                <a:cxn ang="0">
                  <a:pos x="71836" y="4411"/>
                </a:cxn>
                <a:cxn ang="0">
                  <a:pos x="89967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0" name="任意多边形 17"/>
            <p:cNvSpPr/>
            <p:nvPr/>
          </p:nvSpPr>
          <p:spPr>
            <a:xfrm rot="2658651" flipH="1">
              <a:off x="2356878" y="71960"/>
              <a:ext cx="1154466" cy="412675"/>
            </a:xfrm>
            <a:custGeom>
              <a:avLst/>
              <a:gdLst/>
              <a:ahLst/>
              <a:cxnLst>
                <a:cxn ang="0">
                  <a:pos x="172689" y="0"/>
                </a:cxn>
                <a:cxn ang="0">
                  <a:pos x="981775" y="0"/>
                </a:cxn>
                <a:cxn ang="0">
                  <a:pos x="981775" y="212"/>
                </a:cxn>
                <a:cxn ang="0">
                  <a:pos x="1154466" y="206443"/>
                </a:cxn>
                <a:cxn ang="0">
                  <a:pos x="981775" y="412675"/>
                </a:cxn>
                <a:cxn ang="0">
                  <a:pos x="981771" y="412674"/>
                </a:cxn>
                <a:cxn ang="0">
                  <a:pos x="172694" y="412674"/>
                </a:cxn>
                <a:cxn ang="0">
                  <a:pos x="172690" y="412675"/>
                </a:cxn>
                <a:cxn ang="0">
                  <a:pos x="0" y="206443"/>
                </a:cxn>
                <a:cxn ang="0">
                  <a:pos x="137887" y="4402"/>
                </a:cxn>
                <a:cxn ang="0">
                  <a:pos x="172689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401" name="组合 33"/>
          <p:cNvGrpSpPr/>
          <p:nvPr/>
        </p:nvGrpSpPr>
        <p:grpSpPr>
          <a:xfrm>
            <a:off x="4346972" y="2690812"/>
            <a:ext cx="4185047" cy="53579"/>
            <a:chOff x="0" y="0"/>
            <a:chExt cx="3149600" cy="1117600"/>
          </a:xfrm>
        </p:grpSpPr>
        <p:sp>
          <p:nvSpPr>
            <p:cNvPr id="16402" name="矩形 34"/>
            <p:cNvSpPr/>
            <p:nvPr/>
          </p:nvSpPr>
          <p:spPr>
            <a:xfrm>
              <a:off x="0" y="0"/>
              <a:ext cx="787400" cy="1117600"/>
            </a:xfrm>
            <a:prstGeom prst="rect">
              <a:avLst/>
            </a:prstGeom>
            <a:solidFill>
              <a:srgbClr val="148CB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6403" name="矩形 35"/>
            <p:cNvSpPr/>
            <p:nvPr/>
          </p:nvSpPr>
          <p:spPr>
            <a:xfrm>
              <a:off x="787400" y="0"/>
              <a:ext cx="787400" cy="1117600"/>
            </a:xfrm>
            <a:prstGeom prst="rect">
              <a:avLst/>
            </a:prstGeom>
            <a:solidFill>
              <a:srgbClr val="00A0A0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6404" name="矩形 36"/>
            <p:cNvSpPr/>
            <p:nvPr/>
          </p:nvSpPr>
          <p:spPr>
            <a:xfrm>
              <a:off x="1574800" y="0"/>
              <a:ext cx="787400" cy="1117600"/>
            </a:xfrm>
            <a:prstGeom prst="rect">
              <a:avLst/>
            </a:prstGeom>
            <a:solidFill>
              <a:srgbClr val="F0AF47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6405" name="矩形 37"/>
            <p:cNvSpPr/>
            <p:nvPr/>
          </p:nvSpPr>
          <p:spPr>
            <a:xfrm>
              <a:off x="2362200" y="0"/>
              <a:ext cx="787400" cy="1117600"/>
            </a:xfrm>
            <a:prstGeom prst="rect">
              <a:avLst/>
            </a:prstGeom>
            <a:solidFill>
              <a:srgbClr val="D2501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4022955" y="1352550"/>
            <a:ext cx="4827131" cy="1286117"/>
          </a:xfrm>
        </p:spPr>
        <p:txBody>
          <a:bodyPr anchor="b"/>
          <a:lstStyle>
            <a:lvl1pPr algn="ctr">
              <a:defRPr sz="4100"/>
            </a:lvl1pPr>
          </a:lstStyle>
          <a:p>
            <a:pPr fontAlgn="base"/>
            <a:r>
              <a:rPr lang="zh-CN" altLang="en-US" strike="noStrike" noProof="1" smtClean="0"/>
              <a:t>编辑标题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022954" y="2792853"/>
            <a:ext cx="4827131" cy="89332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 fontAlgn="base"/>
            <a:fld id="{938F21B6-1322-4426-8E8E-E51563FFC807}" type="datetime1">
              <a:rPr lang="zh-CN" altLang="en-US" strike="noStrike" noProof="1">
                <a:latin typeface="Arial" panose="020B0604020202020204" pitchFamily="34" charset="0"/>
                <a:ea typeface="黑体" panose="02010609060101010101" charset="-122"/>
                <a:cs typeface="+mn-cs"/>
              </a:rPr>
              <a:t>2023-01-17</a:t>
            </a:fld>
            <a:endParaRPr lang="zh-CN" altLang="en-US" sz="1400" strike="noStrike" noProof="1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 fontAlgn="base"/>
            <a:endParaRPr lang="zh-CN" alt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 fontAlgn="base"/>
            <a:fld id="{485D97F7-0CE9-438F-A5BB-44B552A6D76F}" type="slidenum">
              <a:rPr lang="zh-CN" altLang="en-US" strike="noStrike" noProof="1">
                <a:latin typeface="Arial" panose="020B0604020202020204" pitchFamily="34" charset="0"/>
                <a:ea typeface="黑体" panose="02010609060101010101" charset="-122"/>
                <a:cs typeface="+mn-cs"/>
              </a:rPr>
              <a:t>‹#›</a:t>
            </a:fld>
            <a:endParaRPr lang="zh-CN" altLang="en-US" sz="1400" strike="noStrike" noProof="1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522028" y="273844"/>
            <a:ext cx="993322" cy="4358879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6740978" cy="4358879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938F21B6-1322-4426-8E8E-E51563FFC807}" type="datetime1">
              <a:rPr lang="zh-CN" altLang="en-US" strike="noStrike" noProof="1">
                <a:latin typeface="Arial" panose="020B0604020202020204" pitchFamily="34" charset="0"/>
                <a:ea typeface="黑体" panose="02010609060101010101" charset="-122"/>
                <a:cs typeface="+mn-cs"/>
              </a:rPr>
              <a:t>2023-01-17</a:t>
            </a:fld>
            <a:endParaRPr lang="zh-CN" altLang="en-US" sz="1400" strike="noStrike" noProof="1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869CF95E-AF6B-41AD-9554-BC2CAB234C16}" type="slidenum">
              <a:rPr lang="zh-CN" altLang="en-US" strike="noStrike" noProof="1">
                <a:latin typeface="Arial" panose="020B0604020202020204" pitchFamily="34" charset="0"/>
                <a:ea typeface="黑体" panose="02010609060101010101" charset="-122"/>
                <a:cs typeface="+mn-cs"/>
              </a:rPr>
              <a:t>‹#›</a:t>
            </a:fld>
            <a:endParaRPr lang="zh-CN" altLang="en-US" sz="1400" strike="noStrike" noProof="1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396801"/>
            <a:ext cx="7886700" cy="418132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fontAlgn="base"/>
            <a:fld id="{938F21B6-1322-4426-8E8E-E51563FFC807}" type="datetime1">
              <a:rPr lang="zh-CN" altLang="en-US" strike="noStrike" noProof="1">
                <a:latin typeface="Arial" panose="020B0604020202020204" pitchFamily="34" charset="0"/>
                <a:ea typeface="黑体" panose="02010609060101010101" charset="-122"/>
                <a:cs typeface="+mn-cs"/>
              </a:rPr>
              <a:t>2023-01-17</a:t>
            </a:fld>
            <a:endParaRPr lang="zh-CN" altLang="en-US" sz="1400" strike="noStrike" noProof="1">
              <a:solidFill>
                <a:schemeClr val="tx1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fontAlgn="base"/>
            <a:endParaRPr lang="zh-CN" altLang="zh-CN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fontAlgn="base"/>
            <a:fld id="{869CF95E-AF6B-41AD-9554-BC2CAB234C16}" type="slidenum">
              <a:rPr lang="zh-CN" altLang="en-US" strike="noStrike" noProof="1">
                <a:latin typeface="Arial" panose="020B0604020202020204" pitchFamily="34" charset="0"/>
                <a:ea typeface="黑体" panose="02010609060101010101" charset="-122"/>
                <a:cs typeface="+mn-cs"/>
              </a:rPr>
              <a:t>‹#›</a:t>
            </a:fld>
            <a:endParaRPr lang="zh-CN" altLang="en-US" sz="1400" strike="noStrike" noProof="1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A65372-723B-4B5B-BE7D-9660BF6A289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94E7-9835-4A96-9937-14FAEC5E85CB}" type="slidenum">
              <a:rPr lang="zh-CN" altLang="en-US" smtClean="0"/>
              <a:t>‹#›</a:t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矩形 40"/>
          <p:cNvSpPr/>
          <p:nvPr/>
        </p:nvSpPr>
        <p:spPr>
          <a:xfrm>
            <a:off x="0" y="0"/>
            <a:ext cx="4579144" cy="51435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7412" name="矩形 41"/>
          <p:cNvSpPr/>
          <p:nvPr/>
        </p:nvSpPr>
        <p:spPr>
          <a:xfrm>
            <a:off x="4660106" y="0"/>
            <a:ext cx="85725" cy="51435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7413" name="椭圆 45"/>
          <p:cNvSpPr/>
          <p:nvPr/>
        </p:nvSpPr>
        <p:spPr>
          <a:xfrm>
            <a:off x="5470923" y="2163367"/>
            <a:ext cx="812006" cy="810815"/>
          </a:xfrm>
          <a:prstGeom prst="ellipse">
            <a:avLst/>
          </a:prstGeom>
          <a:solidFill>
            <a:srgbClr val="00A0A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7414" name="椭圆 63"/>
          <p:cNvSpPr/>
          <p:nvPr/>
        </p:nvSpPr>
        <p:spPr>
          <a:xfrm>
            <a:off x="6588919" y="2163367"/>
            <a:ext cx="810816" cy="810815"/>
          </a:xfrm>
          <a:prstGeom prst="ellipse">
            <a:avLst/>
          </a:prstGeom>
          <a:solidFill>
            <a:srgbClr val="F0AF47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7415" name="椭圆 64"/>
          <p:cNvSpPr/>
          <p:nvPr/>
        </p:nvSpPr>
        <p:spPr>
          <a:xfrm>
            <a:off x="7705726" y="2163367"/>
            <a:ext cx="812006" cy="810815"/>
          </a:xfrm>
          <a:prstGeom prst="ellipse">
            <a:avLst/>
          </a:prstGeom>
          <a:solidFill>
            <a:srgbClr val="D2501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grpSp>
        <p:nvGrpSpPr>
          <p:cNvPr id="17416" name="组合 81"/>
          <p:cNvGrpSpPr/>
          <p:nvPr/>
        </p:nvGrpSpPr>
        <p:grpSpPr>
          <a:xfrm>
            <a:off x="6748463" y="2396729"/>
            <a:ext cx="517922" cy="392906"/>
            <a:chOff x="0" y="0"/>
            <a:chExt cx="509646" cy="387231"/>
          </a:xfrm>
        </p:grpSpPr>
        <p:sp>
          <p:nvSpPr>
            <p:cNvPr id="17417" name="Freeform 20"/>
            <p:cNvSpPr>
              <a:spLocks noEditPoints="1"/>
            </p:cNvSpPr>
            <p:nvPr/>
          </p:nvSpPr>
          <p:spPr>
            <a:xfrm>
              <a:off x="0" y="51839"/>
              <a:ext cx="337890" cy="335392"/>
            </a:xfrm>
            <a:custGeom>
              <a:avLst/>
              <a:gdLst/>
              <a:ahLst/>
              <a:cxnLst>
                <a:cxn ang="0">
                  <a:pos x="337890" y="189119"/>
                </a:cxn>
                <a:cxn ang="0">
                  <a:pos x="337890" y="144794"/>
                </a:cxn>
                <a:cxn ang="0">
                  <a:pos x="303953" y="137407"/>
                </a:cxn>
                <a:cxn ang="0">
                  <a:pos x="295100" y="112289"/>
                </a:cxn>
                <a:cxn ang="0">
                  <a:pos x="318708" y="85694"/>
                </a:cxn>
                <a:cxn ang="0">
                  <a:pos x="292149" y="50234"/>
                </a:cxn>
                <a:cxn ang="0">
                  <a:pos x="259688" y="65009"/>
                </a:cxn>
                <a:cxn ang="0">
                  <a:pos x="237555" y="48757"/>
                </a:cxn>
                <a:cxn ang="0">
                  <a:pos x="241982" y="13297"/>
                </a:cxn>
                <a:cxn ang="0">
                  <a:pos x="199192" y="0"/>
                </a:cxn>
                <a:cxn ang="0">
                  <a:pos x="181486" y="29549"/>
                </a:cxn>
                <a:cxn ang="0">
                  <a:pos x="168207" y="29549"/>
                </a:cxn>
                <a:cxn ang="0">
                  <a:pos x="154927" y="29549"/>
                </a:cxn>
                <a:cxn ang="0">
                  <a:pos x="137221" y="0"/>
                </a:cxn>
                <a:cxn ang="0">
                  <a:pos x="95907" y="13297"/>
                </a:cxn>
                <a:cxn ang="0">
                  <a:pos x="98858" y="48757"/>
                </a:cxn>
                <a:cxn ang="0">
                  <a:pos x="76726" y="65009"/>
                </a:cxn>
                <a:cxn ang="0">
                  <a:pos x="44265" y="50234"/>
                </a:cxn>
                <a:cxn ang="0">
                  <a:pos x="19181" y="85694"/>
                </a:cxn>
                <a:cxn ang="0">
                  <a:pos x="42789" y="112289"/>
                </a:cxn>
                <a:cxn ang="0">
                  <a:pos x="33936" y="138884"/>
                </a:cxn>
                <a:cxn ang="0">
                  <a:pos x="0" y="144794"/>
                </a:cxn>
                <a:cxn ang="0">
                  <a:pos x="0" y="189119"/>
                </a:cxn>
                <a:cxn ang="0">
                  <a:pos x="33936" y="196507"/>
                </a:cxn>
                <a:cxn ang="0">
                  <a:pos x="42789" y="223102"/>
                </a:cxn>
                <a:cxn ang="0">
                  <a:pos x="19181" y="249697"/>
                </a:cxn>
                <a:cxn ang="0">
                  <a:pos x="45740" y="285157"/>
                </a:cxn>
                <a:cxn ang="0">
                  <a:pos x="76726" y="270382"/>
                </a:cxn>
                <a:cxn ang="0">
                  <a:pos x="98858" y="286634"/>
                </a:cxn>
                <a:cxn ang="0">
                  <a:pos x="95907" y="322094"/>
                </a:cxn>
                <a:cxn ang="0">
                  <a:pos x="137221" y="335392"/>
                </a:cxn>
                <a:cxn ang="0">
                  <a:pos x="154927" y="304364"/>
                </a:cxn>
                <a:cxn ang="0">
                  <a:pos x="168207" y="305842"/>
                </a:cxn>
                <a:cxn ang="0">
                  <a:pos x="182962" y="304364"/>
                </a:cxn>
                <a:cxn ang="0">
                  <a:pos x="199192" y="335392"/>
                </a:cxn>
                <a:cxn ang="0">
                  <a:pos x="241982" y="320617"/>
                </a:cxn>
                <a:cxn ang="0">
                  <a:pos x="237555" y="286634"/>
                </a:cxn>
                <a:cxn ang="0">
                  <a:pos x="259688" y="270382"/>
                </a:cxn>
                <a:cxn ang="0">
                  <a:pos x="292149" y="285157"/>
                </a:cxn>
                <a:cxn ang="0">
                  <a:pos x="318708" y="248219"/>
                </a:cxn>
                <a:cxn ang="0">
                  <a:pos x="295100" y="223102"/>
                </a:cxn>
                <a:cxn ang="0">
                  <a:pos x="303953" y="196507"/>
                </a:cxn>
                <a:cxn ang="0">
                  <a:pos x="337890" y="189119"/>
                </a:cxn>
                <a:cxn ang="0">
                  <a:pos x="168207" y="265949"/>
                </a:cxn>
                <a:cxn ang="0">
                  <a:pos x="69348" y="166957"/>
                </a:cxn>
                <a:cxn ang="0">
                  <a:pos x="168207" y="67964"/>
                </a:cxn>
                <a:cxn ang="0">
                  <a:pos x="267065" y="166957"/>
                </a:cxn>
                <a:cxn ang="0">
                  <a:pos x="168207" y="265949"/>
                </a:cxn>
              </a:cxnLst>
              <a:rect l="0" t="0" r="0" b="0"/>
              <a:pathLst>
                <a:path w="229" h="227">
                  <a:moveTo>
                    <a:pt x="229" y="128"/>
                  </a:moveTo>
                  <a:cubicBezTo>
                    <a:pt x="229" y="98"/>
                    <a:pt x="229" y="98"/>
                    <a:pt x="229" y="98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4" y="87"/>
                    <a:pt x="202" y="81"/>
                    <a:pt x="200" y="76"/>
                  </a:cubicBezTo>
                  <a:cubicBezTo>
                    <a:pt x="216" y="58"/>
                    <a:pt x="216" y="58"/>
                    <a:pt x="216" y="58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2" y="39"/>
                    <a:pt x="167" y="36"/>
                    <a:pt x="161" y="33"/>
                  </a:cubicBezTo>
                  <a:cubicBezTo>
                    <a:pt x="164" y="9"/>
                    <a:pt x="164" y="9"/>
                    <a:pt x="164" y="9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23" y="20"/>
                    <a:pt x="123" y="20"/>
                    <a:pt x="123" y="20"/>
                  </a:cubicBezTo>
                  <a:cubicBezTo>
                    <a:pt x="120" y="20"/>
                    <a:pt x="117" y="20"/>
                    <a:pt x="114" y="20"/>
                  </a:cubicBezTo>
                  <a:cubicBezTo>
                    <a:pt x="111" y="20"/>
                    <a:pt x="108" y="20"/>
                    <a:pt x="105" y="2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2" y="36"/>
                    <a:pt x="57" y="39"/>
                    <a:pt x="52" y="4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6" y="81"/>
                    <a:pt x="24" y="87"/>
                    <a:pt x="23" y="94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3" y="133"/>
                    <a:pt x="23" y="133"/>
                    <a:pt x="23" y="133"/>
                  </a:cubicBezTo>
                  <a:cubicBezTo>
                    <a:pt x="24" y="139"/>
                    <a:pt x="26" y="145"/>
                    <a:pt x="29" y="151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7" y="187"/>
                    <a:pt x="62" y="191"/>
                    <a:pt x="67" y="194"/>
                  </a:cubicBezTo>
                  <a:cubicBezTo>
                    <a:pt x="65" y="218"/>
                    <a:pt x="65" y="218"/>
                    <a:pt x="65" y="218"/>
                  </a:cubicBezTo>
                  <a:cubicBezTo>
                    <a:pt x="93" y="227"/>
                    <a:pt x="93" y="227"/>
                    <a:pt x="93" y="227"/>
                  </a:cubicBezTo>
                  <a:cubicBezTo>
                    <a:pt x="105" y="206"/>
                    <a:pt x="105" y="206"/>
                    <a:pt x="105" y="206"/>
                  </a:cubicBezTo>
                  <a:cubicBezTo>
                    <a:pt x="108" y="207"/>
                    <a:pt x="111" y="207"/>
                    <a:pt x="114" y="207"/>
                  </a:cubicBezTo>
                  <a:cubicBezTo>
                    <a:pt x="117" y="207"/>
                    <a:pt x="121" y="207"/>
                    <a:pt x="124" y="206"/>
                  </a:cubicBezTo>
                  <a:cubicBezTo>
                    <a:pt x="135" y="227"/>
                    <a:pt x="135" y="227"/>
                    <a:pt x="135" y="227"/>
                  </a:cubicBezTo>
                  <a:cubicBezTo>
                    <a:pt x="164" y="217"/>
                    <a:pt x="164" y="217"/>
                    <a:pt x="164" y="217"/>
                  </a:cubicBezTo>
                  <a:cubicBezTo>
                    <a:pt x="161" y="194"/>
                    <a:pt x="161" y="194"/>
                    <a:pt x="161" y="194"/>
                  </a:cubicBezTo>
                  <a:cubicBezTo>
                    <a:pt x="167" y="191"/>
                    <a:pt x="172" y="187"/>
                    <a:pt x="176" y="183"/>
                  </a:cubicBezTo>
                  <a:cubicBezTo>
                    <a:pt x="198" y="193"/>
                    <a:pt x="198" y="193"/>
                    <a:pt x="198" y="193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00" y="151"/>
                    <a:pt x="200" y="151"/>
                    <a:pt x="200" y="151"/>
                  </a:cubicBezTo>
                  <a:cubicBezTo>
                    <a:pt x="202" y="145"/>
                    <a:pt x="204" y="139"/>
                    <a:pt x="206" y="133"/>
                  </a:cubicBezTo>
                  <a:lnTo>
                    <a:pt x="229" y="128"/>
                  </a:lnTo>
                  <a:close/>
                  <a:moveTo>
                    <a:pt x="114" y="180"/>
                  </a:moveTo>
                  <a:cubicBezTo>
                    <a:pt x="77" y="180"/>
                    <a:pt x="47" y="150"/>
                    <a:pt x="47" y="113"/>
                  </a:cubicBezTo>
                  <a:cubicBezTo>
                    <a:pt x="47" y="76"/>
                    <a:pt x="77" y="46"/>
                    <a:pt x="114" y="46"/>
                  </a:cubicBezTo>
                  <a:cubicBezTo>
                    <a:pt x="151" y="46"/>
                    <a:pt x="181" y="76"/>
                    <a:pt x="181" y="113"/>
                  </a:cubicBezTo>
                  <a:cubicBezTo>
                    <a:pt x="181" y="150"/>
                    <a:pt x="151" y="180"/>
                    <a:pt x="114" y="18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8" name="Freeform 21"/>
            <p:cNvSpPr>
              <a:spLocks noEditPoints="1"/>
            </p:cNvSpPr>
            <p:nvPr/>
          </p:nvSpPr>
          <p:spPr>
            <a:xfrm>
              <a:off x="309785" y="0"/>
              <a:ext cx="199861" cy="199861"/>
            </a:xfrm>
            <a:custGeom>
              <a:avLst/>
              <a:gdLst/>
              <a:ahLst/>
              <a:cxnLst>
                <a:cxn ang="0">
                  <a:pos x="199861" y="112514"/>
                </a:cxn>
                <a:cxn ang="0">
                  <a:pos x="199861" y="85866"/>
                </a:cxn>
                <a:cxn ang="0">
                  <a:pos x="180615" y="81424"/>
                </a:cxn>
                <a:cxn ang="0">
                  <a:pos x="174693" y="66620"/>
                </a:cxn>
                <a:cxn ang="0">
                  <a:pos x="189497" y="50335"/>
                </a:cxn>
                <a:cxn ang="0">
                  <a:pos x="173212" y="29609"/>
                </a:cxn>
                <a:cxn ang="0">
                  <a:pos x="153966" y="38491"/>
                </a:cxn>
                <a:cxn ang="0">
                  <a:pos x="142123" y="28128"/>
                </a:cxn>
                <a:cxn ang="0">
                  <a:pos x="143603" y="7402"/>
                </a:cxn>
                <a:cxn ang="0">
                  <a:pos x="118436" y="0"/>
                </a:cxn>
                <a:cxn ang="0">
                  <a:pos x="108072" y="17765"/>
                </a:cxn>
                <a:cxn ang="0">
                  <a:pos x="99190" y="17765"/>
                </a:cxn>
                <a:cxn ang="0">
                  <a:pos x="91788" y="17765"/>
                </a:cxn>
                <a:cxn ang="0">
                  <a:pos x="81424" y="0"/>
                </a:cxn>
                <a:cxn ang="0">
                  <a:pos x="56257" y="7402"/>
                </a:cxn>
                <a:cxn ang="0">
                  <a:pos x="57737" y="28128"/>
                </a:cxn>
                <a:cxn ang="0">
                  <a:pos x="44413" y="38491"/>
                </a:cxn>
                <a:cxn ang="0">
                  <a:pos x="26648" y="29609"/>
                </a:cxn>
                <a:cxn ang="0">
                  <a:pos x="10363" y="50335"/>
                </a:cxn>
                <a:cxn ang="0">
                  <a:pos x="25167" y="66620"/>
                </a:cxn>
                <a:cxn ang="0">
                  <a:pos x="19245" y="81424"/>
                </a:cxn>
                <a:cxn ang="0">
                  <a:pos x="0" y="85866"/>
                </a:cxn>
                <a:cxn ang="0">
                  <a:pos x="0" y="112514"/>
                </a:cxn>
                <a:cxn ang="0">
                  <a:pos x="19245" y="116955"/>
                </a:cxn>
                <a:cxn ang="0">
                  <a:pos x="25167" y="133240"/>
                </a:cxn>
                <a:cxn ang="0">
                  <a:pos x="10363" y="148045"/>
                </a:cxn>
                <a:cxn ang="0">
                  <a:pos x="26648" y="168771"/>
                </a:cxn>
                <a:cxn ang="0">
                  <a:pos x="45894" y="161369"/>
                </a:cxn>
                <a:cxn ang="0">
                  <a:pos x="57737" y="170251"/>
                </a:cxn>
                <a:cxn ang="0">
                  <a:pos x="56257" y="190978"/>
                </a:cxn>
                <a:cxn ang="0">
                  <a:pos x="81424" y="199861"/>
                </a:cxn>
                <a:cxn ang="0">
                  <a:pos x="91788" y="180615"/>
                </a:cxn>
                <a:cxn ang="0">
                  <a:pos x="100670" y="182095"/>
                </a:cxn>
                <a:cxn ang="0">
                  <a:pos x="108072" y="180615"/>
                </a:cxn>
                <a:cxn ang="0">
                  <a:pos x="118436" y="199861"/>
                </a:cxn>
                <a:cxn ang="0">
                  <a:pos x="143603" y="190978"/>
                </a:cxn>
                <a:cxn ang="0">
                  <a:pos x="142123" y="170251"/>
                </a:cxn>
                <a:cxn ang="0">
                  <a:pos x="153966" y="161369"/>
                </a:cxn>
                <a:cxn ang="0">
                  <a:pos x="173212" y="168771"/>
                </a:cxn>
                <a:cxn ang="0">
                  <a:pos x="189497" y="148045"/>
                </a:cxn>
                <a:cxn ang="0">
                  <a:pos x="174693" y="131760"/>
                </a:cxn>
                <a:cxn ang="0">
                  <a:pos x="180615" y="116955"/>
                </a:cxn>
                <a:cxn ang="0">
                  <a:pos x="199861" y="112514"/>
                </a:cxn>
                <a:cxn ang="0">
                  <a:pos x="99190" y="158408"/>
                </a:cxn>
                <a:cxn ang="0">
                  <a:pos x="41452" y="99190"/>
                </a:cxn>
                <a:cxn ang="0">
                  <a:pos x="99190" y="39972"/>
                </a:cxn>
                <a:cxn ang="0">
                  <a:pos x="158408" y="99190"/>
                </a:cxn>
                <a:cxn ang="0">
                  <a:pos x="99190" y="158408"/>
                </a:cxn>
              </a:cxnLst>
              <a:rect l="0" t="0" r="0" b="0"/>
              <a:pathLst>
                <a:path w="135" h="135">
                  <a:moveTo>
                    <a:pt x="135" y="76"/>
                  </a:moveTo>
                  <a:cubicBezTo>
                    <a:pt x="135" y="58"/>
                    <a:pt x="135" y="58"/>
                    <a:pt x="135" y="58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1" y="52"/>
                    <a:pt x="120" y="48"/>
                    <a:pt x="118" y="45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17" y="20"/>
                    <a:pt x="117" y="20"/>
                    <a:pt x="117" y="20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2" y="23"/>
                    <a:pt x="99" y="21"/>
                    <a:pt x="96" y="19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1" y="12"/>
                    <a:pt x="69" y="12"/>
                    <a:pt x="67" y="12"/>
                  </a:cubicBezTo>
                  <a:cubicBezTo>
                    <a:pt x="66" y="12"/>
                    <a:pt x="64" y="12"/>
                    <a:pt x="62" y="12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6" y="21"/>
                    <a:pt x="33" y="23"/>
                    <a:pt x="30" y="26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5" y="48"/>
                    <a:pt x="14" y="52"/>
                    <a:pt x="13" y="55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4" y="83"/>
                    <a:pt x="15" y="86"/>
                    <a:pt x="17" y="9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3" y="111"/>
                    <a:pt x="36" y="113"/>
                    <a:pt x="39" y="115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55" y="135"/>
                    <a:pt x="55" y="135"/>
                    <a:pt x="55" y="135"/>
                  </a:cubicBezTo>
                  <a:cubicBezTo>
                    <a:pt x="62" y="122"/>
                    <a:pt x="62" y="122"/>
                    <a:pt x="62" y="122"/>
                  </a:cubicBezTo>
                  <a:cubicBezTo>
                    <a:pt x="64" y="123"/>
                    <a:pt x="66" y="123"/>
                    <a:pt x="68" y="123"/>
                  </a:cubicBezTo>
                  <a:cubicBezTo>
                    <a:pt x="69" y="123"/>
                    <a:pt x="71" y="123"/>
                    <a:pt x="73" y="122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97" y="129"/>
                    <a:pt x="97" y="129"/>
                    <a:pt x="97" y="129"/>
                  </a:cubicBezTo>
                  <a:cubicBezTo>
                    <a:pt x="96" y="115"/>
                    <a:pt x="96" y="115"/>
                    <a:pt x="96" y="115"/>
                  </a:cubicBezTo>
                  <a:cubicBezTo>
                    <a:pt x="99" y="113"/>
                    <a:pt x="102" y="111"/>
                    <a:pt x="104" y="109"/>
                  </a:cubicBezTo>
                  <a:cubicBezTo>
                    <a:pt x="117" y="114"/>
                    <a:pt x="117" y="114"/>
                    <a:pt x="117" y="114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8" y="89"/>
                    <a:pt x="118" y="89"/>
                    <a:pt x="118" y="89"/>
                  </a:cubicBezTo>
                  <a:cubicBezTo>
                    <a:pt x="120" y="86"/>
                    <a:pt x="121" y="83"/>
                    <a:pt x="122" y="79"/>
                  </a:cubicBezTo>
                  <a:lnTo>
                    <a:pt x="135" y="76"/>
                  </a:lnTo>
                  <a:close/>
                  <a:moveTo>
                    <a:pt x="67" y="107"/>
                  </a:moveTo>
                  <a:cubicBezTo>
                    <a:pt x="46" y="107"/>
                    <a:pt x="28" y="89"/>
                    <a:pt x="28" y="67"/>
                  </a:cubicBezTo>
                  <a:cubicBezTo>
                    <a:pt x="28" y="45"/>
                    <a:pt x="46" y="27"/>
                    <a:pt x="67" y="27"/>
                  </a:cubicBezTo>
                  <a:cubicBezTo>
                    <a:pt x="89" y="27"/>
                    <a:pt x="107" y="45"/>
                    <a:pt x="107" y="67"/>
                  </a:cubicBezTo>
                  <a:cubicBezTo>
                    <a:pt x="107" y="89"/>
                    <a:pt x="89" y="107"/>
                    <a:pt x="67" y="10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19" name="组合 84"/>
          <p:cNvGrpSpPr/>
          <p:nvPr/>
        </p:nvGrpSpPr>
        <p:grpSpPr>
          <a:xfrm>
            <a:off x="5691187" y="2419350"/>
            <a:ext cx="386954" cy="370285"/>
            <a:chOff x="0" y="0"/>
            <a:chExt cx="2438400" cy="2332038"/>
          </a:xfrm>
        </p:grpSpPr>
        <p:sp>
          <p:nvSpPr>
            <p:cNvPr id="17420" name="Freeform 25"/>
            <p:cNvSpPr/>
            <p:nvPr/>
          </p:nvSpPr>
          <p:spPr>
            <a:xfrm>
              <a:off x="893763" y="1676400"/>
              <a:ext cx="655638" cy="655638"/>
            </a:xfrm>
            <a:custGeom>
              <a:avLst/>
              <a:gdLst/>
              <a:ahLst/>
              <a:cxnLst>
                <a:cxn ang="0">
                  <a:pos x="327025" y="655638"/>
                </a:cxn>
                <a:cxn ang="0">
                  <a:pos x="0" y="0"/>
                </a:cxn>
                <a:cxn ang="0">
                  <a:pos x="655638" y="0"/>
                </a:cxn>
                <a:cxn ang="0">
                  <a:pos x="327025" y="655638"/>
                </a:cxn>
              </a:cxnLst>
              <a:rect l="0" t="0" r="0" b="0"/>
              <a:pathLst>
                <a:path w="413" h="413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1" name="任意多边形 86"/>
            <p:cNvSpPr/>
            <p:nvPr/>
          </p:nvSpPr>
          <p:spPr>
            <a:xfrm>
              <a:off x="0" y="0"/>
              <a:ext cx="2438400" cy="1774825"/>
            </a:xfrm>
            <a:custGeom>
              <a:avLst/>
              <a:gdLst/>
              <a:ahLst/>
              <a:cxnLst>
                <a:cxn ang="0">
                  <a:pos x="290196" y="0"/>
                </a:cxn>
                <a:cxn ang="0">
                  <a:pos x="2151973" y="0"/>
                </a:cxn>
                <a:cxn ang="0">
                  <a:pos x="2438400" y="286384"/>
                </a:cxn>
                <a:cxn ang="0">
                  <a:pos x="2438400" y="1484673"/>
                </a:cxn>
                <a:cxn ang="0">
                  <a:pos x="2151973" y="1774825"/>
                </a:cxn>
                <a:cxn ang="0">
                  <a:pos x="290196" y="1774825"/>
                </a:cxn>
                <a:cxn ang="0">
                  <a:pos x="0" y="1484673"/>
                </a:cxn>
                <a:cxn ang="0">
                  <a:pos x="0" y="286384"/>
                </a:cxn>
                <a:cxn ang="0">
                  <a:pos x="290196" y="0"/>
                </a:cxn>
                <a:cxn ang="0">
                  <a:pos x="471488" y="425450"/>
                </a:cxn>
                <a:cxn ang="0">
                  <a:pos x="471488" y="598488"/>
                </a:cxn>
                <a:cxn ang="0">
                  <a:pos x="1971676" y="598488"/>
                </a:cxn>
                <a:cxn ang="0">
                  <a:pos x="1971676" y="425450"/>
                </a:cxn>
                <a:cxn ang="0">
                  <a:pos x="471488" y="425450"/>
                </a:cxn>
                <a:cxn ang="0">
                  <a:pos x="471488" y="801688"/>
                </a:cxn>
                <a:cxn ang="0">
                  <a:pos x="471488" y="971551"/>
                </a:cxn>
                <a:cxn ang="0">
                  <a:pos x="1971676" y="971551"/>
                </a:cxn>
                <a:cxn ang="0">
                  <a:pos x="1971676" y="801688"/>
                </a:cxn>
                <a:cxn ang="0">
                  <a:pos x="471488" y="801688"/>
                </a:cxn>
                <a:cxn ang="0">
                  <a:pos x="471488" y="1174750"/>
                </a:cxn>
                <a:cxn ang="0">
                  <a:pos x="471488" y="1347788"/>
                </a:cxn>
                <a:cxn ang="0">
                  <a:pos x="1971676" y="1347788"/>
                </a:cxn>
                <a:cxn ang="0">
                  <a:pos x="1971676" y="1174750"/>
                </a:cxn>
                <a:cxn ang="0">
                  <a:pos x="471488" y="1174750"/>
                </a:cxn>
              </a:cxnLst>
              <a:rect l="0" t="0" r="0" b="0"/>
              <a:pathLst>
                <a:path w="2438400" h="1774825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22" name="组合 87"/>
          <p:cNvGrpSpPr/>
          <p:nvPr/>
        </p:nvGrpSpPr>
        <p:grpSpPr>
          <a:xfrm>
            <a:off x="7943851" y="2339579"/>
            <a:ext cx="335756" cy="429815"/>
            <a:chOff x="0" y="0"/>
            <a:chExt cx="563562" cy="720725"/>
          </a:xfrm>
        </p:grpSpPr>
        <p:sp>
          <p:nvSpPr>
            <p:cNvPr id="17423" name="Freeform 32"/>
            <p:cNvSpPr/>
            <p:nvPr/>
          </p:nvSpPr>
          <p:spPr>
            <a:xfrm>
              <a:off x="209550" y="0"/>
              <a:ext cx="142875" cy="720725"/>
            </a:xfrm>
            <a:custGeom>
              <a:avLst/>
              <a:gdLst/>
              <a:ahLst/>
              <a:cxnLst>
                <a:cxn ang="0">
                  <a:pos x="142875" y="648877"/>
                </a:cxn>
                <a:cxn ang="0">
                  <a:pos x="71437" y="720725"/>
                </a:cxn>
                <a:cxn ang="0">
                  <a:pos x="0" y="648877"/>
                </a:cxn>
                <a:cxn ang="0">
                  <a:pos x="0" y="71847"/>
                </a:cxn>
                <a:cxn ang="0">
                  <a:pos x="71437" y="0"/>
                </a:cxn>
                <a:cxn ang="0">
                  <a:pos x="142875" y="71847"/>
                </a:cxn>
                <a:cxn ang="0">
                  <a:pos x="142875" y="648877"/>
                </a:cxn>
              </a:cxnLst>
              <a:rect l="0" t="0" r="0" b="0"/>
              <a:pathLst>
                <a:path w="64" h="321">
                  <a:moveTo>
                    <a:pt x="64" y="289"/>
                  </a:moveTo>
                  <a:cubicBezTo>
                    <a:pt x="64" y="307"/>
                    <a:pt x="49" y="321"/>
                    <a:pt x="32" y="321"/>
                  </a:cubicBezTo>
                  <a:cubicBezTo>
                    <a:pt x="14" y="321"/>
                    <a:pt x="0" y="307"/>
                    <a:pt x="0" y="28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28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4" name="Freeform 33"/>
            <p:cNvSpPr/>
            <p:nvPr/>
          </p:nvSpPr>
          <p:spPr>
            <a:xfrm>
              <a:off x="0" y="439737"/>
              <a:ext cx="141288" cy="280988"/>
            </a:xfrm>
            <a:custGeom>
              <a:avLst/>
              <a:gdLst/>
              <a:ahLst/>
              <a:cxnLst>
                <a:cxn ang="0">
                  <a:pos x="141288" y="209055"/>
                </a:cxn>
                <a:cxn ang="0">
                  <a:pos x="71765" y="280988"/>
                </a:cxn>
                <a:cxn ang="0">
                  <a:pos x="0" y="209055"/>
                </a:cxn>
                <a:cxn ang="0">
                  <a:pos x="0" y="71932"/>
                </a:cxn>
                <a:cxn ang="0">
                  <a:pos x="71765" y="0"/>
                </a:cxn>
                <a:cxn ang="0">
                  <a:pos x="141288" y="71932"/>
                </a:cxn>
                <a:cxn ang="0">
                  <a:pos x="141288" y="209055"/>
                </a:cxn>
              </a:cxnLst>
              <a:rect l="0" t="0" r="0" b="0"/>
              <a:pathLst>
                <a:path w="63" h="125">
                  <a:moveTo>
                    <a:pt x="63" y="93"/>
                  </a:moveTo>
                  <a:cubicBezTo>
                    <a:pt x="63" y="111"/>
                    <a:pt x="49" y="125"/>
                    <a:pt x="32" y="125"/>
                  </a:cubicBezTo>
                  <a:cubicBezTo>
                    <a:pt x="14" y="125"/>
                    <a:pt x="0" y="111"/>
                    <a:pt x="0" y="9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3" y="14"/>
                    <a:pt x="63" y="32"/>
                  </a:cubicBezTo>
                  <a:lnTo>
                    <a:pt x="63" y="9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5" name="Freeform 34"/>
            <p:cNvSpPr/>
            <p:nvPr/>
          </p:nvSpPr>
          <p:spPr>
            <a:xfrm>
              <a:off x="420687" y="231775"/>
              <a:ext cx="142875" cy="488950"/>
            </a:xfrm>
            <a:custGeom>
              <a:avLst/>
              <a:gdLst/>
              <a:ahLst/>
              <a:cxnLst>
                <a:cxn ang="0">
                  <a:pos x="142875" y="417177"/>
                </a:cxn>
                <a:cxn ang="0">
                  <a:pos x="71437" y="488950"/>
                </a:cxn>
                <a:cxn ang="0">
                  <a:pos x="0" y="417177"/>
                </a:cxn>
                <a:cxn ang="0">
                  <a:pos x="0" y="71772"/>
                </a:cxn>
                <a:cxn ang="0">
                  <a:pos x="71437" y="0"/>
                </a:cxn>
                <a:cxn ang="0">
                  <a:pos x="142875" y="71772"/>
                </a:cxn>
                <a:cxn ang="0">
                  <a:pos x="142875" y="417177"/>
                </a:cxn>
              </a:cxnLst>
              <a:rect l="0" t="0" r="0" b="0"/>
              <a:pathLst>
                <a:path w="64" h="218">
                  <a:moveTo>
                    <a:pt x="64" y="186"/>
                  </a:moveTo>
                  <a:cubicBezTo>
                    <a:pt x="64" y="204"/>
                    <a:pt x="49" y="218"/>
                    <a:pt x="32" y="218"/>
                  </a:cubicBezTo>
                  <a:cubicBezTo>
                    <a:pt x="14" y="218"/>
                    <a:pt x="0" y="204"/>
                    <a:pt x="0" y="18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18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26" name="直接连接符 93"/>
          <p:cNvSpPr/>
          <p:nvPr/>
        </p:nvSpPr>
        <p:spPr>
          <a:xfrm rot="5400000">
            <a:off x="2405063" y="2018110"/>
            <a:ext cx="0" cy="2700338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pPr lvl="0" indent="0"/>
            <a:endParaRPr lang="zh-CN" altLang="en-US" sz="1400"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4564" y="2477801"/>
            <a:ext cx="4160997" cy="800756"/>
          </a:xfrm>
        </p:spPr>
        <p:txBody>
          <a:bodyPr anchor="b"/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pPr fontAlgn="base"/>
            <a:r>
              <a:rPr lang="zh-CN" altLang="en-US" strike="noStrike" noProof="1" smtClean="0"/>
              <a:t>编辑标题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4564" y="3473565"/>
            <a:ext cx="4160997" cy="869836"/>
          </a:xfrm>
        </p:spPr>
        <p:txBody>
          <a:bodyPr/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 fontAlgn="base"/>
            <a:fld id="{938F21B6-1322-4426-8E8E-E51563FFC807}" type="datetime1">
              <a:rPr lang="zh-CN" altLang="en-US" strike="noStrike" noProof="1">
                <a:latin typeface="Arial" panose="020B0604020202020204" pitchFamily="34" charset="0"/>
                <a:ea typeface="黑体" panose="02010609060101010101" charset="-122"/>
                <a:cs typeface="+mn-cs"/>
              </a:rPr>
              <a:t>2023-01-17</a:t>
            </a:fld>
            <a:endParaRPr lang="zh-CN" altLang="en-US" sz="1400" strike="noStrike" noProof="1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 fontAlgn="base"/>
            <a:endParaRPr lang="zh-CN" alt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 fontAlgn="base"/>
            <a:fld id="{B69BA529-EC2C-4D3E-AFE6-949DAD5F34FF}" type="slidenum">
              <a:rPr lang="zh-CN" altLang="en-US" strike="noStrike" noProof="1">
                <a:latin typeface="Arial" panose="020B0604020202020204" pitchFamily="34" charset="0"/>
                <a:ea typeface="黑体" panose="02010609060101010101" charset="-122"/>
                <a:cs typeface="+mn-cs"/>
              </a:rPr>
              <a:t>‹#›</a:t>
            </a:fld>
            <a:endParaRPr lang="zh-CN" altLang="en-US" sz="1400" strike="noStrike" noProof="1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938F21B6-1322-4426-8E8E-E51563FFC807}" type="datetime1">
              <a:rPr lang="zh-CN" altLang="en-US" strike="noStrike" noProof="1">
                <a:latin typeface="Arial" panose="020B0604020202020204" pitchFamily="34" charset="0"/>
                <a:ea typeface="黑体" panose="02010609060101010101" charset="-122"/>
                <a:cs typeface="+mn-cs"/>
              </a:rPr>
              <a:t>2023-01-17</a:t>
            </a:fld>
            <a:endParaRPr lang="zh-CN" altLang="en-US" sz="1400" strike="noStrike" noProof="1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869CF95E-AF6B-41AD-9554-BC2CAB234C16}" type="slidenum">
              <a:rPr lang="zh-CN" altLang="en-US" strike="noStrike" noProof="1">
                <a:latin typeface="Arial" panose="020B0604020202020204" pitchFamily="34" charset="0"/>
                <a:ea typeface="黑体" panose="02010609060101010101" charset="-122"/>
                <a:cs typeface="+mn-cs"/>
              </a:rPr>
              <a:t>‹#›</a:t>
            </a:fld>
            <a:endParaRPr lang="zh-CN" altLang="en-US" sz="1400" strike="noStrike" noProof="1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27547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90725"/>
            <a:ext cx="3868340" cy="265152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27547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90725"/>
            <a:ext cx="3887391" cy="265152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938F21B6-1322-4426-8E8E-E51563FFC807}" type="datetime1">
              <a:rPr lang="zh-CN" altLang="en-US" strike="noStrike" noProof="1">
                <a:latin typeface="Arial" panose="020B0604020202020204" pitchFamily="34" charset="0"/>
                <a:ea typeface="黑体" panose="02010609060101010101" charset="-122"/>
                <a:cs typeface="+mn-cs"/>
              </a:rPr>
              <a:t>2023-01-17</a:t>
            </a:fld>
            <a:endParaRPr lang="zh-CN" altLang="en-US" sz="1400" strike="noStrike" noProof="1">
              <a:solidFill>
                <a:schemeClr val="tx1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zh-CN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869CF95E-AF6B-41AD-9554-BC2CAB234C16}" type="slidenum">
              <a:rPr lang="zh-CN" altLang="en-US" strike="noStrike" noProof="1">
                <a:latin typeface="Arial" panose="020B0604020202020204" pitchFamily="34" charset="0"/>
                <a:ea typeface="黑体" panose="02010609060101010101" charset="-122"/>
                <a:cs typeface="+mn-cs"/>
              </a:rPr>
              <a:t>‹#›</a:t>
            </a:fld>
            <a:endParaRPr lang="zh-CN" altLang="en-US" sz="1400" strike="noStrike" noProof="1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组合 1"/>
          <p:cNvGrpSpPr/>
          <p:nvPr/>
        </p:nvGrpSpPr>
        <p:grpSpPr>
          <a:xfrm>
            <a:off x="2437210" y="3662362"/>
            <a:ext cx="4310063" cy="1481138"/>
            <a:chOff x="0" y="0"/>
            <a:chExt cx="4651016" cy="1975760"/>
          </a:xfrm>
        </p:grpSpPr>
        <p:sp>
          <p:nvSpPr>
            <p:cNvPr id="18436" name="矩形 69"/>
            <p:cNvSpPr/>
            <p:nvPr/>
          </p:nvSpPr>
          <p:spPr>
            <a:xfrm>
              <a:off x="0" y="2"/>
              <a:ext cx="1162754" cy="1975757"/>
            </a:xfrm>
            <a:prstGeom prst="rect">
              <a:avLst/>
            </a:prstGeom>
            <a:solidFill>
              <a:srgbClr val="148CB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37" name="矩形 70"/>
            <p:cNvSpPr/>
            <p:nvPr/>
          </p:nvSpPr>
          <p:spPr>
            <a:xfrm>
              <a:off x="1162754" y="1"/>
              <a:ext cx="1162754" cy="1975757"/>
            </a:xfrm>
            <a:prstGeom prst="rect">
              <a:avLst/>
            </a:prstGeom>
            <a:solidFill>
              <a:srgbClr val="00A0A0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38" name="矩形 71"/>
            <p:cNvSpPr/>
            <p:nvPr/>
          </p:nvSpPr>
          <p:spPr>
            <a:xfrm>
              <a:off x="2325508" y="0"/>
              <a:ext cx="1162754" cy="1975757"/>
            </a:xfrm>
            <a:prstGeom prst="rect">
              <a:avLst/>
            </a:prstGeom>
            <a:solidFill>
              <a:srgbClr val="F0AF47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39" name="矩形 72"/>
            <p:cNvSpPr/>
            <p:nvPr/>
          </p:nvSpPr>
          <p:spPr>
            <a:xfrm>
              <a:off x="3488262" y="3"/>
              <a:ext cx="1162754" cy="1975757"/>
            </a:xfrm>
            <a:prstGeom prst="rect">
              <a:avLst/>
            </a:prstGeom>
            <a:solidFill>
              <a:srgbClr val="D2501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8440" name="组合 73"/>
          <p:cNvGrpSpPr/>
          <p:nvPr/>
        </p:nvGrpSpPr>
        <p:grpSpPr>
          <a:xfrm>
            <a:off x="2437210" y="0"/>
            <a:ext cx="4310063" cy="1481138"/>
            <a:chOff x="0" y="0"/>
            <a:chExt cx="4651016" cy="1975760"/>
          </a:xfrm>
        </p:grpSpPr>
        <p:sp>
          <p:nvSpPr>
            <p:cNvPr id="18441" name="矩形 74"/>
            <p:cNvSpPr/>
            <p:nvPr/>
          </p:nvSpPr>
          <p:spPr>
            <a:xfrm>
              <a:off x="0" y="2"/>
              <a:ext cx="1162754" cy="1975757"/>
            </a:xfrm>
            <a:prstGeom prst="rect">
              <a:avLst/>
            </a:prstGeom>
            <a:solidFill>
              <a:srgbClr val="148CB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42" name="矩形 75"/>
            <p:cNvSpPr/>
            <p:nvPr/>
          </p:nvSpPr>
          <p:spPr>
            <a:xfrm>
              <a:off x="1162754" y="1"/>
              <a:ext cx="1162754" cy="1975757"/>
            </a:xfrm>
            <a:prstGeom prst="rect">
              <a:avLst/>
            </a:prstGeom>
            <a:solidFill>
              <a:srgbClr val="00A0A0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43" name="矩形 76"/>
            <p:cNvSpPr/>
            <p:nvPr/>
          </p:nvSpPr>
          <p:spPr>
            <a:xfrm>
              <a:off x="2325508" y="0"/>
              <a:ext cx="1162754" cy="1975757"/>
            </a:xfrm>
            <a:prstGeom prst="rect">
              <a:avLst/>
            </a:prstGeom>
            <a:solidFill>
              <a:srgbClr val="F0AF47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44" name="矩形 77"/>
            <p:cNvSpPr/>
            <p:nvPr/>
          </p:nvSpPr>
          <p:spPr>
            <a:xfrm>
              <a:off x="3488262" y="3"/>
              <a:ext cx="1162754" cy="1975757"/>
            </a:xfrm>
            <a:prstGeom prst="rect">
              <a:avLst/>
            </a:prstGeom>
            <a:solidFill>
              <a:srgbClr val="D2501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396727" y="1757363"/>
            <a:ext cx="4350546" cy="1628769"/>
          </a:xfrm>
        </p:spPr>
        <p:txBody>
          <a:bodyPr/>
          <a:lstStyle>
            <a:lvl1pPr algn="ctr">
              <a:defRPr sz="5400"/>
            </a:lvl1pPr>
          </a:lstStyle>
          <a:p>
            <a:pPr fontAlgn="base"/>
            <a:r>
              <a:rPr lang="zh-CN" altLang="en-US" strike="noStrike" noProof="1" smtClean="0"/>
              <a:t>编辑标题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 fontAlgn="base"/>
            <a:fld id="{938F21B6-1322-4426-8E8E-E51563FFC807}" type="datetime1">
              <a:rPr lang="zh-CN" altLang="en-US" strike="noStrike" noProof="1">
                <a:latin typeface="Arial" panose="020B0604020202020204" pitchFamily="34" charset="0"/>
                <a:ea typeface="黑体" panose="02010609060101010101" charset="-122"/>
                <a:cs typeface="+mn-cs"/>
              </a:rPr>
              <a:t>2023-01-17</a:t>
            </a:fld>
            <a:endParaRPr lang="zh-CN" altLang="en-US" sz="1400" strike="noStrike" noProof="1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 fontAlgn="base"/>
            <a:endParaRPr lang="zh-CN" alt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 fontAlgn="base"/>
            <a:fld id="{DA51660D-FD56-4D10-8F6B-436AB3EEB829}" type="slidenum">
              <a:rPr lang="zh-CN" altLang="en-US" strike="noStrike" noProof="1">
                <a:latin typeface="Arial" panose="020B0604020202020204" pitchFamily="34" charset="0"/>
                <a:ea typeface="黑体" panose="02010609060101010101" charset="-122"/>
                <a:cs typeface="+mn-cs"/>
              </a:rPr>
              <a:t>‹#›</a:t>
            </a:fld>
            <a:endParaRPr lang="zh-CN" altLang="en-US" sz="1400" strike="noStrike" noProof="1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矩形 55"/>
          <p:cNvSpPr/>
          <p:nvPr/>
        </p:nvSpPr>
        <p:spPr>
          <a:xfrm>
            <a:off x="247650" y="378619"/>
            <a:ext cx="1534716" cy="762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0" name="矩形 56"/>
          <p:cNvSpPr/>
          <p:nvPr/>
        </p:nvSpPr>
        <p:spPr>
          <a:xfrm>
            <a:off x="1831181" y="378619"/>
            <a:ext cx="323850" cy="76200"/>
          </a:xfrm>
          <a:prstGeom prst="rect">
            <a:avLst/>
          </a:prstGeom>
          <a:solidFill>
            <a:srgbClr val="00A0A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1" name="矩形 57"/>
          <p:cNvSpPr/>
          <p:nvPr/>
        </p:nvSpPr>
        <p:spPr>
          <a:xfrm>
            <a:off x="2203847" y="378619"/>
            <a:ext cx="322659" cy="76200"/>
          </a:xfrm>
          <a:prstGeom prst="rect">
            <a:avLst/>
          </a:prstGeom>
          <a:solidFill>
            <a:srgbClr val="F0AF47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2" name="矩形 58"/>
          <p:cNvSpPr/>
          <p:nvPr/>
        </p:nvSpPr>
        <p:spPr>
          <a:xfrm>
            <a:off x="2576513" y="378619"/>
            <a:ext cx="322660" cy="76200"/>
          </a:xfrm>
          <a:prstGeom prst="rect">
            <a:avLst/>
          </a:prstGeom>
          <a:solidFill>
            <a:srgbClr val="D2501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3" name="矩形 59"/>
          <p:cNvSpPr/>
          <p:nvPr/>
        </p:nvSpPr>
        <p:spPr>
          <a:xfrm flipH="1">
            <a:off x="7381875" y="378619"/>
            <a:ext cx="1533525" cy="762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4" name="矩形 60"/>
          <p:cNvSpPr/>
          <p:nvPr/>
        </p:nvSpPr>
        <p:spPr>
          <a:xfrm flipH="1">
            <a:off x="7009210" y="378619"/>
            <a:ext cx="323850" cy="76200"/>
          </a:xfrm>
          <a:prstGeom prst="rect">
            <a:avLst/>
          </a:prstGeom>
          <a:solidFill>
            <a:srgbClr val="00A0A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5" name="矩形 61"/>
          <p:cNvSpPr/>
          <p:nvPr/>
        </p:nvSpPr>
        <p:spPr>
          <a:xfrm flipH="1">
            <a:off x="6636544" y="378619"/>
            <a:ext cx="323850" cy="76200"/>
          </a:xfrm>
          <a:prstGeom prst="rect">
            <a:avLst/>
          </a:prstGeom>
          <a:solidFill>
            <a:srgbClr val="F0AF47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6" name="矩形 62"/>
          <p:cNvSpPr/>
          <p:nvPr/>
        </p:nvSpPr>
        <p:spPr>
          <a:xfrm flipH="1">
            <a:off x="6265069" y="378619"/>
            <a:ext cx="323850" cy="76200"/>
          </a:xfrm>
          <a:prstGeom prst="rect">
            <a:avLst/>
          </a:prstGeom>
          <a:solidFill>
            <a:srgbClr val="D2501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 fontAlgn="base"/>
            <a:fld id="{938F21B6-1322-4426-8E8E-E51563FFC807}" type="datetime1">
              <a:rPr lang="zh-CN" altLang="en-US" strike="noStrike" noProof="1">
                <a:latin typeface="Arial" panose="020B0604020202020204" pitchFamily="34" charset="0"/>
                <a:ea typeface="黑体" panose="02010609060101010101" charset="-122"/>
                <a:cs typeface="+mn-cs"/>
              </a:rPr>
              <a:t>2023-01-17</a:t>
            </a:fld>
            <a:endParaRPr lang="zh-CN" altLang="en-US" sz="1400" strike="noStrike" noProof="1">
              <a:solidFill>
                <a:schemeClr val="tx1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 fontAlgn="base"/>
            <a:endParaRPr lang="zh-CN" altLang="zh-CN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 fontAlgn="base"/>
            <a:fld id="{EA840D58-4386-4226-80C9-F062568A0BF2}" type="slidenum">
              <a:rPr lang="zh-CN" altLang="en-US" strike="noStrike" noProof="1">
                <a:latin typeface="Arial" panose="020B0604020202020204" pitchFamily="34" charset="0"/>
                <a:ea typeface="黑体" panose="02010609060101010101" charset="-122"/>
                <a:cs typeface="+mn-cs"/>
              </a:rPr>
              <a:t>‹#›</a:t>
            </a:fld>
            <a:endParaRPr lang="zh-CN" altLang="en-US" sz="1400" strike="noStrike" noProof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0" y="342900"/>
            <a:ext cx="3123900" cy="1200150"/>
          </a:xfrm>
        </p:spPr>
        <p:txBody>
          <a:bodyPr anchor="t" anchorCtr="0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342900"/>
            <a:ext cx="4627800" cy="40527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r>
              <a:rPr lang="zh-CN" altLang="en-US" strike="noStrike" noProof="1" smtClean="0"/>
              <a:t>单击图标添加图片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0" y="1543050"/>
            <a:ext cx="3123900" cy="28586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938F21B6-1322-4426-8E8E-E51563FFC807}" type="datetime1">
              <a:rPr lang="zh-CN" altLang="en-US" strike="noStrike" noProof="1">
                <a:latin typeface="Arial" panose="020B0604020202020204" pitchFamily="34" charset="0"/>
                <a:ea typeface="黑体" panose="02010609060101010101" charset="-122"/>
                <a:cs typeface="+mn-cs"/>
              </a:rPr>
              <a:t>2023-01-17</a:t>
            </a:fld>
            <a:endParaRPr lang="zh-CN" altLang="en-US" sz="1400" strike="noStrike" noProof="1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869CF95E-AF6B-41AD-9554-BC2CAB234C16}" type="slidenum">
              <a:rPr lang="zh-CN" altLang="en-US" strike="noStrike" noProof="1">
                <a:latin typeface="Arial" panose="020B0604020202020204" pitchFamily="34" charset="0"/>
                <a:ea typeface="黑体" panose="02010609060101010101" charset="-122"/>
                <a:cs typeface="+mn-cs"/>
              </a:rPr>
              <a:t>‹#›</a:t>
            </a:fld>
            <a:endParaRPr lang="zh-CN" altLang="en-US" sz="1400" strike="noStrike" noProof="1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/>
          <a:lstStyle/>
          <a:p>
            <a:pPr lvl="0" indent="-685800"/>
            <a:r>
              <a:rPr lang="zh-CN" altLang="zh-CN" dirty="0"/>
              <a:t>单击此处编辑母版标题样式</a:t>
            </a:r>
          </a:p>
        </p:txBody>
      </p:sp>
      <p:sp>
        <p:nvSpPr>
          <p:cNvPr id="4099" name="文本占位符 2"/>
          <p:cNvSpPr>
            <a:spLocks noGrp="1"/>
          </p:cNvSpPr>
          <p:nvPr>
            <p:ph type="body"/>
            <p:custDataLst>
              <p:tags r:id="rId14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/>
          <a:lstStyle/>
          <a:p>
            <a:pPr lvl="0" indent="-171450"/>
            <a:r>
              <a:rPr lang="zh-CN" altLang="zh-CN" dirty="0"/>
              <a:t>单击此处编辑母版文本样式</a:t>
            </a:r>
          </a:p>
          <a:p>
            <a:pPr lvl="1" indent="-171450"/>
            <a:r>
              <a:rPr lang="zh-CN" altLang="zh-CN" dirty="0"/>
              <a:t>第二级</a:t>
            </a:r>
          </a:p>
          <a:p>
            <a:pPr lvl="2" indent="-171450"/>
            <a:r>
              <a:rPr lang="zh-CN" altLang="zh-CN" dirty="0"/>
              <a:t>第三级</a:t>
            </a:r>
          </a:p>
          <a:p>
            <a:pPr lvl="3" indent="-171450"/>
            <a:r>
              <a:rPr lang="zh-CN" altLang="zh-CN" dirty="0"/>
              <a:t>第四级</a:t>
            </a:r>
          </a:p>
          <a:p>
            <a:pPr lvl="4" indent="-171450"/>
            <a:r>
              <a:rPr lang="zh-CN" altLang="zh-CN" dirty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pPr fontAlgn="base"/>
            <a:fld id="{938F21B6-1322-4426-8E8E-E51563FFC807}" type="datetime1">
              <a:rPr lang="zh-CN" altLang="en-US" strike="noStrike" noProof="1">
                <a:latin typeface="Arial" panose="020B0604020202020204" pitchFamily="34" charset="0"/>
                <a:ea typeface="黑体" panose="02010609060101010101" charset="-122"/>
                <a:cs typeface="+mn-cs"/>
              </a:rPr>
              <a:t>2023-01-17</a:t>
            </a:fld>
            <a:endParaRPr lang="zh-CN" altLang="en-US" sz="1400" strike="noStrike" noProof="1">
              <a:solidFill>
                <a:schemeClr val="tx1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ctr">
              <a:defRPr sz="900">
                <a:solidFill>
                  <a:srgbClr val="898989"/>
                </a:solidFill>
              </a:defRPr>
            </a:lvl1pPr>
          </a:lstStyle>
          <a:p>
            <a:pPr fontAlgn="base"/>
            <a:endParaRPr lang="zh-CN" altLang="zh-CN" strike="noStrike" noProof="1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fontAlgn="base"/>
            <a:fld id="{869CF95E-AF6B-41AD-9554-BC2CAB234C16}" type="slidenum">
              <a:rPr lang="zh-CN" altLang="en-US" strike="noStrike" noProof="1">
                <a:latin typeface="Arial" panose="020B0604020202020204" pitchFamily="34" charset="0"/>
                <a:ea typeface="黑体" panose="02010609060101010101" charset="-122"/>
                <a:cs typeface="+mn-cs"/>
              </a:rPr>
              <a:t>‹#›</a:t>
            </a:fld>
            <a:endParaRPr lang="zh-CN" altLang="en-US" sz="1400" strike="noStrike" noProof="1">
              <a:solidFill>
                <a:schemeClr val="tx1"/>
              </a:solidFill>
            </a:endParaRPr>
          </a:p>
        </p:txBody>
      </p:sp>
      <p:sp>
        <p:nvSpPr>
          <p:cNvPr id="4103" name="KSO_TEMPLAT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68580" tIns="34290" rIns="68580" bIns="34290" anchor="t"/>
          <a:lstStyle/>
          <a:p>
            <a:pPr lvl="0" indent="0" defTabSz="685800">
              <a:buFont typeface="Arial" panose="020B0604020202020204" pitchFamily="34" charset="0"/>
              <a:buNone/>
            </a:pPr>
            <a:endParaRPr lang="zh-CN" altLang="zh-CN" sz="1400" u="none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+mj-ea"/>
          <a:cs typeface="+mj-cs"/>
          <a:sym typeface="Calibri Light" panose="020F0302020204030204" charset="0"/>
        </a:defRPr>
      </a:lvl1pPr>
      <a:lvl2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2pPr>
      <a:lvl3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3pPr>
      <a:lvl4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4pPr>
      <a:lvl5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5pPr>
      <a:lvl6pPr marL="10287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6pPr>
      <a:lvl7pPr marL="13716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7pPr>
      <a:lvl8pPr marL="17145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8pPr>
      <a:lvl9pPr marL="20574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99"/>
          <p:cNvSpPr txBox="1">
            <a:spLocks noChangeArrowheads="1"/>
          </p:cNvSpPr>
          <p:nvPr/>
        </p:nvSpPr>
        <p:spPr bwMode="auto">
          <a:xfrm>
            <a:off x="15784" y="1491630"/>
            <a:ext cx="9144000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</a:rPr>
              <a:t>第一章　有理数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219822"/>
            <a:ext cx="911144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99"/>
          <p:cNvSpPr txBox="1">
            <a:spLocks noChangeArrowheads="1"/>
          </p:cNvSpPr>
          <p:nvPr/>
        </p:nvSpPr>
        <p:spPr bwMode="auto">
          <a:xfrm>
            <a:off x="35436" y="1851803"/>
            <a:ext cx="9144000" cy="949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dirty="0" smtClean="0">
                <a:latin typeface="黑体" panose="02010609060101010101" charset="-122"/>
                <a:ea typeface="黑体" panose="02010609060101010101" charset="-122"/>
              </a:rPr>
              <a:t>近</a:t>
            </a:r>
            <a:r>
              <a:rPr lang="zh-CN" altLang="en-US" sz="4400" dirty="0">
                <a:latin typeface="黑体" panose="02010609060101010101" charset="-122"/>
                <a:ea typeface="黑体" panose="02010609060101010101" charset="-122"/>
              </a:rPr>
              <a:t>似数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6"/>
          <p:cNvSpPr>
            <a:spLocks noChangeArrowheads="1"/>
          </p:cNvSpPr>
          <p:nvPr/>
        </p:nvSpPr>
        <p:spPr bwMode="auto">
          <a:xfrm>
            <a:off x="357188" y="803672"/>
            <a:ext cx="850106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A</a:t>
            </a:r>
            <a:r>
              <a:rPr lang="zh-CN" altLang="en-US" dirty="0">
                <a:latin typeface="宋体" panose="02010600030101010101" pitchFamily="2" charset="-122"/>
              </a:rPr>
              <a:t>组</a:t>
            </a:r>
            <a:endParaRPr lang="en-US" altLang="zh-CN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5. </a:t>
            </a:r>
            <a:r>
              <a:rPr lang="zh-CN" altLang="en-US" dirty="0">
                <a:latin typeface="宋体" panose="02010600030101010101" pitchFamily="2" charset="-122"/>
              </a:rPr>
              <a:t>下列数据中，</a:t>
            </a:r>
            <a:r>
              <a:rPr lang="en-US" altLang="zh-CN" dirty="0">
                <a:latin typeface="宋体" panose="02010600030101010101" pitchFamily="2" charset="-122"/>
              </a:rPr>
              <a:t>________</a:t>
            </a:r>
            <a:r>
              <a:rPr lang="zh-CN" altLang="en-US" dirty="0">
                <a:latin typeface="宋体" panose="02010600030101010101" pitchFamily="2" charset="-122"/>
              </a:rPr>
              <a:t>是近似数．（   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A</a:t>
            </a:r>
            <a:r>
              <a:rPr lang="zh-CN" altLang="en-US" dirty="0">
                <a:latin typeface="宋体" panose="02010600030101010101" pitchFamily="2" charset="-122"/>
              </a:rPr>
              <a:t>．某校有</a:t>
            </a:r>
            <a:r>
              <a:rPr lang="en-US" altLang="zh-CN" dirty="0">
                <a:latin typeface="宋体" panose="02010600030101010101" pitchFamily="2" charset="-122"/>
              </a:rPr>
              <a:t>5 000</a:t>
            </a:r>
            <a:r>
              <a:rPr lang="zh-CN" altLang="en-US" dirty="0">
                <a:latin typeface="宋体" panose="02010600030101010101" pitchFamily="2" charset="-122"/>
              </a:rPr>
              <a:t>多册图书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B</a:t>
            </a:r>
            <a:r>
              <a:rPr lang="zh-CN" altLang="en-US" dirty="0">
                <a:latin typeface="宋体" panose="02010600030101010101" pitchFamily="2" charset="-122"/>
              </a:rPr>
              <a:t>．七（</a:t>
            </a:r>
            <a:r>
              <a:rPr lang="en-US" altLang="zh-CN" dirty="0">
                <a:latin typeface="宋体" panose="02010600030101010101" pitchFamily="2" charset="-122"/>
              </a:rPr>
              <a:t>1</a:t>
            </a:r>
            <a:r>
              <a:rPr lang="zh-CN" altLang="en-US" dirty="0">
                <a:latin typeface="宋体" panose="02010600030101010101" pitchFamily="2" charset="-122"/>
              </a:rPr>
              <a:t>）班共向灾区捐款</a:t>
            </a:r>
            <a:r>
              <a:rPr lang="en-US" altLang="zh-CN" dirty="0">
                <a:latin typeface="宋体" panose="02010600030101010101" pitchFamily="2" charset="-122"/>
              </a:rPr>
              <a:t>2 256</a:t>
            </a:r>
            <a:r>
              <a:rPr lang="zh-CN" altLang="en-US" dirty="0">
                <a:latin typeface="宋体" panose="02010600030101010101" pitchFamily="2" charset="-122"/>
              </a:rPr>
              <a:t>元钱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C</a:t>
            </a:r>
            <a:r>
              <a:rPr lang="zh-CN" altLang="en-US" dirty="0">
                <a:latin typeface="宋体" panose="02010600030101010101" pitchFamily="2" charset="-122"/>
              </a:rPr>
              <a:t>．某校共有</a:t>
            </a:r>
            <a:r>
              <a:rPr lang="en-US" altLang="zh-CN" dirty="0">
                <a:latin typeface="宋体" panose="02010600030101010101" pitchFamily="2" charset="-122"/>
              </a:rPr>
              <a:t>1 286</a:t>
            </a:r>
            <a:r>
              <a:rPr lang="zh-CN" altLang="en-US" dirty="0">
                <a:latin typeface="宋体" panose="02010600030101010101" pitchFamily="2" charset="-122"/>
              </a:rPr>
              <a:t>名学生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D</a:t>
            </a:r>
            <a:r>
              <a:rPr lang="zh-CN" altLang="en-US" dirty="0">
                <a:latin typeface="宋体" panose="02010600030101010101" pitchFamily="2" charset="-122"/>
              </a:rPr>
              <a:t>．某县城区共有</a:t>
            </a:r>
            <a:r>
              <a:rPr lang="en-US" altLang="zh-CN" dirty="0">
                <a:latin typeface="宋体" panose="02010600030101010101" pitchFamily="2" charset="-122"/>
              </a:rPr>
              <a:t>15</a:t>
            </a:r>
            <a:r>
              <a:rPr lang="zh-CN" altLang="en-US" dirty="0">
                <a:latin typeface="宋体" panose="02010600030101010101" pitchFamily="2" charset="-122"/>
              </a:rPr>
              <a:t>所小学</a:t>
            </a:r>
          </a:p>
        </p:txBody>
      </p:sp>
      <p:grpSp>
        <p:nvGrpSpPr>
          <p:cNvPr id="16386" name="组合 6"/>
          <p:cNvGrpSpPr/>
          <p:nvPr/>
        </p:nvGrpSpPr>
        <p:grpSpPr bwMode="auto">
          <a:xfrm>
            <a:off x="446089" y="270273"/>
            <a:ext cx="2325687" cy="646272"/>
            <a:chOff x="977" y="1507"/>
            <a:chExt cx="3663" cy="1357"/>
          </a:xfrm>
        </p:grpSpPr>
        <p:sp>
          <p:nvSpPr>
            <p:cNvPr id="16387" name="文本框 6"/>
            <p:cNvSpPr txBox="1">
              <a:spLocks noChangeArrowheads="1"/>
            </p:cNvSpPr>
            <p:nvPr/>
          </p:nvSpPr>
          <p:spPr bwMode="auto">
            <a:xfrm>
              <a:off x="1417" y="1507"/>
              <a:ext cx="3223" cy="1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u="sng" dirty="0">
                  <a:solidFill>
                    <a:srgbClr val="A51842"/>
                  </a:solidFill>
                  <a:latin typeface="黑体" panose="02010609060101010101" charset="-122"/>
                  <a:ea typeface="黑体" panose="02010609060101010101" charset="-122"/>
                </a:rPr>
                <a:t>分层训练</a:t>
              </a:r>
              <a:endParaRPr lang="zh-CN" altLang="zh-CN" sz="2400" u="sng" dirty="0">
                <a:solidFill>
                  <a:srgbClr val="A51842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10" name="太阳形 9"/>
            <p:cNvSpPr/>
            <p:nvPr/>
          </p:nvSpPr>
          <p:spPr>
            <a:xfrm>
              <a:off x="977" y="1822"/>
              <a:ext cx="540" cy="542"/>
            </a:xfrm>
            <a:prstGeom prst="sun">
              <a:avLst/>
            </a:prstGeom>
            <a:solidFill>
              <a:srgbClr val="A518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buFontTx/>
                <a:buNone/>
                <a:defRPr/>
              </a:pPr>
              <a:endParaRPr lang="zh-CN" altLang="en-US" sz="2800" b="1" noProof="1"/>
            </a:p>
          </p:txBody>
        </p:sp>
      </p:grp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6643688" y="1339454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6"/>
          <p:cNvSpPr>
            <a:spLocks noChangeArrowheads="1"/>
          </p:cNvSpPr>
          <p:nvPr/>
        </p:nvSpPr>
        <p:spPr bwMode="auto">
          <a:xfrm>
            <a:off x="539552" y="102362"/>
            <a:ext cx="850106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6. </a:t>
            </a:r>
            <a:r>
              <a:rPr lang="zh-CN" altLang="en-US" dirty="0">
                <a:latin typeface="宋体" panose="02010600030101010101" pitchFamily="2" charset="-122"/>
              </a:rPr>
              <a:t>下列各数据中，是近似数的有（   ）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①小明的身高是</a:t>
            </a:r>
            <a:r>
              <a:rPr lang="en-US" altLang="zh-CN" dirty="0">
                <a:latin typeface="宋体" panose="02010600030101010101" pitchFamily="2" charset="-122"/>
              </a:rPr>
              <a:t>183.5 cm</a:t>
            </a:r>
            <a:r>
              <a:rPr lang="zh-CN" altLang="en-US" dirty="0">
                <a:latin typeface="宋体" panose="02010600030101010101" pitchFamily="2" charset="-122"/>
              </a:rPr>
              <a:t>；②小明家买了</a:t>
            </a:r>
            <a:r>
              <a:rPr lang="en-US" altLang="zh-CN" dirty="0">
                <a:latin typeface="宋体" panose="02010600030101010101" pitchFamily="2" charset="-122"/>
              </a:rPr>
              <a:t>100</a:t>
            </a:r>
            <a:r>
              <a:rPr lang="zh-CN" altLang="en-US" dirty="0">
                <a:latin typeface="宋体" panose="02010600030101010101" pitchFamily="2" charset="-122"/>
              </a:rPr>
              <a:t>斤大米；③小明买笔花了</a:t>
            </a:r>
            <a:r>
              <a:rPr lang="en-US" altLang="zh-CN" dirty="0">
                <a:latin typeface="宋体" panose="02010600030101010101" pitchFamily="2" charset="-122"/>
              </a:rPr>
              <a:t>4.8</a:t>
            </a:r>
            <a:r>
              <a:rPr lang="zh-CN" altLang="en-US" dirty="0">
                <a:latin typeface="宋体" panose="02010600030101010101" pitchFamily="2" charset="-122"/>
              </a:rPr>
              <a:t>元；④小明的体重是</a:t>
            </a:r>
            <a:r>
              <a:rPr lang="en-US" altLang="zh-CN" dirty="0">
                <a:latin typeface="宋体" panose="02010600030101010101" pitchFamily="2" charset="-122"/>
              </a:rPr>
              <a:t>70 kg</a:t>
            </a:r>
            <a:r>
              <a:rPr lang="zh-CN" altLang="en-US" dirty="0">
                <a:latin typeface="宋体" panose="02010600030101010101" pitchFamily="2" charset="-122"/>
              </a:rPr>
              <a:t>．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A.1</a:t>
            </a:r>
            <a:r>
              <a:rPr lang="zh-CN" altLang="en-US" dirty="0">
                <a:latin typeface="宋体" panose="02010600030101010101" pitchFamily="2" charset="-122"/>
              </a:rPr>
              <a:t>个</a:t>
            </a:r>
            <a:r>
              <a:rPr lang="en-US" altLang="zh-CN" dirty="0">
                <a:latin typeface="宋体" panose="02010600030101010101" pitchFamily="2" charset="-122"/>
              </a:rPr>
              <a:t>		B.2</a:t>
            </a:r>
            <a:r>
              <a:rPr lang="zh-CN" altLang="en-US" dirty="0">
                <a:latin typeface="宋体" panose="02010600030101010101" pitchFamily="2" charset="-122"/>
              </a:rPr>
              <a:t>个</a:t>
            </a:r>
            <a:r>
              <a:rPr lang="en-US" altLang="zh-CN" dirty="0">
                <a:latin typeface="宋体" panose="02010600030101010101" pitchFamily="2" charset="-122"/>
              </a:rPr>
              <a:t>		C.3</a:t>
            </a:r>
            <a:r>
              <a:rPr lang="zh-CN" altLang="en-US" dirty="0">
                <a:latin typeface="宋体" panose="02010600030101010101" pitchFamily="2" charset="-122"/>
              </a:rPr>
              <a:t>个</a:t>
            </a:r>
            <a:r>
              <a:rPr lang="en-US" altLang="zh-CN" dirty="0">
                <a:latin typeface="宋体" panose="02010600030101010101" pitchFamily="2" charset="-122"/>
              </a:rPr>
              <a:t>		D.4</a:t>
            </a:r>
            <a:r>
              <a:rPr lang="zh-CN" altLang="en-US" dirty="0">
                <a:latin typeface="宋体" panose="02010600030101010101" pitchFamily="2" charset="-122"/>
              </a:rPr>
              <a:t>个</a:t>
            </a:r>
            <a:endParaRPr lang="en-US" altLang="zh-CN" dirty="0">
              <a:latin typeface="宋体" panose="02010600030101010101" pitchFamily="2" charset="-122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7. </a:t>
            </a:r>
            <a:r>
              <a:rPr lang="zh-CN" altLang="en-US" dirty="0">
                <a:latin typeface="宋体" panose="02010600030101010101" pitchFamily="2" charset="-122"/>
              </a:rPr>
              <a:t>按括号内的要求，用四舍五入法对下列各数取近似数：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1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0.026 8</a:t>
            </a:r>
            <a:r>
              <a:rPr lang="zh-CN" altLang="en-US" dirty="0">
                <a:latin typeface="宋体" panose="02010600030101010101" pitchFamily="2" charset="-122"/>
              </a:rPr>
              <a:t>（精确到</a:t>
            </a:r>
            <a:r>
              <a:rPr lang="en-US" altLang="zh-CN" dirty="0">
                <a:latin typeface="宋体" panose="02010600030101010101" pitchFamily="2" charset="-122"/>
              </a:rPr>
              <a:t>0.001</a:t>
            </a:r>
            <a:r>
              <a:rPr lang="zh-CN" altLang="en-US" dirty="0">
                <a:latin typeface="宋体" panose="02010600030101010101" pitchFamily="2" charset="-122"/>
              </a:rPr>
              <a:t>）≈</a:t>
            </a:r>
            <a:r>
              <a:rPr lang="en-US" altLang="zh-CN" dirty="0">
                <a:latin typeface="宋体" panose="02010600030101010101" pitchFamily="2" charset="-122"/>
              </a:rPr>
              <a:t>________</a:t>
            </a:r>
            <a:r>
              <a:rPr lang="zh-CN" altLang="en-US" dirty="0">
                <a:latin typeface="宋体" panose="02010600030101010101" pitchFamily="2" charset="-122"/>
              </a:rPr>
              <a:t>；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2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406.48</a:t>
            </a:r>
            <a:r>
              <a:rPr lang="zh-CN" altLang="en-US" dirty="0">
                <a:latin typeface="宋体" panose="02010600030101010101" pitchFamily="2" charset="-122"/>
              </a:rPr>
              <a:t>（精确到个位）≈</a:t>
            </a:r>
            <a:r>
              <a:rPr lang="en-US" altLang="zh-CN" dirty="0">
                <a:latin typeface="宋体" panose="02010600030101010101" pitchFamily="2" charset="-122"/>
              </a:rPr>
              <a:t>________</a:t>
            </a:r>
            <a:r>
              <a:rPr lang="zh-CN" altLang="en-US" dirty="0">
                <a:latin typeface="宋体" panose="02010600030101010101" pitchFamily="2" charset="-122"/>
              </a:rPr>
              <a:t>；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3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1.897</a:t>
            </a:r>
            <a:r>
              <a:rPr lang="zh-CN" altLang="en-US" dirty="0">
                <a:latin typeface="宋体" panose="02010600030101010101" pitchFamily="2" charset="-122"/>
              </a:rPr>
              <a:t>（精确到十分位）≈</a:t>
            </a:r>
            <a:r>
              <a:rPr lang="en-US" altLang="zh-CN" dirty="0">
                <a:latin typeface="宋体" panose="02010600030101010101" pitchFamily="2" charset="-122"/>
              </a:rPr>
              <a:t>________</a:t>
            </a:r>
            <a:r>
              <a:rPr lang="zh-CN" altLang="en-US" dirty="0">
                <a:latin typeface="宋体" panose="02010600030101010101" pitchFamily="2" charset="-122"/>
              </a:rPr>
              <a:t>；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4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2.903</a:t>
            </a:r>
            <a:r>
              <a:rPr lang="zh-CN" altLang="en-US" dirty="0">
                <a:latin typeface="宋体" panose="02010600030101010101" pitchFamily="2" charset="-122"/>
              </a:rPr>
              <a:t>（精确到</a:t>
            </a:r>
            <a:r>
              <a:rPr lang="en-US" altLang="zh-CN" dirty="0">
                <a:latin typeface="宋体" panose="02010600030101010101" pitchFamily="2" charset="-122"/>
              </a:rPr>
              <a:t>0.01</a:t>
            </a:r>
            <a:r>
              <a:rPr lang="zh-CN" altLang="en-US" dirty="0">
                <a:latin typeface="宋体" panose="02010600030101010101" pitchFamily="2" charset="-122"/>
              </a:rPr>
              <a:t>）≈</a:t>
            </a:r>
            <a:r>
              <a:rPr lang="en-US" altLang="zh-CN" dirty="0">
                <a:latin typeface="宋体" panose="02010600030101010101" pitchFamily="2" charset="-122"/>
              </a:rPr>
              <a:t>________</a:t>
            </a:r>
            <a:r>
              <a:rPr lang="zh-CN" altLang="en-US" dirty="0">
                <a:latin typeface="宋体" panose="02010600030101010101" pitchFamily="2" charset="-122"/>
              </a:rPr>
              <a:t>．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994401" y="35718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643563" y="3161110"/>
            <a:ext cx="761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0.027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5500688" y="3643313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406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715000" y="4125516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1.9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5429251" y="4661297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2.90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6"/>
          <p:cNvSpPr>
            <a:spLocks noChangeArrowheads="1"/>
          </p:cNvSpPr>
          <p:nvPr/>
        </p:nvSpPr>
        <p:spPr bwMode="auto">
          <a:xfrm>
            <a:off x="357188" y="696516"/>
            <a:ext cx="8501062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8.</a:t>
            </a:r>
            <a:r>
              <a:rPr lang="zh-CN" altLang="en-US" dirty="0">
                <a:latin typeface="宋体" panose="02010600030101010101" pitchFamily="2" charset="-122"/>
              </a:rPr>
              <a:t>用四舍五入法按要求把</a:t>
            </a:r>
            <a:r>
              <a:rPr lang="en-US" altLang="zh-CN" dirty="0">
                <a:latin typeface="宋体" panose="02010600030101010101" pitchFamily="2" charset="-122"/>
              </a:rPr>
              <a:t>2.050 3</a:t>
            </a:r>
            <a:r>
              <a:rPr lang="zh-CN" altLang="en-US" dirty="0">
                <a:latin typeface="宋体" panose="02010600030101010101" pitchFamily="2" charset="-122"/>
              </a:rPr>
              <a:t>分别取近似数，其中错误的是（    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A.2.1</a:t>
            </a:r>
            <a:r>
              <a:rPr lang="zh-CN" altLang="en-US" dirty="0">
                <a:latin typeface="宋体" panose="02010600030101010101" pitchFamily="2" charset="-122"/>
              </a:rPr>
              <a:t>（精确到</a:t>
            </a:r>
            <a:r>
              <a:rPr lang="en-US" altLang="zh-CN" dirty="0">
                <a:latin typeface="宋体" panose="02010600030101010101" pitchFamily="2" charset="-122"/>
              </a:rPr>
              <a:t>0.1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B.2.05</a:t>
            </a:r>
            <a:r>
              <a:rPr lang="zh-CN" altLang="en-US" dirty="0">
                <a:latin typeface="宋体" panose="02010600030101010101" pitchFamily="2" charset="-122"/>
              </a:rPr>
              <a:t>（精确到</a:t>
            </a:r>
            <a:r>
              <a:rPr lang="en-US" altLang="zh-CN" dirty="0">
                <a:latin typeface="宋体" panose="02010600030101010101" pitchFamily="2" charset="-122"/>
              </a:rPr>
              <a:t>0.001</a:t>
            </a:r>
            <a:r>
              <a:rPr lang="zh-CN" altLang="en-US" dirty="0">
                <a:latin typeface="宋体" panose="02010600030101010101" pitchFamily="2" charset="-122"/>
              </a:rPr>
              <a:t>）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C.2.05</a:t>
            </a:r>
            <a:r>
              <a:rPr lang="zh-CN" altLang="en-US" dirty="0">
                <a:latin typeface="宋体" panose="02010600030101010101" pitchFamily="2" charset="-122"/>
              </a:rPr>
              <a:t>（精确到百分位）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D.2.050</a:t>
            </a:r>
            <a:r>
              <a:rPr lang="zh-CN" altLang="en-US" dirty="0">
                <a:latin typeface="宋体" panose="02010600030101010101" pitchFamily="2" charset="-122"/>
              </a:rPr>
              <a:t>（精确到千分位）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714626" y="1285875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6"/>
          <p:cNvSpPr>
            <a:spLocks noChangeArrowheads="1"/>
          </p:cNvSpPr>
          <p:nvPr/>
        </p:nvSpPr>
        <p:spPr bwMode="auto">
          <a:xfrm>
            <a:off x="357188" y="375048"/>
            <a:ext cx="8501062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>
                <a:latin typeface="宋体" panose="02010600030101010101" pitchFamily="2" charset="-122"/>
              </a:rPr>
              <a:t>B</a:t>
            </a:r>
            <a:r>
              <a:rPr lang="zh-CN" altLang="en-US">
                <a:latin typeface="宋体" panose="02010600030101010101" pitchFamily="2" charset="-122"/>
              </a:rPr>
              <a:t>组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宋体" panose="02010600030101010101" pitchFamily="2" charset="-122"/>
              </a:rPr>
              <a:t>9</a:t>
            </a:r>
            <a:r>
              <a:rPr lang="zh-CN" altLang="en-US">
                <a:latin typeface="宋体" panose="02010600030101010101" pitchFamily="2" charset="-122"/>
              </a:rPr>
              <a:t>．当使用计算器的“Ｓ－Ｄ”键，将    的结果切换成小数格式</a:t>
            </a:r>
            <a:r>
              <a:rPr lang="en-US" altLang="zh-CN">
                <a:latin typeface="宋体" panose="02010600030101010101" pitchFamily="2" charset="-122"/>
              </a:rPr>
              <a:t>19.166 666 67</a:t>
            </a:r>
            <a:r>
              <a:rPr lang="zh-CN" altLang="en-US">
                <a:latin typeface="宋体" panose="02010600030101010101" pitchFamily="2" charset="-122"/>
              </a:rPr>
              <a:t>，则对结果</a:t>
            </a:r>
            <a:r>
              <a:rPr lang="en-US" altLang="zh-CN">
                <a:latin typeface="宋体" panose="02010600030101010101" pitchFamily="2" charset="-122"/>
              </a:rPr>
              <a:t>19.166 666 67</a:t>
            </a:r>
            <a:r>
              <a:rPr lang="zh-CN" altLang="en-US">
                <a:latin typeface="宋体" panose="02010600030101010101" pitchFamily="2" charset="-122"/>
              </a:rPr>
              <a:t>，以下说法错误的是（   </a:t>
            </a:r>
            <a:r>
              <a:rPr lang="en-US" altLang="zh-CN">
                <a:latin typeface="宋体" panose="02010600030101010101" pitchFamily="2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宋体" panose="02010600030101010101" pitchFamily="2" charset="-122"/>
              </a:rPr>
              <a:t>A</a:t>
            </a:r>
            <a:r>
              <a:rPr lang="zh-CN" altLang="en-US">
                <a:latin typeface="宋体" panose="02010600030101010101" pitchFamily="2" charset="-122"/>
              </a:rPr>
              <a:t>．它不是准确值</a:t>
            </a:r>
            <a:endParaRPr lang="en-US" altLang="zh-CN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>
                <a:latin typeface="宋体" panose="02010600030101010101" pitchFamily="2" charset="-122"/>
              </a:rPr>
              <a:t>B</a:t>
            </a:r>
            <a:r>
              <a:rPr lang="zh-CN" altLang="en-US">
                <a:latin typeface="宋体" panose="02010600030101010101" pitchFamily="2" charset="-122"/>
              </a:rPr>
              <a:t>．它是一个精确结果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宋体" panose="02010600030101010101" pitchFamily="2" charset="-122"/>
              </a:rPr>
              <a:t>C</a:t>
            </a:r>
            <a:r>
              <a:rPr lang="zh-CN" altLang="en-US">
                <a:latin typeface="宋体" panose="02010600030101010101" pitchFamily="2" charset="-122"/>
              </a:rPr>
              <a:t>．它由四舍五入得到</a:t>
            </a:r>
            <a:endParaRPr lang="en-US" altLang="zh-CN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>
                <a:latin typeface="宋体" panose="02010600030101010101" pitchFamily="2" charset="-122"/>
              </a:rPr>
              <a:t>D</a:t>
            </a:r>
            <a:r>
              <a:rPr lang="zh-CN" altLang="en-US">
                <a:latin typeface="宋体" panose="02010600030101010101" pitchFamily="2" charset="-122"/>
              </a:rPr>
              <a:t>．它是一个近似数</a:t>
            </a:r>
            <a:endParaRPr lang="en-US" altLang="zh-CN" baseline="30000">
              <a:latin typeface="宋体" panose="02010600030101010101" pitchFamily="2" charset="-122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4429126" y="1875235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pic>
        <p:nvPicPr>
          <p:cNvPr id="19459" name="Picture 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7938" y="910829"/>
            <a:ext cx="438150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6"/>
          <p:cNvSpPr>
            <a:spLocks noChangeArrowheads="1"/>
          </p:cNvSpPr>
          <p:nvPr/>
        </p:nvSpPr>
        <p:spPr bwMode="auto">
          <a:xfrm>
            <a:off x="357188" y="375048"/>
            <a:ext cx="850106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>
                <a:latin typeface="宋体" panose="02010600030101010101" pitchFamily="2" charset="-122"/>
              </a:rPr>
              <a:t>10</a:t>
            </a:r>
            <a:r>
              <a:rPr lang="zh-CN" altLang="en-US">
                <a:latin typeface="宋体" panose="02010600030101010101" pitchFamily="2" charset="-122"/>
              </a:rPr>
              <a:t>．下列说法正确的是（   </a:t>
            </a:r>
            <a:r>
              <a:rPr lang="en-US" altLang="zh-CN">
                <a:latin typeface="宋体" panose="02010600030101010101" pitchFamily="2" charset="-122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altLang="zh-CN">
                <a:latin typeface="宋体" panose="02010600030101010101" pitchFamily="2" charset="-122"/>
              </a:rPr>
              <a:t>A</a:t>
            </a:r>
            <a:r>
              <a:rPr lang="zh-CN" altLang="en-US">
                <a:latin typeface="宋体" panose="02010600030101010101" pitchFamily="2" charset="-122"/>
              </a:rPr>
              <a:t>．近似数</a:t>
            </a:r>
            <a:r>
              <a:rPr lang="en-US" altLang="zh-CN">
                <a:latin typeface="宋体" panose="02010600030101010101" pitchFamily="2" charset="-122"/>
              </a:rPr>
              <a:t>3.6</a:t>
            </a:r>
            <a:r>
              <a:rPr lang="zh-CN" altLang="en-US">
                <a:latin typeface="宋体" panose="02010600030101010101" pitchFamily="2" charset="-122"/>
              </a:rPr>
              <a:t>与</a:t>
            </a:r>
            <a:r>
              <a:rPr lang="en-US" altLang="zh-CN">
                <a:latin typeface="宋体" panose="02010600030101010101" pitchFamily="2" charset="-122"/>
              </a:rPr>
              <a:t>3.60</a:t>
            </a:r>
            <a:r>
              <a:rPr lang="zh-CN" altLang="en-US">
                <a:latin typeface="宋体" panose="02010600030101010101" pitchFamily="2" charset="-122"/>
              </a:rPr>
              <a:t>的精确度相同</a:t>
            </a:r>
          </a:p>
          <a:p>
            <a:pPr>
              <a:lnSpc>
                <a:spcPct val="200000"/>
              </a:lnSpc>
            </a:pPr>
            <a:r>
              <a:rPr lang="en-US" altLang="zh-CN">
                <a:latin typeface="宋体" panose="02010600030101010101" pitchFamily="2" charset="-122"/>
              </a:rPr>
              <a:t>B</a:t>
            </a:r>
            <a:r>
              <a:rPr lang="zh-CN" altLang="en-US">
                <a:latin typeface="宋体" panose="02010600030101010101" pitchFamily="2" charset="-122"/>
              </a:rPr>
              <a:t>．数</a:t>
            </a:r>
            <a:r>
              <a:rPr lang="en-US" altLang="zh-CN">
                <a:latin typeface="宋体" panose="02010600030101010101" pitchFamily="2" charset="-122"/>
              </a:rPr>
              <a:t>2.995 4</a:t>
            </a:r>
            <a:r>
              <a:rPr lang="zh-CN" altLang="en-US">
                <a:latin typeface="宋体" panose="02010600030101010101" pitchFamily="2" charset="-122"/>
              </a:rPr>
              <a:t>精确到百分位为</a:t>
            </a:r>
            <a:r>
              <a:rPr lang="en-US" altLang="zh-CN">
                <a:latin typeface="宋体" panose="02010600030101010101" pitchFamily="2" charset="-122"/>
              </a:rPr>
              <a:t>3.00</a:t>
            </a:r>
          </a:p>
          <a:p>
            <a:pPr>
              <a:lnSpc>
                <a:spcPct val="200000"/>
              </a:lnSpc>
            </a:pPr>
            <a:r>
              <a:rPr lang="en-US" altLang="zh-CN">
                <a:latin typeface="宋体" panose="02010600030101010101" pitchFamily="2" charset="-122"/>
              </a:rPr>
              <a:t>C</a:t>
            </a:r>
            <a:r>
              <a:rPr lang="zh-CN" altLang="en-US">
                <a:latin typeface="宋体" panose="02010600030101010101" pitchFamily="2" charset="-122"/>
              </a:rPr>
              <a:t>．近似数</a:t>
            </a:r>
            <a:r>
              <a:rPr lang="en-US" altLang="zh-CN">
                <a:latin typeface="宋体" panose="02010600030101010101" pitchFamily="2" charset="-122"/>
              </a:rPr>
              <a:t>1.3×10</a:t>
            </a:r>
            <a:r>
              <a:rPr lang="en-US" altLang="zh-CN" baseline="30000">
                <a:latin typeface="宋体" panose="02010600030101010101" pitchFamily="2" charset="-122"/>
              </a:rPr>
              <a:t>4</a:t>
            </a:r>
            <a:r>
              <a:rPr lang="zh-CN" altLang="en-US">
                <a:latin typeface="宋体" panose="02010600030101010101" pitchFamily="2" charset="-122"/>
              </a:rPr>
              <a:t>精确到十分位</a:t>
            </a:r>
          </a:p>
          <a:p>
            <a:pPr>
              <a:lnSpc>
                <a:spcPct val="200000"/>
              </a:lnSpc>
            </a:pPr>
            <a:r>
              <a:rPr lang="en-US" altLang="zh-CN">
                <a:latin typeface="宋体" panose="02010600030101010101" pitchFamily="2" charset="-122"/>
              </a:rPr>
              <a:t>D</a:t>
            </a:r>
            <a:r>
              <a:rPr lang="zh-CN" altLang="en-US">
                <a:latin typeface="宋体" panose="02010600030101010101" pitchFamily="2" charset="-122"/>
              </a:rPr>
              <a:t>．近似数</a:t>
            </a:r>
            <a:r>
              <a:rPr lang="en-US" altLang="zh-CN">
                <a:latin typeface="宋体" panose="02010600030101010101" pitchFamily="2" charset="-122"/>
              </a:rPr>
              <a:t>3.61</a:t>
            </a:r>
            <a:r>
              <a:rPr lang="zh-CN" altLang="en-US">
                <a:latin typeface="宋体" panose="02010600030101010101" pitchFamily="2" charset="-122"/>
              </a:rPr>
              <a:t>万精确到百分位</a:t>
            </a:r>
          </a:p>
        </p:txBody>
      </p:sp>
      <p:sp>
        <p:nvSpPr>
          <p:cNvPr id="15363" name="矩形 29"/>
          <p:cNvSpPr>
            <a:spLocks noChangeArrowheads="1"/>
          </p:cNvSpPr>
          <p:nvPr/>
        </p:nvSpPr>
        <p:spPr bwMode="auto">
          <a:xfrm>
            <a:off x="4429126" y="535781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宋体" panose="02010600030101010101" pitchFamily="2" charset="-122"/>
              </a:rPr>
              <a:t>B</a:t>
            </a:r>
            <a:endParaRPr lang="zh-CN" altLang="en-US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6"/>
          <p:cNvSpPr>
            <a:spLocks noChangeArrowheads="1"/>
          </p:cNvSpPr>
          <p:nvPr/>
        </p:nvSpPr>
        <p:spPr bwMode="auto">
          <a:xfrm>
            <a:off x="500063" y="402432"/>
            <a:ext cx="8501062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latin typeface="宋体" panose="02010600030101010101" pitchFamily="2" charset="-122"/>
              </a:rPr>
              <a:t>11. </a:t>
            </a:r>
            <a:r>
              <a:rPr lang="zh-CN" altLang="en-US">
                <a:latin typeface="宋体" panose="02010600030101010101" pitchFamily="2" charset="-122"/>
              </a:rPr>
              <a:t>人体中血液的重量约占人体重量的</a:t>
            </a:r>
            <a:r>
              <a:rPr lang="en-US" altLang="zh-CN">
                <a:latin typeface="宋体" panose="02010600030101010101" pitchFamily="2" charset="-122"/>
              </a:rPr>
              <a:t>   </a:t>
            </a:r>
            <a:r>
              <a:rPr lang="zh-CN" altLang="en-US">
                <a:latin typeface="宋体" panose="02010600030101010101" pitchFamily="2" charset="-122"/>
              </a:rPr>
              <a:t>，小丽的体重是</a:t>
            </a:r>
            <a:r>
              <a:rPr lang="en-US" altLang="zh-CN">
                <a:latin typeface="宋体" panose="02010600030101010101" pitchFamily="2" charset="-122"/>
              </a:rPr>
              <a:t>40 kg</a:t>
            </a:r>
            <a:r>
              <a:rPr lang="zh-CN" altLang="en-US">
                <a:latin typeface="宋体" panose="02010600030101010101" pitchFamily="2" charset="-122"/>
              </a:rPr>
              <a:t>，求她体内的血液约重多少千克？（精确到</a:t>
            </a:r>
            <a:r>
              <a:rPr lang="en-US" altLang="zh-CN">
                <a:latin typeface="宋体" panose="02010600030101010101" pitchFamily="2" charset="-122"/>
              </a:rPr>
              <a:t>0.1</a:t>
            </a:r>
            <a:r>
              <a:rPr lang="zh-CN" altLang="en-US">
                <a:latin typeface="宋体" panose="02010600030101010101" pitchFamily="2" charset="-122"/>
              </a:rPr>
              <a:t>）</a:t>
            </a:r>
          </a:p>
          <a:p>
            <a:pPr>
              <a:lnSpc>
                <a:spcPct val="150000"/>
              </a:lnSpc>
            </a:pPr>
            <a:endParaRPr lang="zh-CN" altLang="en-US">
              <a:latin typeface="宋体" panose="02010600030101010101" pitchFamily="2" charset="-122"/>
            </a:endParaRPr>
          </a:p>
        </p:txBody>
      </p:sp>
      <p:pic>
        <p:nvPicPr>
          <p:cNvPr id="2150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402432"/>
            <a:ext cx="419100" cy="535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9"/>
          <p:cNvGrpSpPr/>
          <p:nvPr/>
        </p:nvGrpSpPr>
        <p:grpSpPr bwMode="auto">
          <a:xfrm>
            <a:off x="642939" y="2411017"/>
            <a:ext cx="8143875" cy="923331"/>
            <a:chOff x="642910" y="3214685"/>
            <a:chExt cx="8143932" cy="1230417"/>
          </a:xfrm>
        </p:grpSpPr>
        <p:sp>
          <p:nvSpPr>
            <p:cNvPr id="21508" name="矩形 18"/>
            <p:cNvSpPr>
              <a:spLocks noChangeArrowheads="1"/>
            </p:cNvSpPr>
            <p:nvPr/>
          </p:nvSpPr>
          <p:spPr bwMode="auto">
            <a:xfrm>
              <a:off x="642910" y="3214686"/>
              <a:ext cx="8143932" cy="1230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>
                  <a:solidFill>
                    <a:srgbClr val="FF0000"/>
                  </a:solidFill>
                  <a:latin typeface="宋体" panose="02010600030101010101" pitchFamily="2" charset="-122"/>
                </a:rPr>
                <a:t>解：</a:t>
              </a: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</a:rPr>
                <a:t>40×   ≈3.1(kg)</a:t>
              </a:r>
              <a:r>
                <a:rPr lang="zh-CN" altLang="en-US">
                  <a:solidFill>
                    <a:srgbClr val="FF0000"/>
                  </a:solidFill>
                  <a:latin typeface="宋体" panose="02010600030101010101" pitchFamily="2" charset="-122"/>
                </a:rPr>
                <a:t>．</a:t>
              </a:r>
            </a:p>
            <a:p>
              <a:pPr>
                <a:lnSpc>
                  <a:spcPct val="150000"/>
                </a:lnSpc>
              </a:pPr>
              <a:r>
                <a:rPr lang="zh-CN" altLang="en-US">
                  <a:solidFill>
                    <a:srgbClr val="FF0000"/>
                  </a:solidFill>
                  <a:latin typeface="宋体" panose="02010600030101010101" pitchFamily="2" charset="-122"/>
                </a:rPr>
                <a:t>答：她体内的血液约重</a:t>
              </a: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</a:rPr>
                <a:t>3.1 kg</a:t>
              </a:r>
              <a:r>
                <a:rPr lang="zh-CN" altLang="en-US">
                  <a:solidFill>
                    <a:srgbClr val="FF0000"/>
                  </a:solidFill>
                  <a:latin typeface="宋体" panose="02010600030101010101" pitchFamily="2" charset="-122"/>
                </a:rPr>
                <a:t>．</a:t>
              </a:r>
            </a:p>
          </p:txBody>
        </p:sp>
        <p:pic>
          <p:nvPicPr>
            <p:cNvPr id="21509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3108" y="3214685"/>
              <a:ext cx="500066" cy="794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6"/>
          <p:cNvSpPr>
            <a:spLocks noChangeArrowheads="1"/>
          </p:cNvSpPr>
          <p:nvPr/>
        </p:nvSpPr>
        <p:spPr bwMode="auto">
          <a:xfrm>
            <a:off x="500063" y="402431"/>
            <a:ext cx="85010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latin typeface="宋体" panose="02010600030101010101" pitchFamily="2" charset="-122"/>
              </a:rPr>
              <a:t>12. </a:t>
            </a:r>
            <a:r>
              <a:rPr lang="zh-CN" altLang="en-US">
                <a:latin typeface="宋体" panose="02010600030101010101" pitchFamily="2" charset="-122"/>
              </a:rPr>
              <a:t>一桶玉米的质量大约为</a:t>
            </a:r>
            <a:r>
              <a:rPr lang="en-US" altLang="zh-CN">
                <a:latin typeface="宋体" panose="02010600030101010101" pitchFamily="2" charset="-122"/>
              </a:rPr>
              <a:t>45.2 kg</a:t>
            </a:r>
            <a:r>
              <a:rPr lang="zh-CN" altLang="en-US">
                <a:latin typeface="宋体" panose="02010600030101010101" pitchFamily="2" charset="-122"/>
              </a:rPr>
              <a:t>．现有一堆玉米，估计大约相当于</a:t>
            </a:r>
            <a:r>
              <a:rPr lang="en-US" altLang="zh-CN">
                <a:latin typeface="宋体" panose="02010600030101010101" pitchFamily="2" charset="-122"/>
              </a:rPr>
              <a:t>12</a:t>
            </a:r>
            <a:r>
              <a:rPr lang="zh-CN" altLang="en-US">
                <a:latin typeface="宋体" panose="02010600030101010101" pitchFamily="2" charset="-122"/>
              </a:rPr>
              <a:t>桶．估计这堆玉米大约有多少千克？（精确到个位）</a:t>
            </a:r>
          </a:p>
        </p:txBody>
      </p:sp>
      <p:sp>
        <p:nvSpPr>
          <p:cNvPr id="17411" name="矩形 18"/>
          <p:cNvSpPr>
            <a:spLocks noChangeArrowheads="1"/>
          </p:cNvSpPr>
          <p:nvPr/>
        </p:nvSpPr>
        <p:spPr bwMode="auto">
          <a:xfrm>
            <a:off x="642939" y="2411016"/>
            <a:ext cx="8143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解：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45.2×12≈542(kg)</a:t>
            </a: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答：这堆玉米大约有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542 kg</a:t>
            </a: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1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6"/>
          <p:cNvSpPr>
            <a:spLocks noChangeArrowheads="1"/>
          </p:cNvSpPr>
          <p:nvPr/>
        </p:nvSpPr>
        <p:spPr bwMode="auto">
          <a:xfrm>
            <a:off x="357188" y="508011"/>
            <a:ext cx="8501062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C</a:t>
            </a:r>
            <a:r>
              <a:rPr lang="zh-CN" altLang="en-US" dirty="0">
                <a:latin typeface="宋体" panose="02010600030101010101" pitchFamily="2" charset="-122"/>
              </a:rPr>
              <a:t>组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13. </a:t>
            </a:r>
            <a:r>
              <a:rPr lang="zh-CN" altLang="en-US" dirty="0">
                <a:latin typeface="宋体" panose="02010600030101010101" pitchFamily="2" charset="-122"/>
              </a:rPr>
              <a:t>用四舍五入法将下列各数按括号中的要求取近似数．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1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47 155</a:t>
            </a:r>
            <a:r>
              <a:rPr lang="zh-CN" altLang="en-US" dirty="0">
                <a:latin typeface="宋体" panose="02010600030101010101" pitchFamily="2" charset="-122"/>
              </a:rPr>
              <a:t>（精确到百位）；</a:t>
            </a:r>
          </a:p>
          <a:p>
            <a:pPr>
              <a:lnSpc>
                <a:spcPct val="150000"/>
              </a:lnSpc>
            </a:pPr>
            <a:endParaRPr lang="en-US" altLang="zh-CN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2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4 602.15</a:t>
            </a:r>
            <a:r>
              <a:rPr lang="zh-CN" altLang="en-US" dirty="0">
                <a:latin typeface="宋体" panose="02010600030101010101" pitchFamily="2" charset="-122"/>
              </a:rPr>
              <a:t>（精确到千位）；</a:t>
            </a:r>
          </a:p>
          <a:p>
            <a:pPr>
              <a:lnSpc>
                <a:spcPct val="150000"/>
              </a:lnSpc>
            </a:pPr>
            <a:endParaRPr lang="en-US" altLang="zh-CN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3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20.175</a:t>
            </a:r>
            <a:r>
              <a:rPr lang="zh-CN" altLang="en-US" dirty="0">
                <a:latin typeface="宋体" panose="02010600030101010101" pitchFamily="2" charset="-122"/>
              </a:rPr>
              <a:t>万（精确到百位）；</a:t>
            </a:r>
          </a:p>
          <a:p>
            <a:pPr>
              <a:lnSpc>
                <a:spcPct val="150000"/>
              </a:lnSpc>
            </a:pPr>
            <a:endParaRPr lang="en-US" altLang="zh-CN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4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8.03×10</a:t>
            </a:r>
            <a:r>
              <a:rPr lang="en-US" altLang="zh-CN" baseline="30000" dirty="0">
                <a:latin typeface="宋体" panose="02010600030101010101" pitchFamily="2" charset="-122"/>
              </a:rPr>
              <a:t>4</a:t>
            </a:r>
            <a:r>
              <a:rPr lang="zh-CN" altLang="en-US" dirty="0">
                <a:latin typeface="宋体" panose="02010600030101010101" pitchFamily="2" charset="-122"/>
              </a:rPr>
              <a:t>（精确到千位）．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652464" y="1821656"/>
            <a:ext cx="2685351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</a:rPr>
              <a:t>解：</a:t>
            </a:r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47 155≈4.72×10</a:t>
            </a:r>
            <a:r>
              <a:rPr lang="en-US" altLang="zh-CN" baseline="30000" dirty="0">
                <a:solidFill>
                  <a:srgbClr val="FF0000"/>
                </a:solidFill>
                <a:latin typeface="宋体" panose="02010600030101010101" pitchFamily="2" charset="-122"/>
              </a:rPr>
              <a:t>4</a:t>
            </a:r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617539" y="2634854"/>
            <a:ext cx="256993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解：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4 602.15≈5×10</a:t>
            </a:r>
            <a:r>
              <a:rPr lang="en-US" altLang="zh-CN" baseline="30000">
                <a:solidFill>
                  <a:srgbClr val="FF0000"/>
                </a:solidFill>
                <a:latin typeface="宋体" panose="02010600030101010101" pitchFamily="2" charset="-122"/>
              </a:rPr>
              <a:t>3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642938" y="3429000"/>
            <a:ext cx="27238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解：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20.175</a:t>
            </a: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万≈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20.18</a:t>
            </a: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万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642939" y="4339829"/>
            <a:ext cx="291618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4200"/>
              </a:lnSpc>
            </a:pP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解：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8.03×104≈8.0×10</a:t>
            </a:r>
            <a:r>
              <a:rPr lang="en-US" altLang="zh-CN" baseline="30000">
                <a:solidFill>
                  <a:srgbClr val="FF0000"/>
                </a:solidFill>
                <a:latin typeface="宋体" panose="02010600030101010101" pitchFamily="2" charset="-122"/>
              </a:rPr>
              <a:t>4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6"/>
          <p:cNvSpPr>
            <a:spLocks noChangeArrowheads="1"/>
          </p:cNvSpPr>
          <p:nvPr/>
        </p:nvSpPr>
        <p:spPr bwMode="auto">
          <a:xfrm>
            <a:off x="357188" y="803673"/>
            <a:ext cx="8501062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5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知识点</a:t>
            </a:r>
            <a:r>
              <a:rPr lang="en-US" altLang="zh-CN" dirty="0">
                <a:latin typeface="宋体" panose="02010600030101010101" pitchFamily="2" charset="-122"/>
              </a:rPr>
              <a:t>1</a:t>
            </a:r>
            <a:r>
              <a:rPr lang="zh-CN" altLang="en-US" dirty="0">
                <a:latin typeface="宋体" panose="02010600030101010101" pitchFamily="2" charset="-122"/>
              </a:rPr>
              <a:t>：近似数的概念</a:t>
            </a:r>
            <a:endParaRPr lang="en-US" altLang="zh-CN" dirty="0">
              <a:latin typeface="宋体" panose="02010600030101010101" pitchFamily="2" charset="-122"/>
            </a:endParaRPr>
          </a:p>
          <a:p>
            <a:pPr>
              <a:lnSpc>
                <a:spcPts val="5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【</a:t>
            </a:r>
            <a:r>
              <a:rPr lang="zh-CN" altLang="en-US" dirty="0">
                <a:latin typeface="宋体" panose="02010600030101010101" pitchFamily="2" charset="-122"/>
              </a:rPr>
              <a:t>例</a:t>
            </a:r>
            <a:r>
              <a:rPr lang="en-US" altLang="zh-CN" dirty="0">
                <a:latin typeface="宋体" panose="02010600030101010101" pitchFamily="2" charset="-122"/>
              </a:rPr>
              <a:t>1】 </a:t>
            </a:r>
            <a:r>
              <a:rPr lang="zh-CN" altLang="en-US" dirty="0">
                <a:latin typeface="宋体" panose="02010600030101010101" pitchFamily="2" charset="-122"/>
              </a:rPr>
              <a:t>下列数据是近似数的是（    ）</a:t>
            </a:r>
            <a:endParaRPr lang="en-US" altLang="zh-CN" dirty="0">
              <a:latin typeface="宋体" panose="02010600030101010101" pitchFamily="2" charset="-122"/>
            </a:endParaRPr>
          </a:p>
          <a:p>
            <a:pPr>
              <a:lnSpc>
                <a:spcPts val="5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A</a:t>
            </a:r>
            <a:r>
              <a:rPr lang="zh-CN" altLang="en-US" dirty="0">
                <a:latin typeface="宋体" panose="02010600030101010101" pitchFamily="2" charset="-122"/>
              </a:rPr>
              <a:t>．小敏的身高为</a:t>
            </a:r>
            <a:r>
              <a:rPr lang="en-US" altLang="zh-CN" dirty="0">
                <a:latin typeface="宋体" panose="02010600030101010101" pitchFamily="2" charset="-122"/>
              </a:rPr>
              <a:t>1.50 m </a:t>
            </a:r>
          </a:p>
          <a:p>
            <a:pPr>
              <a:lnSpc>
                <a:spcPts val="5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B</a:t>
            </a:r>
            <a:r>
              <a:rPr lang="zh-CN" altLang="en-US" dirty="0">
                <a:latin typeface="宋体" panose="02010600030101010101" pitchFamily="2" charset="-122"/>
              </a:rPr>
              <a:t>．四月份有</a:t>
            </a:r>
            <a:r>
              <a:rPr lang="en-US" altLang="zh-CN" dirty="0">
                <a:latin typeface="宋体" panose="02010600030101010101" pitchFamily="2" charset="-122"/>
              </a:rPr>
              <a:t>30</a:t>
            </a:r>
            <a:r>
              <a:rPr lang="zh-CN" altLang="en-US" dirty="0">
                <a:latin typeface="宋体" panose="02010600030101010101" pitchFamily="2" charset="-122"/>
              </a:rPr>
              <a:t>天 </a:t>
            </a:r>
            <a:endParaRPr lang="en-US" altLang="zh-CN" dirty="0">
              <a:latin typeface="宋体" panose="02010600030101010101" pitchFamily="2" charset="-122"/>
            </a:endParaRPr>
          </a:p>
          <a:p>
            <a:pPr>
              <a:lnSpc>
                <a:spcPts val="5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C</a:t>
            </a:r>
            <a:r>
              <a:rPr lang="zh-CN" altLang="en-US" dirty="0">
                <a:latin typeface="宋体" panose="02010600030101010101" pitchFamily="2" charset="-122"/>
              </a:rPr>
              <a:t>．小芳家有</a:t>
            </a:r>
            <a:r>
              <a:rPr lang="en-US" altLang="zh-CN" dirty="0">
                <a:latin typeface="宋体" panose="02010600030101010101" pitchFamily="2" charset="-122"/>
              </a:rPr>
              <a:t>3</a:t>
            </a:r>
            <a:r>
              <a:rPr lang="zh-CN" altLang="en-US" dirty="0">
                <a:latin typeface="宋体" panose="02010600030101010101" pitchFamily="2" charset="-122"/>
              </a:rPr>
              <a:t>口人 </a:t>
            </a:r>
            <a:r>
              <a:rPr lang="en-US" altLang="zh-CN" dirty="0">
                <a:latin typeface="宋体" panose="02010600030101010101" pitchFamily="2" charset="-122"/>
              </a:rPr>
              <a:t>	 </a:t>
            </a:r>
          </a:p>
          <a:p>
            <a:pPr>
              <a:lnSpc>
                <a:spcPts val="5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D</a:t>
            </a:r>
            <a:r>
              <a:rPr lang="zh-CN" altLang="en-US" dirty="0">
                <a:latin typeface="宋体" panose="02010600030101010101" pitchFamily="2" charset="-122"/>
              </a:rPr>
              <a:t>．小红所在班里有</a:t>
            </a:r>
            <a:r>
              <a:rPr lang="en-US" altLang="zh-CN" dirty="0">
                <a:latin typeface="宋体" panose="02010600030101010101" pitchFamily="2" charset="-122"/>
              </a:rPr>
              <a:t>24</a:t>
            </a:r>
            <a:r>
              <a:rPr lang="zh-CN" altLang="en-US" dirty="0">
                <a:latin typeface="宋体" panose="02010600030101010101" pitchFamily="2" charset="-122"/>
              </a:rPr>
              <a:t>名女生 </a:t>
            </a:r>
          </a:p>
        </p:txBody>
      </p:sp>
      <p:grpSp>
        <p:nvGrpSpPr>
          <p:cNvPr id="8194" name="组合 6"/>
          <p:cNvGrpSpPr/>
          <p:nvPr/>
        </p:nvGrpSpPr>
        <p:grpSpPr bwMode="auto">
          <a:xfrm>
            <a:off x="446089" y="270272"/>
            <a:ext cx="2325687" cy="646112"/>
            <a:chOff x="977" y="1507"/>
            <a:chExt cx="3663" cy="1356"/>
          </a:xfrm>
        </p:grpSpPr>
        <p:sp>
          <p:nvSpPr>
            <p:cNvPr id="8195" name="文本框 6"/>
            <p:cNvSpPr txBox="1">
              <a:spLocks noChangeArrowheads="1"/>
            </p:cNvSpPr>
            <p:nvPr/>
          </p:nvSpPr>
          <p:spPr bwMode="auto">
            <a:xfrm>
              <a:off x="1417" y="1507"/>
              <a:ext cx="3223" cy="1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u="sng" dirty="0">
                  <a:solidFill>
                    <a:srgbClr val="A51842"/>
                  </a:solidFill>
                  <a:latin typeface="黑体" panose="02010609060101010101" charset="-122"/>
                  <a:ea typeface="黑体" panose="02010609060101010101" charset="-122"/>
                </a:rPr>
                <a:t>典型例题</a:t>
              </a:r>
              <a:endParaRPr lang="zh-CN" altLang="zh-CN" sz="2400" u="sng" dirty="0">
                <a:solidFill>
                  <a:srgbClr val="A51842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10" name="太阳形 9"/>
            <p:cNvSpPr/>
            <p:nvPr/>
          </p:nvSpPr>
          <p:spPr>
            <a:xfrm>
              <a:off x="977" y="1822"/>
              <a:ext cx="540" cy="542"/>
            </a:xfrm>
            <a:prstGeom prst="sun">
              <a:avLst/>
            </a:prstGeom>
            <a:solidFill>
              <a:srgbClr val="A518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buFontTx/>
                <a:buNone/>
                <a:defRPr/>
              </a:pPr>
              <a:endParaRPr lang="zh-CN" altLang="en-US" sz="2800" b="1" noProof="1"/>
            </a:p>
          </p:txBody>
        </p:sp>
      </p:grpSp>
      <p:sp>
        <p:nvSpPr>
          <p:cNvPr id="46" name="矩形 45"/>
          <p:cNvSpPr>
            <a:spLocks noChangeArrowheads="1"/>
          </p:cNvSpPr>
          <p:nvPr/>
        </p:nvSpPr>
        <p:spPr bwMode="auto">
          <a:xfrm>
            <a:off x="5922963" y="1393031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6"/>
          <p:cNvSpPr>
            <a:spLocks noChangeArrowheads="1"/>
          </p:cNvSpPr>
          <p:nvPr/>
        </p:nvSpPr>
        <p:spPr bwMode="auto">
          <a:xfrm>
            <a:off x="642938" y="803673"/>
            <a:ext cx="8501062" cy="3298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5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1. </a:t>
            </a:r>
            <a:r>
              <a:rPr lang="zh-CN" altLang="en-US" dirty="0">
                <a:latin typeface="宋体" panose="02010600030101010101" pitchFamily="2" charset="-122"/>
              </a:rPr>
              <a:t>下面数据不是近似数的是（   ）</a:t>
            </a:r>
          </a:p>
          <a:p>
            <a:pPr>
              <a:lnSpc>
                <a:spcPts val="5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A</a:t>
            </a:r>
            <a:r>
              <a:rPr lang="zh-CN" altLang="en-US" dirty="0">
                <a:latin typeface="宋体" panose="02010600030101010101" pitchFamily="2" charset="-122"/>
              </a:rPr>
              <a:t>．珠穆朗玛峰高出海平面</a:t>
            </a:r>
            <a:r>
              <a:rPr lang="en-US" altLang="zh-CN" dirty="0">
                <a:latin typeface="宋体" panose="02010600030101010101" pitchFamily="2" charset="-122"/>
              </a:rPr>
              <a:t>8 844 m</a:t>
            </a:r>
          </a:p>
          <a:p>
            <a:pPr>
              <a:lnSpc>
                <a:spcPts val="5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B</a:t>
            </a:r>
            <a:r>
              <a:rPr lang="zh-CN" altLang="en-US" dirty="0">
                <a:latin typeface="宋体" panose="02010600030101010101" pitchFamily="2" charset="-122"/>
              </a:rPr>
              <a:t>．人的大脑有</a:t>
            </a:r>
            <a:r>
              <a:rPr lang="en-US" altLang="zh-CN" dirty="0">
                <a:latin typeface="宋体" panose="02010600030101010101" pitchFamily="2" charset="-122"/>
              </a:rPr>
              <a:t>10 000 000 000</a:t>
            </a:r>
            <a:r>
              <a:rPr lang="zh-CN" altLang="en-US" dirty="0">
                <a:latin typeface="宋体" panose="02010600030101010101" pitchFamily="2" charset="-122"/>
              </a:rPr>
              <a:t>个细胞 </a:t>
            </a:r>
          </a:p>
          <a:p>
            <a:pPr>
              <a:lnSpc>
                <a:spcPts val="5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C</a:t>
            </a:r>
            <a:r>
              <a:rPr lang="zh-CN" altLang="en-US" dirty="0">
                <a:latin typeface="宋体" panose="02010600030101010101" pitchFamily="2" charset="-122"/>
              </a:rPr>
              <a:t>．小明买了</a:t>
            </a:r>
            <a:r>
              <a:rPr lang="en-US" altLang="zh-CN" dirty="0">
                <a:latin typeface="宋体" panose="02010600030101010101" pitchFamily="2" charset="-122"/>
              </a:rPr>
              <a:t>5</a:t>
            </a:r>
            <a:r>
              <a:rPr lang="zh-CN" altLang="en-US" dirty="0">
                <a:latin typeface="宋体" panose="02010600030101010101" pitchFamily="2" charset="-122"/>
              </a:rPr>
              <a:t>本小说 </a:t>
            </a:r>
          </a:p>
          <a:p>
            <a:pPr>
              <a:lnSpc>
                <a:spcPts val="5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D</a:t>
            </a:r>
            <a:r>
              <a:rPr lang="zh-CN" altLang="en-US" dirty="0">
                <a:latin typeface="宋体" panose="02010600030101010101" pitchFamily="2" charset="-122"/>
              </a:rPr>
              <a:t>．有关部门预测到</a:t>
            </a:r>
            <a:r>
              <a:rPr lang="en-US" altLang="zh-CN" dirty="0">
                <a:latin typeface="宋体" panose="02010600030101010101" pitchFamily="2" charset="-122"/>
              </a:rPr>
              <a:t>2020</a:t>
            </a:r>
            <a:r>
              <a:rPr lang="zh-CN" altLang="en-US" dirty="0">
                <a:latin typeface="宋体" panose="02010600030101010101" pitchFamily="2" charset="-122"/>
              </a:rPr>
              <a:t>年轿车的拥有率将达到</a:t>
            </a:r>
            <a:r>
              <a:rPr lang="en-US" altLang="zh-CN" dirty="0">
                <a:latin typeface="宋体" panose="02010600030101010101" pitchFamily="2" charset="-122"/>
              </a:rPr>
              <a:t>30%</a:t>
            </a:r>
          </a:p>
        </p:txBody>
      </p:sp>
      <p:grpSp>
        <p:nvGrpSpPr>
          <p:cNvPr id="9218" name="组合 6"/>
          <p:cNvGrpSpPr/>
          <p:nvPr/>
        </p:nvGrpSpPr>
        <p:grpSpPr bwMode="auto">
          <a:xfrm>
            <a:off x="468314" y="267891"/>
            <a:ext cx="2325687" cy="646272"/>
            <a:chOff x="977" y="1507"/>
            <a:chExt cx="3663" cy="1357"/>
          </a:xfrm>
        </p:grpSpPr>
        <p:sp>
          <p:nvSpPr>
            <p:cNvPr id="9219" name="文本框 6"/>
            <p:cNvSpPr txBox="1">
              <a:spLocks noChangeArrowheads="1"/>
            </p:cNvSpPr>
            <p:nvPr/>
          </p:nvSpPr>
          <p:spPr bwMode="auto">
            <a:xfrm>
              <a:off x="1417" y="1507"/>
              <a:ext cx="3223" cy="1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u="sng" dirty="0">
                  <a:solidFill>
                    <a:srgbClr val="A51842"/>
                  </a:solidFill>
                  <a:latin typeface="黑体" panose="02010609060101010101" charset="-122"/>
                  <a:ea typeface="黑体" panose="02010609060101010101" charset="-122"/>
                </a:rPr>
                <a:t>变式训练</a:t>
              </a:r>
              <a:endParaRPr lang="zh-CN" altLang="zh-CN" sz="2400" u="sng" dirty="0">
                <a:solidFill>
                  <a:srgbClr val="A51842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49" name="太阳形 48"/>
            <p:cNvSpPr/>
            <p:nvPr/>
          </p:nvSpPr>
          <p:spPr>
            <a:xfrm>
              <a:off x="977" y="1822"/>
              <a:ext cx="540" cy="542"/>
            </a:xfrm>
            <a:prstGeom prst="sun">
              <a:avLst/>
            </a:prstGeom>
            <a:solidFill>
              <a:srgbClr val="A518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buFontTx/>
                <a:buNone/>
                <a:defRPr/>
              </a:pPr>
              <a:endParaRPr lang="zh-CN" altLang="en-US" sz="2800" b="1" noProof="1"/>
            </a:p>
          </p:txBody>
        </p:sp>
      </p:grpSp>
      <p:sp>
        <p:nvSpPr>
          <p:cNvPr id="42" name="矩形 41"/>
          <p:cNvSpPr>
            <a:spLocks noChangeArrowheads="1"/>
          </p:cNvSpPr>
          <p:nvPr/>
        </p:nvSpPr>
        <p:spPr bwMode="auto">
          <a:xfrm>
            <a:off x="5500688" y="839391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6"/>
          <p:cNvSpPr>
            <a:spLocks noChangeArrowheads="1"/>
          </p:cNvSpPr>
          <p:nvPr/>
        </p:nvSpPr>
        <p:spPr bwMode="auto">
          <a:xfrm>
            <a:off x="357188" y="803672"/>
            <a:ext cx="8501062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5400"/>
              </a:lnSpc>
            </a:pPr>
            <a:r>
              <a:rPr lang="zh-CN" altLang="en-US" dirty="0">
                <a:latin typeface="宋体" panose="02010600030101010101" pitchFamily="2" charset="-122"/>
              </a:rPr>
              <a:t>知识点</a:t>
            </a:r>
            <a:r>
              <a:rPr lang="en-US" altLang="zh-CN" dirty="0">
                <a:latin typeface="宋体" panose="02010600030101010101" pitchFamily="2" charset="-122"/>
              </a:rPr>
              <a:t>2</a:t>
            </a:r>
            <a:r>
              <a:rPr lang="zh-CN" altLang="en-US" dirty="0">
                <a:latin typeface="宋体" panose="02010600030101010101" pitchFamily="2" charset="-122"/>
              </a:rPr>
              <a:t>：按要求写出近似数</a:t>
            </a:r>
          </a:p>
          <a:p>
            <a:pPr>
              <a:lnSpc>
                <a:spcPts val="5400"/>
              </a:lnSpc>
            </a:pPr>
            <a:r>
              <a:rPr lang="en-US" altLang="zh-CN" dirty="0">
                <a:latin typeface="宋体" panose="02010600030101010101" pitchFamily="2" charset="-122"/>
              </a:rPr>
              <a:t>【</a:t>
            </a:r>
            <a:r>
              <a:rPr lang="zh-CN" altLang="en-US" dirty="0">
                <a:latin typeface="宋体" panose="02010600030101010101" pitchFamily="2" charset="-122"/>
              </a:rPr>
              <a:t>例</a:t>
            </a:r>
            <a:r>
              <a:rPr lang="en-US" altLang="zh-CN" dirty="0">
                <a:latin typeface="宋体" panose="02010600030101010101" pitchFamily="2" charset="-122"/>
              </a:rPr>
              <a:t>2】 </a:t>
            </a:r>
            <a:r>
              <a:rPr lang="zh-CN" altLang="en-US" dirty="0">
                <a:latin typeface="宋体" panose="02010600030101010101" pitchFamily="2" charset="-122"/>
              </a:rPr>
              <a:t>按括号内的要求，用四舍五入法对下列各数取近似数：</a:t>
            </a:r>
            <a:endParaRPr lang="en-US" altLang="zh-CN" dirty="0">
              <a:latin typeface="宋体" panose="02010600030101010101" pitchFamily="2" charset="-122"/>
            </a:endParaRPr>
          </a:p>
          <a:p>
            <a:pPr>
              <a:lnSpc>
                <a:spcPts val="54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1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9.234 56</a:t>
            </a:r>
            <a:r>
              <a:rPr lang="zh-CN" altLang="en-US" dirty="0">
                <a:latin typeface="宋体" panose="02010600030101010101" pitchFamily="2" charset="-122"/>
              </a:rPr>
              <a:t>（精确到</a:t>
            </a:r>
            <a:r>
              <a:rPr lang="en-US" altLang="zh-CN" dirty="0">
                <a:latin typeface="宋体" panose="02010600030101010101" pitchFamily="2" charset="-122"/>
              </a:rPr>
              <a:t>0.000 1</a:t>
            </a:r>
            <a:r>
              <a:rPr lang="zh-CN" altLang="en-US" dirty="0">
                <a:latin typeface="宋体" panose="02010600030101010101" pitchFamily="2" charset="-122"/>
              </a:rPr>
              <a:t>）≈</a:t>
            </a:r>
            <a:r>
              <a:rPr lang="en-US" altLang="zh-CN" dirty="0">
                <a:latin typeface="宋体" panose="02010600030101010101" pitchFamily="2" charset="-122"/>
              </a:rPr>
              <a:t>____________</a:t>
            </a:r>
            <a:r>
              <a:rPr lang="zh-CN" altLang="en-US" dirty="0">
                <a:latin typeface="宋体" panose="02010600030101010101" pitchFamily="2" charset="-122"/>
              </a:rPr>
              <a:t>；</a:t>
            </a:r>
            <a:endParaRPr lang="en-US" altLang="zh-CN" dirty="0">
              <a:latin typeface="宋体" panose="02010600030101010101" pitchFamily="2" charset="-122"/>
            </a:endParaRPr>
          </a:p>
          <a:p>
            <a:pPr>
              <a:lnSpc>
                <a:spcPts val="54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2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79.5</a:t>
            </a:r>
            <a:r>
              <a:rPr lang="zh-CN" altLang="en-US" dirty="0">
                <a:latin typeface="宋体" panose="02010600030101010101" pitchFamily="2" charset="-122"/>
              </a:rPr>
              <a:t>（精确到个位）≈</a:t>
            </a:r>
            <a:r>
              <a:rPr lang="en-US" altLang="zh-CN" dirty="0">
                <a:latin typeface="宋体" panose="02010600030101010101" pitchFamily="2" charset="-122"/>
              </a:rPr>
              <a:t>________</a:t>
            </a:r>
            <a:r>
              <a:rPr lang="zh-CN" altLang="en-US" dirty="0">
                <a:latin typeface="宋体" panose="02010600030101010101" pitchFamily="2" charset="-122"/>
              </a:rPr>
              <a:t>；</a:t>
            </a:r>
            <a:endParaRPr lang="en-US" altLang="zh-CN" dirty="0">
              <a:latin typeface="宋体" panose="02010600030101010101" pitchFamily="2" charset="-122"/>
            </a:endParaRPr>
          </a:p>
          <a:p>
            <a:pPr>
              <a:lnSpc>
                <a:spcPts val="54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3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130.06</a:t>
            </a:r>
            <a:r>
              <a:rPr lang="zh-CN" altLang="en-US" dirty="0">
                <a:latin typeface="宋体" panose="02010600030101010101" pitchFamily="2" charset="-122"/>
              </a:rPr>
              <a:t>（精确到</a:t>
            </a:r>
            <a:r>
              <a:rPr lang="en-US" altLang="zh-CN" dirty="0">
                <a:latin typeface="宋体" panose="02010600030101010101" pitchFamily="2" charset="-122"/>
              </a:rPr>
              <a:t>0.1</a:t>
            </a:r>
            <a:r>
              <a:rPr lang="zh-CN" altLang="en-US" dirty="0">
                <a:latin typeface="宋体" panose="02010600030101010101" pitchFamily="2" charset="-122"/>
              </a:rPr>
              <a:t>）≈</a:t>
            </a:r>
            <a:r>
              <a:rPr lang="en-US" altLang="zh-CN" dirty="0">
                <a:latin typeface="宋体" panose="02010600030101010101" pitchFamily="2" charset="-122"/>
              </a:rPr>
              <a:t>________</a:t>
            </a:r>
            <a:r>
              <a:rPr lang="zh-CN" altLang="en-US" dirty="0">
                <a:latin typeface="宋体" panose="02010600030101010101" pitchFamily="2" charset="-122"/>
              </a:rPr>
              <a:t>；</a:t>
            </a:r>
            <a:endParaRPr lang="en-US" altLang="zh-CN" dirty="0">
              <a:latin typeface="宋体" panose="02010600030101010101" pitchFamily="2" charset="-122"/>
            </a:endParaRPr>
          </a:p>
          <a:p>
            <a:pPr>
              <a:lnSpc>
                <a:spcPts val="54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4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579.54</a:t>
            </a:r>
            <a:r>
              <a:rPr lang="zh-CN" altLang="en-US" dirty="0">
                <a:latin typeface="宋体" panose="02010600030101010101" pitchFamily="2" charset="-122"/>
              </a:rPr>
              <a:t>（精确到十分位）≈</a:t>
            </a:r>
            <a:r>
              <a:rPr lang="en-US" altLang="zh-CN" dirty="0">
                <a:latin typeface="宋体" panose="02010600030101010101" pitchFamily="2" charset="-122"/>
              </a:rPr>
              <a:t>________</a:t>
            </a:r>
            <a:r>
              <a:rPr lang="zh-CN" altLang="en-US" dirty="0">
                <a:latin typeface="宋体" panose="02010600030101010101" pitchFamily="2" charset="-122"/>
              </a:rPr>
              <a:t>．</a:t>
            </a:r>
            <a:endParaRPr lang="en-US" altLang="zh-CN" baseline="30000" dirty="0">
              <a:latin typeface="宋体" panose="02010600030101010101" pitchFamily="2" charset="-122"/>
            </a:endParaRPr>
          </a:p>
        </p:txBody>
      </p:sp>
      <p:grpSp>
        <p:nvGrpSpPr>
          <p:cNvPr id="10242" name="组合 6"/>
          <p:cNvGrpSpPr/>
          <p:nvPr/>
        </p:nvGrpSpPr>
        <p:grpSpPr bwMode="auto">
          <a:xfrm>
            <a:off x="446089" y="270272"/>
            <a:ext cx="2325687" cy="646112"/>
            <a:chOff x="977" y="1507"/>
            <a:chExt cx="3663" cy="1356"/>
          </a:xfrm>
        </p:grpSpPr>
        <p:sp>
          <p:nvSpPr>
            <p:cNvPr id="10243" name="文本框 6"/>
            <p:cNvSpPr txBox="1">
              <a:spLocks noChangeArrowheads="1"/>
            </p:cNvSpPr>
            <p:nvPr/>
          </p:nvSpPr>
          <p:spPr bwMode="auto">
            <a:xfrm>
              <a:off x="1417" y="1507"/>
              <a:ext cx="3223" cy="1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u="sng">
                  <a:solidFill>
                    <a:srgbClr val="A51842"/>
                  </a:solidFill>
                  <a:latin typeface="黑体" panose="02010609060101010101" charset="-122"/>
                  <a:ea typeface="黑体" panose="02010609060101010101" charset="-122"/>
                </a:rPr>
                <a:t>典型例题</a:t>
              </a:r>
              <a:endParaRPr lang="zh-CN" altLang="zh-CN" sz="2400" u="sng">
                <a:solidFill>
                  <a:srgbClr val="A51842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10" name="太阳形 9"/>
            <p:cNvSpPr/>
            <p:nvPr/>
          </p:nvSpPr>
          <p:spPr>
            <a:xfrm>
              <a:off x="977" y="1822"/>
              <a:ext cx="540" cy="542"/>
            </a:xfrm>
            <a:prstGeom prst="sun">
              <a:avLst/>
            </a:prstGeom>
            <a:solidFill>
              <a:srgbClr val="A518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buFontTx/>
                <a:buNone/>
                <a:defRPr/>
              </a:pPr>
              <a:endParaRPr lang="zh-CN" altLang="en-US" sz="2800" b="1" noProof="1"/>
            </a:p>
          </p:txBody>
        </p:sp>
      </p:grp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6416676" y="2357438"/>
            <a:ext cx="9925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9.234 6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5357813" y="2893219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80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5143501" y="3375422"/>
            <a:ext cx="761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130.1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5715001" y="3946922"/>
            <a:ext cx="761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579.5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6"/>
          <p:cNvSpPr>
            <a:spLocks noChangeArrowheads="1"/>
          </p:cNvSpPr>
          <p:nvPr/>
        </p:nvSpPr>
        <p:spPr bwMode="auto">
          <a:xfrm>
            <a:off x="357188" y="803672"/>
            <a:ext cx="8501062" cy="3618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5500"/>
              </a:lnSpc>
            </a:pPr>
            <a:r>
              <a:rPr lang="en-US" altLang="zh-CN" dirty="0">
                <a:latin typeface="宋体" panose="02010600030101010101" pitchFamily="2" charset="-122"/>
              </a:rPr>
              <a:t>2.</a:t>
            </a:r>
            <a:r>
              <a:rPr lang="zh-CN" altLang="en-US" dirty="0">
                <a:latin typeface="宋体" panose="02010600030101010101" pitchFamily="2" charset="-122"/>
              </a:rPr>
              <a:t>按括号内的要求，用四舍五入法对下列各数取近似数：</a:t>
            </a:r>
          </a:p>
          <a:p>
            <a:pPr>
              <a:lnSpc>
                <a:spcPts val="55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1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0.632 8</a:t>
            </a:r>
            <a:r>
              <a:rPr lang="zh-CN" altLang="en-US" dirty="0">
                <a:latin typeface="宋体" panose="02010600030101010101" pitchFamily="2" charset="-122"/>
              </a:rPr>
              <a:t>（精确到</a:t>
            </a:r>
            <a:r>
              <a:rPr lang="en-US" altLang="zh-CN" dirty="0">
                <a:latin typeface="宋体" panose="02010600030101010101" pitchFamily="2" charset="-122"/>
              </a:rPr>
              <a:t>0.01</a:t>
            </a:r>
            <a:r>
              <a:rPr lang="zh-CN" altLang="en-US" dirty="0">
                <a:latin typeface="宋体" panose="02010600030101010101" pitchFamily="2" charset="-122"/>
              </a:rPr>
              <a:t>）≈</a:t>
            </a:r>
            <a:r>
              <a:rPr lang="en-US" altLang="zh-CN" dirty="0">
                <a:latin typeface="宋体" panose="02010600030101010101" pitchFamily="2" charset="-122"/>
              </a:rPr>
              <a:t>________</a:t>
            </a:r>
            <a:r>
              <a:rPr lang="zh-CN" altLang="en-US" dirty="0">
                <a:latin typeface="宋体" panose="02010600030101010101" pitchFamily="2" charset="-122"/>
              </a:rPr>
              <a:t>；</a:t>
            </a:r>
          </a:p>
          <a:p>
            <a:pPr>
              <a:lnSpc>
                <a:spcPts val="55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2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7.912 2</a:t>
            </a:r>
            <a:r>
              <a:rPr lang="zh-CN" altLang="en-US" dirty="0">
                <a:latin typeface="宋体" panose="02010600030101010101" pitchFamily="2" charset="-122"/>
              </a:rPr>
              <a:t>（精确到个位）≈</a:t>
            </a:r>
            <a:r>
              <a:rPr lang="en-US" altLang="zh-CN" dirty="0">
                <a:latin typeface="宋体" panose="02010600030101010101" pitchFamily="2" charset="-122"/>
              </a:rPr>
              <a:t>________</a:t>
            </a:r>
            <a:r>
              <a:rPr lang="zh-CN" altLang="en-US" dirty="0">
                <a:latin typeface="宋体" panose="02010600030101010101" pitchFamily="2" charset="-122"/>
              </a:rPr>
              <a:t>；</a:t>
            </a:r>
          </a:p>
          <a:p>
            <a:pPr>
              <a:lnSpc>
                <a:spcPts val="55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3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130.96</a:t>
            </a:r>
            <a:r>
              <a:rPr lang="zh-CN" altLang="en-US" dirty="0">
                <a:latin typeface="宋体" panose="02010600030101010101" pitchFamily="2" charset="-122"/>
              </a:rPr>
              <a:t>（精确到十分位）≈</a:t>
            </a:r>
            <a:r>
              <a:rPr lang="en-US" altLang="zh-CN" dirty="0">
                <a:latin typeface="宋体" panose="02010600030101010101" pitchFamily="2" charset="-122"/>
              </a:rPr>
              <a:t>________</a:t>
            </a:r>
            <a:r>
              <a:rPr lang="zh-CN" altLang="en-US" dirty="0">
                <a:latin typeface="宋体" panose="02010600030101010101" pitchFamily="2" charset="-122"/>
              </a:rPr>
              <a:t>；</a:t>
            </a:r>
          </a:p>
          <a:p>
            <a:pPr>
              <a:lnSpc>
                <a:spcPts val="55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4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0.023 8</a:t>
            </a:r>
            <a:r>
              <a:rPr lang="zh-CN" altLang="en-US" dirty="0">
                <a:latin typeface="宋体" panose="02010600030101010101" pitchFamily="2" charset="-122"/>
              </a:rPr>
              <a:t>（精确到</a:t>
            </a:r>
            <a:r>
              <a:rPr lang="en-US" altLang="zh-CN" dirty="0">
                <a:latin typeface="宋体" panose="02010600030101010101" pitchFamily="2" charset="-122"/>
              </a:rPr>
              <a:t>0.001</a:t>
            </a:r>
            <a:r>
              <a:rPr lang="zh-CN" altLang="en-US" dirty="0">
                <a:latin typeface="宋体" panose="02010600030101010101" pitchFamily="2" charset="-122"/>
              </a:rPr>
              <a:t>）≈</a:t>
            </a:r>
            <a:r>
              <a:rPr lang="en-US" altLang="zh-CN" dirty="0">
                <a:latin typeface="宋体" panose="02010600030101010101" pitchFamily="2" charset="-122"/>
              </a:rPr>
              <a:t>________</a:t>
            </a:r>
            <a:r>
              <a:rPr lang="zh-CN" altLang="en-US" dirty="0">
                <a:latin typeface="宋体" panose="02010600030101010101" pitchFamily="2" charset="-122"/>
              </a:rPr>
              <a:t>．</a:t>
            </a:r>
            <a:endParaRPr lang="en-US" altLang="zh-CN" baseline="30000" dirty="0">
              <a:latin typeface="宋体" panose="02010600030101010101" pitchFamily="2" charset="-122"/>
            </a:endParaRPr>
          </a:p>
        </p:txBody>
      </p:sp>
      <p:grpSp>
        <p:nvGrpSpPr>
          <p:cNvPr id="11266" name="组合 6"/>
          <p:cNvGrpSpPr/>
          <p:nvPr/>
        </p:nvGrpSpPr>
        <p:grpSpPr bwMode="auto">
          <a:xfrm>
            <a:off x="468314" y="321469"/>
            <a:ext cx="2325687" cy="646272"/>
            <a:chOff x="977" y="1507"/>
            <a:chExt cx="3663" cy="1357"/>
          </a:xfrm>
        </p:grpSpPr>
        <p:sp>
          <p:nvSpPr>
            <p:cNvPr id="11267" name="文本框 6"/>
            <p:cNvSpPr txBox="1">
              <a:spLocks noChangeArrowheads="1"/>
            </p:cNvSpPr>
            <p:nvPr/>
          </p:nvSpPr>
          <p:spPr bwMode="auto">
            <a:xfrm>
              <a:off x="1417" y="1507"/>
              <a:ext cx="3223" cy="1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u="sng">
                  <a:solidFill>
                    <a:srgbClr val="A51842"/>
                  </a:solidFill>
                  <a:latin typeface="黑体" panose="02010609060101010101" charset="-122"/>
                  <a:ea typeface="黑体" panose="02010609060101010101" charset="-122"/>
                </a:rPr>
                <a:t>变式训练</a:t>
              </a:r>
              <a:endParaRPr lang="zh-CN" altLang="zh-CN" sz="2400" u="sng">
                <a:solidFill>
                  <a:srgbClr val="A51842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46" name="太阳形 45"/>
            <p:cNvSpPr/>
            <p:nvPr/>
          </p:nvSpPr>
          <p:spPr>
            <a:xfrm>
              <a:off x="977" y="1822"/>
              <a:ext cx="540" cy="543"/>
            </a:xfrm>
            <a:prstGeom prst="sun">
              <a:avLst/>
            </a:prstGeom>
            <a:solidFill>
              <a:srgbClr val="A518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buFontTx/>
                <a:buNone/>
                <a:defRPr/>
              </a:pPr>
              <a:endParaRPr lang="zh-CN" altLang="en-US" sz="2800" b="1" noProof="1"/>
            </a:p>
          </p:txBody>
        </p:sp>
      </p:grpSp>
      <p:sp>
        <p:nvSpPr>
          <p:cNvPr id="42" name="矩形 41"/>
          <p:cNvSpPr>
            <a:spLocks noChangeArrowheads="1"/>
          </p:cNvSpPr>
          <p:nvPr/>
        </p:nvSpPr>
        <p:spPr bwMode="auto">
          <a:xfrm>
            <a:off x="5572126" y="1875235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0.63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5857876" y="2411016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8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45" name="矩形 44"/>
          <p:cNvSpPr>
            <a:spLocks noChangeArrowheads="1"/>
          </p:cNvSpPr>
          <p:nvPr/>
        </p:nvSpPr>
        <p:spPr bwMode="auto">
          <a:xfrm>
            <a:off x="5643563" y="2946797"/>
            <a:ext cx="761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131.0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5715001" y="3464719"/>
            <a:ext cx="761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0.024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5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6"/>
          <p:cNvSpPr>
            <a:spLocks noChangeArrowheads="1"/>
          </p:cNvSpPr>
          <p:nvPr/>
        </p:nvSpPr>
        <p:spPr bwMode="auto">
          <a:xfrm>
            <a:off x="476669" y="990096"/>
            <a:ext cx="8501062" cy="2520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知识点</a:t>
            </a:r>
            <a:r>
              <a:rPr lang="en-US" altLang="zh-CN" dirty="0">
                <a:latin typeface="宋体" panose="02010600030101010101" pitchFamily="2" charset="-122"/>
              </a:rPr>
              <a:t>3</a:t>
            </a:r>
            <a:r>
              <a:rPr lang="zh-CN" altLang="en-US" dirty="0">
                <a:latin typeface="宋体" panose="02010600030101010101" pitchFamily="2" charset="-122"/>
              </a:rPr>
              <a:t>：根据近似值写出精确度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【</a:t>
            </a:r>
            <a:r>
              <a:rPr lang="zh-CN" altLang="en-US" dirty="0">
                <a:latin typeface="宋体" panose="02010600030101010101" pitchFamily="2" charset="-122"/>
              </a:rPr>
              <a:t>例</a:t>
            </a:r>
            <a:r>
              <a:rPr lang="en-US" altLang="zh-CN" dirty="0">
                <a:latin typeface="宋体" panose="02010600030101010101" pitchFamily="2" charset="-122"/>
              </a:rPr>
              <a:t>3】 </a:t>
            </a:r>
            <a:r>
              <a:rPr lang="zh-CN" altLang="en-US" dirty="0">
                <a:latin typeface="宋体" panose="02010600030101010101" pitchFamily="2" charset="-122"/>
              </a:rPr>
              <a:t>下列由四舍五入得到的近似数精确到哪一位？ </a:t>
            </a:r>
            <a:endParaRPr lang="en-US" altLang="zh-CN" dirty="0" smtClean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1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230</a:t>
            </a:r>
            <a:r>
              <a:rPr lang="zh-CN" altLang="en-US" dirty="0">
                <a:latin typeface="宋体" panose="02010600030101010101" pitchFamily="2" charset="-122"/>
              </a:rPr>
              <a:t>精确到</a:t>
            </a:r>
            <a:r>
              <a:rPr lang="en-US" altLang="zh-CN" dirty="0">
                <a:latin typeface="宋体" panose="02010600030101010101" pitchFamily="2" charset="-122"/>
              </a:rPr>
              <a:t>________</a:t>
            </a:r>
            <a:r>
              <a:rPr lang="zh-CN" altLang="en-US" dirty="0">
                <a:latin typeface="宋体" panose="02010600030101010101" pitchFamily="2" charset="-122"/>
              </a:rPr>
              <a:t>；</a:t>
            </a:r>
            <a:endParaRPr lang="en-US" altLang="zh-CN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2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18.3</a:t>
            </a:r>
            <a:r>
              <a:rPr lang="zh-CN" altLang="en-US" dirty="0">
                <a:latin typeface="宋体" panose="02010600030101010101" pitchFamily="2" charset="-122"/>
              </a:rPr>
              <a:t>精确到</a:t>
            </a:r>
            <a:r>
              <a:rPr lang="en-US" altLang="zh-CN" dirty="0">
                <a:latin typeface="宋体" panose="02010600030101010101" pitchFamily="2" charset="-122"/>
              </a:rPr>
              <a:t>________</a:t>
            </a:r>
            <a:r>
              <a:rPr lang="zh-CN" altLang="en-US" dirty="0">
                <a:latin typeface="宋体" panose="02010600030101010101" pitchFamily="2" charset="-122"/>
              </a:rPr>
              <a:t>；</a:t>
            </a:r>
            <a:endParaRPr lang="en-US" altLang="zh-CN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3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0.009 8</a:t>
            </a:r>
            <a:r>
              <a:rPr lang="zh-CN" altLang="en-US" dirty="0">
                <a:latin typeface="宋体" panose="02010600030101010101" pitchFamily="2" charset="-122"/>
              </a:rPr>
              <a:t>精确到</a:t>
            </a:r>
            <a:r>
              <a:rPr lang="en-US" altLang="zh-CN" dirty="0">
                <a:latin typeface="宋体" panose="02010600030101010101" pitchFamily="2" charset="-122"/>
              </a:rPr>
              <a:t>________</a:t>
            </a:r>
            <a:r>
              <a:rPr lang="zh-CN" altLang="en-US" dirty="0">
                <a:latin typeface="宋体" panose="02010600030101010101" pitchFamily="2" charset="-122"/>
              </a:rPr>
              <a:t>；</a:t>
            </a:r>
            <a:endParaRPr lang="en-US" altLang="zh-CN" dirty="0"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4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20.010</a:t>
            </a:r>
            <a:r>
              <a:rPr lang="zh-CN" altLang="en-US" dirty="0">
                <a:latin typeface="宋体" panose="02010600030101010101" pitchFamily="2" charset="-122"/>
              </a:rPr>
              <a:t>精确到</a:t>
            </a:r>
            <a:r>
              <a:rPr lang="en-US" altLang="zh-CN" dirty="0">
                <a:latin typeface="宋体" panose="02010600030101010101" pitchFamily="2" charset="-122"/>
              </a:rPr>
              <a:t>________</a:t>
            </a:r>
            <a:r>
              <a:rPr lang="zh-CN" altLang="en-US" dirty="0">
                <a:latin typeface="宋体" panose="02010600030101010101" pitchFamily="2" charset="-122"/>
              </a:rPr>
              <a:t>．</a:t>
            </a:r>
            <a:endParaRPr lang="en-US" altLang="zh-CN" dirty="0">
              <a:latin typeface="宋体" panose="02010600030101010101" pitchFamily="2" charset="-122"/>
            </a:endParaRPr>
          </a:p>
        </p:txBody>
      </p:sp>
      <p:grpSp>
        <p:nvGrpSpPr>
          <p:cNvPr id="12290" name="组合 6"/>
          <p:cNvGrpSpPr/>
          <p:nvPr/>
        </p:nvGrpSpPr>
        <p:grpSpPr bwMode="auto">
          <a:xfrm>
            <a:off x="446089" y="270272"/>
            <a:ext cx="2325687" cy="646112"/>
            <a:chOff x="977" y="1507"/>
            <a:chExt cx="3663" cy="1356"/>
          </a:xfrm>
        </p:grpSpPr>
        <p:sp>
          <p:nvSpPr>
            <p:cNvPr id="12291" name="文本框 6"/>
            <p:cNvSpPr txBox="1">
              <a:spLocks noChangeArrowheads="1"/>
            </p:cNvSpPr>
            <p:nvPr/>
          </p:nvSpPr>
          <p:spPr bwMode="auto">
            <a:xfrm>
              <a:off x="1417" y="1507"/>
              <a:ext cx="3223" cy="1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u="sng" dirty="0">
                  <a:solidFill>
                    <a:srgbClr val="A51842"/>
                  </a:solidFill>
                  <a:latin typeface="黑体" panose="02010609060101010101" charset="-122"/>
                  <a:ea typeface="黑体" panose="02010609060101010101" charset="-122"/>
                </a:rPr>
                <a:t>典型例题</a:t>
              </a:r>
              <a:endParaRPr lang="zh-CN" altLang="zh-CN" sz="2400" u="sng" dirty="0">
                <a:solidFill>
                  <a:srgbClr val="A51842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10" name="太阳形 9"/>
            <p:cNvSpPr/>
            <p:nvPr/>
          </p:nvSpPr>
          <p:spPr>
            <a:xfrm>
              <a:off x="977" y="1822"/>
              <a:ext cx="540" cy="542"/>
            </a:xfrm>
            <a:prstGeom prst="sun">
              <a:avLst/>
            </a:prstGeom>
            <a:solidFill>
              <a:srgbClr val="A518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buFontTx/>
                <a:buNone/>
                <a:defRPr/>
              </a:pPr>
              <a:endParaRPr lang="zh-CN" altLang="en-US" sz="2800" b="1" noProof="1"/>
            </a:p>
          </p:txBody>
        </p:sp>
      </p:grp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337525" y="1694525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个位</a:t>
            </a: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2337525" y="2176727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十分位</a:t>
            </a: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2837588" y="2658931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万分位</a:t>
            </a: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2623275" y="3141134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千分位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6"/>
          <p:cNvSpPr>
            <a:spLocks noChangeArrowheads="1"/>
          </p:cNvSpPr>
          <p:nvPr/>
        </p:nvSpPr>
        <p:spPr bwMode="auto">
          <a:xfrm>
            <a:off x="539552" y="803673"/>
            <a:ext cx="850106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3. </a:t>
            </a:r>
            <a:r>
              <a:rPr lang="zh-CN" altLang="en-US" dirty="0">
                <a:latin typeface="宋体" panose="02010600030101010101" pitchFamily="2" charset="-122"/>
              </a:rPr>
              <a:t>下列由四舍五入得到的近似数精确到哪一位？ 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1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56.3</a:t>
            </a:r>
            <a:r>
              <a:rPr lang="zh-CN" altLang="en-US" dirty="0">
                <a:latin typeface="宋体" panose="02010600030101010101" pitchFamily="2" charset="-122"/>
              </a:rPr>
              <a:t>精确到</a:t>
            </a:r>
            <a:r>
              <a:rPr lang="en-US" altLang="zh-CN" dirty="0">
                <a:latin typeface="宋体" panose="02010600030101010101" pitchFamily="2" charset="-122"/>
              </a:rPr>
              <a:t>________</a:t>
            </a:r>
            <a:r>
              <a:rPr lang="zh-CN" altLang="en-US" dirty="0">
                <a:latin typeface="宋体" panose="02010600030101010101" pitchFamily="2" charset="-122"/>
              </a:rPr>
              <a:t>；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2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5.630</a:t>
            </a:r>
            <a:r>
              <a:rPr lang="zh-CN" altLang="en-US" dirty="0">
                <a:latin typeface="宋体" panose="02010600030101010101" pitchFamily="2" charset="-122"/>
              </a:rPr>
              <a:t>万精确到</a:t>
            </a:r>
            <a:r>
              <a:rPr lang="en-US" altLang="zh-CN" dirty="0">
                <a:latin typeface="宋体" panose="02010600030101010101" pitchFamily="2" charset="-122"/>
              </a:rPr>
              <a:t>________</a:t>
            </a:r>
            <a:r>
              <a:rPr lang="zh-CN" altLang="en-US" dirty="0">
                <a:latin typeface="宋体" panose="02010600030101010101" pitchFamily="2" charset="-122"/>
              </a:rPr>
              <a:t>；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3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0.017</a:t>
            </a:r>
            <a:r>
              <a:rPr lang="zh-CN" altLang="en-US" dirty="0">
                <a:latin typeface="宋体" panose="02010600030101010101" pitchFamily="2" charset="-122"/>
              </a:rPr>
              <a:t>精确到</a:t>
            </a:r>
            <a:r>
              <a:rPr lang="en-US" altLang="zh-CN" dirty="0">
                <a:latin typeface="宋体" panose="02010600030101010101" pitchFamily="2" charset="-122"/>
              </a:rPr>
              <a:t>________</a:t>
            </a:r>
            <a:r>
              <a:rPr lang="zh-CN" altLang="en-US" dirty="0">
                <a:latin typeface="宋体" panose="02010600030101010101" pitchFamily="2" charset="-122"/>
              </a:rPr>
              <a:t>；</a:t>
            </a: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（</a:t>
            </a:r>
            <a:r>
              <a:rPr lang="en-US" altLang="zh-CN" dirty="0">
                <a:latin typeface="宋体" panose="02010600030101010101" pitchFamily="2" charset="-122"/>
              </a:rPr>
              <a:t>4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en-US" altLang="zh-CN" dirty="0">
                <a:latin typeface="宋体" panose="02010600030101010101" pitchFamily="2" charset="-122"/>
              </a:rPr>
              <a:t>3 800</a:t>
            </a:r>
            <a:r>
              <a:rPr lang="zh-CN" altLang="en-US" dirty="0">
                <a:latin typeface="宋体" panose="02010600030101010101" pitchFamily="2" charset="-122"/>
              </a:rPr>
              <a:t>精确到</a:t>
            </a:r>
            <a:r>
              <a:rPr lang="en-US" altLang="zh-CN" dirty="0">
                <a:latin typeface="宋体" panose="02010600030101010101" pitchFamily="2" charset="-122"/>
              </a:rPr>
              <a:t>________</a:t>
            </a:r>
            <a:r>
              <a:rPr lang="zh-CN" altLang="en-US" dirty="0">
                <a:latin typeface="宋体" panose="02010600030101010101" pitchFamily="2" charset="-122"/>
              </a:rPr>
              <a:t>．</a:t>
            </a:r>
          </a:p>
        </p:txBody>
      </p:sp>
      <p:grpSp>
        <p:nvGrpSpPr>
          <p:cNvPr id="13314" name="组合 6"/>
          <p:cNvGrpSpPr/>
          <p:nvPr/>
        </p:nvGrpSpPr>
        <p:grpSpPr bwMode="auto">
          <a:xfrm>
            <a:off x="468314" y="267891"/>
            <a:ext cx="2325687" cy="646272"/>
            <a:chOff x="977" y="1507"/>
            <a:chExt cx="3663" cy="1357"/>
          </a:xfrm>
        </p:grpSpPr>
        <p:sp>
          <p:nvSpPr>
            <p:cNvPr id="13315" name="文本框 6"/>
            <p:cNvSpPr txBox="1">
              <a:spLocks noChangeArrowheads="1"/>
            </p:cNvSpPr>
            <p:nvPr/>
          </p:nvSpPr>
          <p:spPr bwMode="auto">
            <a:xfrm>
              <a:off x="1417" y="1507"/>
              <a:ext cx="3223" cy="1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u="sng" dirty="0">
                  <a:solidFill>
                    <a:srgbClr val="A51842"/>
                  </a:solidFill>
                  <a:latin typeface="黑体" panose="02010609060101010101" charset="-122"/>
                  <a:ea typeface="黑体" panose="02010609060101010101" charset="-122"/>
                </a:rPr>
                <a:t>变式训练</a:t>
              </a:r>
              <a:endParaRPr lang="zh-CN" altLang="zh-CN" sz="2400" u="sng" dirty="0">
                <a:solidFill>
                  <a:srgbClr val="A51842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41" name="太阳形 40"/>
            <p:cNvSpPr/>
            <p:nvPr/>
          </p:nvSpPr>
          <p:spPr>
            <a:xfrm>
              <a:off x="977" y="1822"/>
              <a:ext cx="540" cy="542"/>
            </a:xfrm>
            <a:prstGeom prst="sun">
              <a:avLst/>
            </a:prstGeom>
            <a:solidFill>
              <a:srgbClr val="A518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buFontTx/>
                <a:buNone/>
                <a:defRPr/>
              </a:pPr>
              <a:endParaRPr lang="zh-CN" altLang="en-US" sz="2800" b="1" noProof="1"/>
            </a:p>
          </p:txBody>
        </p:sp>
      </p:grp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2380586" y="1557188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十分位</a:t>
            </a: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3094961" y="2039392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十位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523461" y="2521594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千分位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737773" y="3003798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个位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6"/>
          <p:cNvSpPr>
            <a:spLocks noChangeArrowheads="1"/>
          </p:cNvSpPr>
          <p:nvPr/>
        </p:nvSpPr>
        <p:spPr bwMode="auto">
          <a:xfrm>
            <a:off x="357188" y="803672"/>
            <a:ext cx="850106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宋体" panose="02010600030101010101" pitchFamily="2" charset="-122"/>
              </a:rPr>
              <a:t>知识点</a:t>
            </a:r>
            <a:r>
              <a:rPr lang="en-US" altLang="zh-CN" dirty="0">
                <a:latin typeface="宋体" panose="02010600030101010101" pitchFamily="2" charset="-122"/>
              </a:rPr>
              <a:t>4</a:t>
            </a:r>
            <a:r>
              <a:rPr lang="zh-CN" altLang="en-US" dirty="0">
                <a:latin typeface="宋体" panose="02010600030101010101" pitchFamily="2" charset="-122"/>
              </a:rPr>
              <a:t>：近似数的应用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宋体" panose="02010600030101010101" pitchFamily="2" charset="-122"/>
              </a:rPr>
              <a:t>【</a:t>
            </a:r>
            <a:r>
              <a:rPr lang="zh-CN" altLang="en-US" dirty="0">
                <a:latin typeface="宋体" panose="02010600030101010101" pitchFamily="2" charset="-122"/>
              </a:rPr>
              <a:t>例</a:t>
            </a:r>
            <a:r>
              <a:rPr lang="en-US" altLang="zh-CN" dirty="0">
                <a:latin typeface="宋体" panose="02010600030101010101" pitchFamily="2" charset="-122"/>
              </a:rPr>
              <a:t>4】</a:t>
            </a:r>
            <a:r>
              <a:rPr lang="zh-CN" altLang="en-US" dirty="0">
                <a:latin typeface="宋体" panose="02010600030101010101" pitchFamily="2" charset="-122"/>
              </a:rPr>
              <a:t>女子</a:t>
            </a:r>
            <a:r>
              <a:rPr lang="en-US" altLang="zh-CN" dirty="0">
                <a:latin typeface="宋体" panose="02010600030101010101" pitchFamily="2" charset="-122"/>
              </a:rPr>
              <a:t>50 m</a:t>
            </a:r>
            <a:r>
              <a:rPr lang="zh-CN" altLang="en-US" dirty="0">
                <a:latin typeface="宋体" panose="02010600030101010101" pitchFamily="2" charset="-122"/>
              </a:rPr>
              <a:t>仰泳小组预赛正在紧张进行着，某个小组五名选手的成绩，若以</a:t>
            </a:r>
            <a:r>
              <a:rPr lang="en-US" altLang="zh-CN" dirty="0">
                <a:latin typeface="宋体" panose="02010600030101010101" pitchFamily="2" charset="-122"/>
              </a:rPr>
              <a:t>30 s</a:t>
            </a:r>
            <a:r>
              <a:rPr lang="zh-CN" altLang="en-US" dirty="0">
                <a:latin typeface="宋体" panose="02010600030101010101" pitchFamily="2" charset="-122"/>
              </a:rPr>
              <a:t>为标准，超过的部分记为正，不足的记为负，计时记录如下</a:t>
            </a:r>
            <a:r>
              <a:rPr lang="en-US" altLang="zh-CN" dirty="0">
                <a:latin typeface="宋体" panose="02010600030101010101" pitchFamily="2" charset="-122"/>
              </a:rPr>
              <a:t>(</a:t>
            </a:r>
            <a:r>
              <a:rPr lang="zh-CN" altLang="en-US" dirty="0">
                <a:latin typeface="宋体" panose="02010600030101010101" pitchFamily="2" charset="-122"/>
              </a:rPr>
              <a:t>单位</a:t>
            </a:r>
            <a:r>
              <a:rPr lang="en-US" altLang="zh-CN" dirty="0">
                <a:latin typeface="宋体" panose="02010600030101010101" pitchFamily="2" charset="-122"/>
              </a:rPr>
              <a:t>:s)</a:t>
            </a:r>
            <a:r>
              <a:rPr lang="zh-CN" altLang="en-US" dirty="0">
                <a:latin typeface="宋体" panose="02010600030101010101" pitchFamily="2" charset="-122"/>
              </a:rPr>
              <a:t>：</a:t>
            </a:r>
            <a:r>
              <a:rPr lang="en-US" altLang="zh-CN" dirty="0">
                <a:latin typeface="宋体" panose="02010600030101010101" pitchFamily="2" charset="-122"/>
              </a:rPr>
              <a:t>+3</a:t>
            </a:r>
            <a:r>
              <a:rPr lang="zh-CN" altLang="en-US" dirty="0">
                <a:latin typeface="宋体" panose="02010600030101010101" pitchFamily="2" charset="-122"/>
              </a:rPr>
              <a:t>，</a:t>
            </a:r>
            <a:r>
              <a:rPr lang="en-US" altLang="zh-CN" dirty="0">
                <a:latin typeface="宋体" panose="02010600030101010101" pitchFamily="2" charset="-122"/>
              </a:rPr>
              <a:t>-0.8</a:t>
            </a:r>
            <a:r>
              <a:rPr lang="zh-CN" altLang="en-US" dirty="0">
                <a:latin typeface="宋体" panose="02010600030101010101" pitchFamily="2" charset="-122"/>
              </a:rPr>
              <a:t>，</a:t>
            </a:r>
            <a:r>
              <a:rPr lang="en-US" altLang="zh-CN" dirty="0">
                <a:latin typeface="宋体" panose="02010600030101010101" pitchFamily="2" charset="-122"/>
              </a:rPr>
              <a:t>+2.8</a:t>
            </a:r>
            <a:r>
              <a:rPr lang="zh-CN" altLang="en-US" dirty="0">
                <a:latin typeface="宋体" panose="02010600030101010101" pitchFamily="2" charset="-122"/>
              </a:rPr>
              <a:t>，</a:t>
            </a:r>
            <a:r>
              <a:rPr lang="en-US" altLang="zh-CN" dirty="0">
                <a:latin typeface="宋体" panose="02010600030101010101" pitchFamily="2" charset="-122"/>
              </a:rPr>
              <a:t>+0.6</a:t>
            </a:r>
            <a:r>
              <a:rPr lang="zh-CN" altLang="en-US" dirty="0">
                <a:latin typeface="宋体" panose="02010600030101010101" pitchFamily="2" charset="-122"/>
              </a:rPr>
              <a:t>，</a:t>
            </a:r>
            <a:r>
              <a:rPr lang="en-US" altLang="zh-CN" dirty="0">
                <a:latin typeface="宋体" panose="02010600030101010101" pitchFamily="2" charset="-122"/>
              </a:rPr>
              <a:t>-1.4</a:t>
            </a:r>
            <a:r>
              <a:rPr lang="zh-CN" altLang="en-US" dirty="0">
                <a:latin typeface="宋体" panose="02010600030101010101" pitchFamily="2" charset="-122"/>
              </a:rPr>
              <a:t>，则这五名选手的平均成绩是多少？（结果精确到</a:t>
            </a:r>
            <a:r>
              <a:rPr lang="en-US" altLang="zh-CN" dirty="0">
                <a:latin typeface="宋体" panose="02010600030101010101" pitchFamily="2" charset="-122"/>
              </a:rPr>
              <a:t>0.1</a:t>
            </a:r>
            <a:r>
              <a:rPr lang="zh-CN" altLang="en-US" dirty="0">
                <a:latin typeface="宋体" panose="02010600030101010101" pitchFamily="2" charset="-122"/>
              </a:rPr>
              <a:t>） </a:t>
            </a:r>
          </a:p>
        </p:txBody>
      </p:sp>
      <p:grpSp>
        <p:nvGrpSpPr>
          <p:cNvPr id="14338" name="组合 6"/>
          <p:cNvGrpSpPr/>
          <p:nvPr/>
        </p:nvGrpSpPr>
        <p:grpSpPr bwMode="auto">
          <a:xfrm>
            <a:off x="446089" y="270272"/>
            <a:ext cx="2325687" cy="646112"/>
            <a:chOff x="977" y="1507"/>
            <a:chExt cx="3663" cy="1356"/>
          </a:xfrm>
        </p:grpSpPr>
        <p:sp>
          <p:nvSpPr>
            <p:cNvPr id="14339" name="文本框 6"/>
            <p:cNvSpPr txBox="1">
              <a:spLocks noChangeArrowheads="1"/>
            </p:cNvSpPr>
            <p:nvPr/>
          </p:nvSpPr>
          <p:spPr bwMode="auto">
            <a:xfrm>
              <a:off x="1417" y="1507"/>
              <a:ext cx="3223" cy="1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u="sng">
                  <a:solidFill>
                    <a:srgbClr val="A51842"/>
                  </a:solidFill>
                  <a:latin typeface="黑体" panose="02010609060101010101" charset="-122"/>
                  <a:ea typeface="黑体" panose="02010609060101010101" charset="-122"/>
                </a:rPr>
                <a:t>典型例题</a:t>
              </a:r>
              <a:endParaRPr lang="zh-CN" altLang="zh-CN" sz="2400" u="sng">
                <a:solidFill>
                  <a:srgbClr val="A51842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10" name="太阳形 9"/>
            <p:cNvSpPr/>
            <p:nvPr/>
          </p:nvSpPr>
          <p:spPr>
            <a:xfrm>
              <a:off x="977" y="1822"/>
              <a:ext cx="540" cy="542"/>
            </a:xfrm>
            <a:prstGeom prst="sun">
              <a:avLst/>
            </a:prstGeom>
            <a:solidFill>
              <a:srgbClr val="A518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buFontTx/>
                <a:buNone/>
                <a:defRPr/>
              </a:pPr>
              <a:endParaRPr lang="zh-CN" altLang="en-US" sz="2800" b="1" noProof="1"/>
            </a:p>
          </p:txBody>
        </p:sp>
      </p:grp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00064" y="3696891"/>
            <a:ext cx="7572375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解：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30+</a:t>
            </a: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3-0.8+2.8+0.6-1.4</a:t>
            </a: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）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÷5=30.84≈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30.8</a:t>
            </a: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s</a:t>
            </a: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）．</a:t>
            </a:r>
            <a:endParaRPr lang="en-US" altLang="zh-CN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答：这五名选手的平均成绩大约是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</a:rPr>
              <a:t>30.8 s</a:t>
            </a: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6"/>
          <p:cNvSpPr>
            <a:spLocks noChangeArrowheads="1"/>
          </p:cNvSpPr>
          <p:nvPr/>
        </p:nvSpPr>
        <p:spPr bwMode="auto">
          <a:xfrm>
            <a:off x="357188" y="803672"/>
            <a:ext cx="8501062" cy="2913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4400"/>
              </a:lnSpc>
            </a:pPr>
            <a:r>
              <a:rPr lang="en-US" altLang="zh-CN" dirty="0">
                <a:latin typeface="宋体" panose="02010600030101010101" pitchFamily="2" charset="-122"/>
              </a:rPr>
              <a:t>4</a:t>
            </a:r>
            <a:r>
              <a:rPr lang="zh-CN" altLang="en-US" dirty="0">
                <a:latin typeface="宋体" panose="02010600030101010101" pitchFamily="2" charset="-122"/>
              </a:rPr>
              <a:t>．一公顷茂密的树林每天大约可以吸收二氧化碳</a:t>
            </a:r>
            <a:r>
              <a:rPr lang="en-US" altLang="zh-CN" dirty="0">
                <a:latin typeface="宋体" panose="02010600030101010101" pitchFamily="2" charset="-122"/>
              </a:rPr>
              <a:t>1 t</a:t>
            </a:r>
            <a:r>
              <a:rPr lang="zh-CN" altLang="en-US" dirty="0">
                <a:latin typeface="宋体" panose="02010600030101010101" pitchFamily="2" charset="-122"/>
              </a:rPr>
              <a:t>，每人每小时平均呼出二氧化碳</a:t>
            </a:r>
            <a:r>
              <a:rPr lang="en-US" altLang="zh-CN" dirty="0">
                <a:latin typeface="宋体" panose="02010600030101010101" pitchFamily="2" charset="-122"/>
              </a:rPr>
              <a:t>39 g</a:t>
            </a:r>
            <a:r>
              <a:rPr lang="zh-CN" altLang="en-US" dirty="0">
                <a:latin typeface="宋体" panose="02010600030101010101" pitchFamily="2" charset="-122"/>
              </a:rPr>
              <a:t>，要吸收一万人一天呼出的二氧化碳，需要多少公顷的树林？（一天按</a:t>
            </a:r>
            <a:r>
              <a:rPr lang="en-US" altLang="zh-CN" dirty="0">
                <a:latin typeface="宋体" panose="02010600030101010101" pitchFamily="2" charset="-122"/>
              </a:rPr>
              <a:t>24</a:t>
            </a:r>
            <a:r>
              <a:rPr lang="zh-CN" altLang="en-US" dirty="0">
                <a:latin typeface="宋体" panose="02010600030101010101" pitchFamily="2" charset="-122"/>
              </a:rPr>
              <a:t>小时计算，结果精确到</a:t>
            </a:r>
            <a:r>
              <a:rPr lang="en-US" altLang="zh-CN" dirty="0">
                <a:latin typeface="宋体" panose="02010600030101010101" pitchFamily="2" charset="-122"/>
              </a:rPr>
              <a:t>0.1</a:t>
            </a:r>
            <a:r>
              <a:rPr lang="zh-CN" altLang="en-US" dirty="0">
                <a:latin typeface="宋体" panose="02010600030101010101" pitchFamily="2" charset="-122"/>
              </a:rPr>
              <a:t>公顷）</a:t>
            </a:r>
          </a:p>
          <a:p>
            <a:pPr>
              <a:lnSpc>
                <a:spcPts val="4400"/>
              </a:lnSpc>
            </a:pPr>
            <a:endParaRPr lang="zh-CN" altLang="en-US" dirty="0">
              <a:latin typeface="宋体" panose="02010600030101010101" pitchFamily="2" charset="-122"/>
            </a:endParaRPr>
          </a:p>
          <a:p>
            <a:pPr>
              <a:lnSpc>
                <a:spcPts val="4400"/>
              </a:lnSpc>
            </a:pPr>
            <a:endParaRPr lang="zh-CN" altLang="en-US" dirty="0">
              <a:latin typeface="宋体" panose="02010600030101010101" pitchFamily="2" charset="-122"/>
            </a:endParaRPr>
          </a:p>
        </p:txBody>
      </p:sp>
      <p:grpSp>
        <p:nvGrpSpPr>
          <p:cNvPr id="15362" name="组合 6"/>
          <p:cNvGrpSpPr/>
          <p:nvPr/>
        </p:nvGrpSpPr>
        <p:grpSpPr bwMode="auto">
          <a:xfrm>
            <a:off x="468314" y="267891"/>
            <a:ext cx="2325687" cy="646272"/>
            <a:chOff x="977" y="1507"/>
            <a:chExt cx="3663" cy="1357"/>
          </a:xfrm>
        </p:grpSpPr>
        <p:sp>
          <p:nvSpPr>
            <p:cNvPr id="15363" name="文本框 6"/>
            <p:cNvSpPr txBox="1">
              <a:spLocks noChangeArrowheads="1"/>
            </p:cNvSpPr>
            <p:nvPr/>
          </p:nvSpPr>
          <p:spPr bwMode="auto">
            <a:xfrm>
              <a:off x="1417" y="1507"/>
              <a:ext cx="3223" cy="1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u="sng">
                  <a:solidFill>
                    <a:srgbClr val="A51842"/>
                  </a:solidFill>
                  <a:latin typeface="黑体" panose="02010609060101010101" charset="-122"/>
                  <a:ea typeface="黑体" panose="02010609060101010101" charset="-122"/>
                </a:rPr>
                <a:t>变式训练</a:t>
              </a:r>
              <a:endParaRPr lang="zh-CN" altLang="zh-CN" sz="2400" u="sng">
                <a:solidFill>
                  <a:srgbClr val="A51842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41" name="太阳形 40"/>
            <p:cNvSpPr/>
            <p:nvPr/>
          </p:nvSpPr>
          <p:spPr>
            <a:xfrm>
              <a:off x="977" y="1822"/>
              <a:ext cx="540" cy="542"/>
            </a:xfrm>
            <a:prstGeom prst="sun">
              <a:avLst/>
            </a:prstGeom>
            <a:solidFill>
              <a:srgbClr val="A518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buFontTx/>
                <a:buNone/>
                <a:defRPr/>
              </a:pPr>
              <a:endParaRPr lang="zh-CN" altLang="en-US" sz="2800" b="1" noProof="1"/>
            </a:p>
          </p:txBody>
        </p:sp>
      </p:grpSp>
      <p:grpSp>
        <p:nvGrpSpPr>
          <p:cNvPr id="3" name="组合 11"/>
          <p:cNvGrpSpPr/>
          <p:nvPr/>
        </p:nvGrpSpPr>
        <p:grpSpPr bwMode="auto">
          <a:xfrm>
            <a:off x="500064" y="3053952"/>
            <a:ext cx="8643937" cy="1785104"/>
            <a:chOff x="500034" y="4071942"/>
            <a:chExt cx="8643966" cy="2378815"/>
          </a:xfrm>
        </p:grpSpPr>
        <p:sp>
          <p:nvSpPr>
            <p:cNvPr id="15366" name="矩形 9"/>
            <p:cNvSpPr>
              <a:spLocks noChangeArrowheads="1"/>
            </p:cNvSpPr>
            <p:nvPr/>
          </p:nvSpPr>
          <p:spPr bwMode="auto">
            <a:xfrm>
              <a:off x="500034" y="4071942"/>
              <a:ext cx="8643966" cy="2378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4400"/>
                </a:lnSpc>
              </a:pPr>
              <a:r>
                <a:rPr lang="zh-CN" altLang="en-US">
                  <a:solidFill>
                    <a:srgbClr val="FF0000"/>
                  </a:solidFill>
                  <a:latin typeface="宋体" panose="02010600030101010101" pitchFamily="2" charset="-122"/>
                </a:rPr>
                <a:t>解：依题意</a:t>
              </a: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</a:rPr>
                <a:t>,</a:t>
              </a:r>
              <a:r>
                <a:rPr lang="zh-CN" altLang="en-US">
                  <a:solidFill>
                    <a:srgbClr val="FF0000"/>
                  </a:solidFill>
                  <a:latin typeface="宋体" panose="02010600030101010101" pitchFamily="2" charset="-122"/>
                </a:rPr>
                <a:t>得             </a:t>
              </a: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</a:rPr>
                <a:t>=9.36≈9.4(</a:t>
              </a:r>
              <a:r>
                <a:rPr lang="zh-CN" altLang="en-US">
                  <a:solidFill>
                    <a:srgbClr val="FF0000"/>
                  </a:solidFill>
                  <a:latin typeface="宋体" panose="02010600030101010101" pitchFamily="2" charset="-122"/>
                </a:rPr>
                <a:t>公顷</a:t>
              </a: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</a:rPr>
                <a:t>).</a:t>
              </a:r>
            </a:p>
            <a:p>
              <a:pPr>
                <a:lnSpc>
                  <a:spcPts val="4400"/>
                </a:lnSpc>
              </a:pPr>
              <a:endParaRPr lang="en-US" altLang="zh-CN">
                <a:solidFill>
                  <a:srgbClr val="FF0000"/>
                </a:solidFill>
                <a:latin typeface="宋体" panose="02010600030101010101" pitchFamily="2" charset="-122"/>
              </a:endParaRPr>
            </a:p>
            <a:p>
              <a:pPr>
                <a:lnSpc>
                  <a:spcPts val="4400"/>
                </a:lnSpc>
              </a:pPr>
              <a:r>
                <a:rPr lang="zh-CN" altLang="en-US">
                  <a:solidFill>
                    <a:srgbClr val="FF0000"/>
                  </a:solidFill>
                  <a:latin typeface="宋体" panose="02010600030101010101" pitchFamily="2" charset="-122"/>
                </a:rPr>
                <a:t>答</a:t>
              </a: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</a:rPr>
                <a:t>:</a:t>
              </a:r>
              <a:r>
                <a:rPr lang="zh-CN" altLang="en-US">
                  <a:solidFill>
                    <a:srgbClr val="FF0000"/>
                  </a:solidFill>
                  <a:latin typeface="宋体" panose="02010600030101010101" pitchFamily="2" charset="-122"/>
                </a:rPr>
                <a:t>需要约</a:t>
              </a:r>
              <a:r>
                <a:rPr lang="en-US" altLang="zh-CN">
                  <a:solidFill>
                    <a:srgbClr val="FF0000"/>
                  </a:solidFill>
                  <a:latin typeface="宋体" panose="02010600030101010101" pitchFamily="2" charset="-122"/>
                </a:rPr>
                <a:t>9.4</a:t>
              </a:r>
              <a:r>
                <a:rPr lang="zh-CN" altLang="en-US">
                  <a:solidFill>
                    <a:srgbClr val="FF0000"/>
                  </a:solidFill>
                  <a:latin typeface="宋体" panose="02010600030101010101" pitchFamily="2" charset="-122"/>
                </a:rPr>
                <a:t>公顷的树林．</a:t>
              </a:r>
            </a:p>
          </p:txBody>
        </p:sp>
        <p:pic>
          <p:nvPicPr>
            <p:cNvPr id="15367" name="Picture 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000364" y="4071942"/>
              <a:ext cx="2143140" cy="786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basetag"/>
  <p:tag name="KSO_WM_TEMPLATE_INDEX" val="201613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basetag"/>
  <p:tag name="KSO_WM_TEMPLATE_INDEX" val="201613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1323"/>
  <p:tag name="KSO_WM_TAG_VERSION" val="1.0"/>
  <p:tag name="KSO_WM_TEMPLATE_THUMBS_INDEX" val="1、2、3、4、5、7、8、11、12、13、15、17、19、21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 w="9525">
          <a:solidFill>
            <a:schemeClr val="bg1"/>
          </a:solidFill>
        </a:ln>
      </a:spPr>
      <a:bodyPr wrap="none" anchor="t">
        <a:spAutoFit/>
      </a:bodyPr>
      <a:lstStyle>
        <a:defPPr algn="ctr">
          <a:defRPr lang="zh-CN" altLang="en-US" sz="4000" b="1" dirty="0">
            <a:solidFill>
              <a:schemeClr val="bg1"/>
            </a:solidFill>
            <a:latin typeface="Arial" panose="020B0604020202020204" pitchFamily="34" charset="0"/>
            <a:ea typeface="黑体" panose="02010609060101010101" charset="-122"/>
            <a:sym typeface="Calibri" panose="020F050202020403020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主题57</Template>
  <TotalTime>0</TotalTime>
  <Words>1094</Words>
  <Application>Microsoft Office PowerPoint</Application>
  <PresentationFormat>全屏显示(16:9)</PresentationFormat>
  <Paragraphs>131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黑体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2018-07-17T01:25:00Z</dcterms:created>
  <dcterms:modified xsi:type="dcterms:W3CDTF">2023-01-17T02:19:52Z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A8C84732444B4B96A5AC5DB3E4F97DF4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