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0" r:id="rId2"/>
    <p:sldId id="277" r:id="rId3"/>
    <p:sldId id="278" r:id="rId4"/>
    <p:sldId id="307" r:id="rId5"/>
    <p:sldId id="298" r:id="rId6"/>
    <p:sldId id="312" r:id="rId7"/>
    <p:sldId id="324" r:id="rId8"/>
    <p:sldId id="323" r:id="rId9"/>
    <p:sldId id="326" r:id="rId10"/>
    <p:sldId id="327" r:id="rId11"/>
    <p:sldId id="280" r:id="rId12"/>
    <p:sldId id="295" r:id="rId13"/>
    <p:sldId id="315" r:id="rId14"/>
    <p:sldId id="316" r:id="rId15"/>
    <p:sldId id="294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295175"/>
    <a:srgbClr val="70C833"/>
    <a:srgbClr val="FBAF2D"/>
    <a:srgbClr val="EC566B"/>
    <a:srgbClr val="306A9B"/>
    <a:srgbClr val="DA2757"/>
    <a:srgbClr val="00A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CC4037E6-E093-41D3-8998-368AAD97543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037E6-E093-41D3-8998-368AAD97543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4</a:t>
            </a:r>
          </a:p>
        </p:txBody>
      </p:sp>
      <p:sp>
        <p:nvSpPr>
          <p:cNvPr id="3074" name="文本框 3"/>
          <p:cNvSpPr txBox="1">
            <a:spLocks noChangeArrowheads="1"/>
          </p:cNvSpPr>
          <p:nvPr/>
        </p:nvSpPr>
        <p:spPr bwMode="auto">
          <a:xfrm>
            <a:off x="4041610" y="2045763"/>
            <a:ext cx="4738596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5500" b="1" dirty="0">
                <a:latin typeface="Times New Roman" panose="02020603050405020304" pitchFamily="18" charset="0"/>
              </a:rPr>
              <a:t>Then and now</a:t>
            </a:r>
            <a:endParaRPr lang="zh-CN" altLang="zh-CN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5" descr="http://i03.pic.sogou.com/2baf7957eb75be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919" y="1941665"/>
            <a:ext cx="3521869" cy="448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95465" y="3599420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dirty="0" smtClean="0"/>
              <a:t>第一课时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3813788" y="5830141"/>
            <a:ext cx="5194241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05382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20317" y="2517954"/>
            <a:ext cx="8202215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buFontTx/>
              <a:buNone/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用硝石、硫磺和木炭这三种物质混和制成的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而当时人们都把这三种东西作为治病的药物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所以取名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火药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 ,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意思是“着火的药”。  </a:t>
            </a: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620316" y="1493838"/>
            <a:ext cx="29546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 dirty="0"/>
              <a:t>中国四大发明</a:t>
            </a:r>
          </a:p>
        </p:txBody>
      </p:sp>
      <p:sp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620316" y="4310651"/>
            <a:ext cx="8202216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buFontTx/>
              <a:buNone/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活字印刷术开始于隋朝的雕版印刷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经宋仁宗时的毕升发展、完善，产生了活字印刷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并由蒙古人传至了欧洲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所以后人称毕升为印刷术的始祖。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657" y="1294410"/>
            <a:ext cx="7375922" cy="556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2022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sp>
        <p:nvSpPr>
          <p:cNvPr id="13315" name="TextBox 10"/>
          <p:cNvSpPr txBox="1">
            <a:spLocks noChangeArrowheads="1"/>
          </p:cNvSpPr>
          <p:nvPr/>
        </p:nvSpPr>
        <p:spPr bwMode="auto">
          <a:xfrm>
            <a:off x="1637110" y="2081213"/>
            <a:ext cx="32412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</a:rPr>
              <a:t>radio             TV</a:t>
            </a:r>
            <a:endParaRPr lang="en-US" altLang="zh-CN" sz="3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TextBox 10"/>
          <p:cNvSpPr txBox="1">
            <a:spLocks noChangeArrowheads="1"/>
          </p:cNvSpPr>
          <p:nvPr/>
        </p:nvSpPr>
        <p:spPr bwMode="auto">
          <a:xfrm>
            <a:off x="1549004" y="2776539"/>
            <a:ext cx="3023264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</a:rPr>
              <a:t>write-wrote</a:t>
            </a:r>
          </a:p>
          <a:p>
            <a:pPr>
              <a:lnSpc>
                <a:spcPct val="150000"/>
              </a:lnSpc>
            </a:pPr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</a:rPr>
              <a:t>could/can/can’t</a:t>
            </a:r>
          </a:p>
          <a:p>
            <a:pPr>
              <a:lnSpc>
                <a:spcPct val="150000"/>
              </a:lnSpc>
            </a:pPr>
            <a:endParaRPr lang="en-US" altLang="zh-CN" sz="3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3897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4338" name="文本框 1"/>
          <p:cNvSpPr txBox="1">
            <a:spLocks noChangeArrowheads="1"/>
          </p:cNvSpPr>
          <p:nvPr/>
        </p:nvSpPr>
        <p:spPr bwMode="auto">
          <a:xfrm>
            <a:off x="563165" y="1843089"/>
            <a:ext cx="841457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1. Seven years ago, I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 </a:t>
            </a:r>
            <a:r>
              <a:rPr lang="en-US" altLang="zh-CN" sz="3200" dirty="0">
                <a:latin typeface="Times New Roman" panose="02020603050405020304" pitchFamily="18" charset="0"/>
              </a:rPr>
              <a:t>write , but I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 </a:t>
            </a:r>
            <a:r>
              <a:rPr lang="en-US" altLang="zh-CN" sz="3200" dirty="0">
                <a:latin typeface="Times New Roman" panose="02020603050405020304" pitchFamily="18" charset="0"/>
              </a:rPr>
              <a:t>read.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 A. can, can’t       B. could not , could     C. could not, can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 smtClean="0">
                <a:latin typeface="Times New Roman" panose="02020603050405020304" pitchFamily="18" charset="0"/>
              </a:rPr>
              <a:t>2</a:t>
            </a:r>
            <a:r>
              <a:rPr lang="en-US" altLang="zh-CN" sz="3200" dirty="0">
                <a:latin typeface="Times New Roman" panose="02020603050405020304" pitchFamily="18" charset="0"/>
              </a:rPr>
              <a:t>. My father does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 </a:t>
            </a:r>
            <a:r>
              <a:rPr lang="en-US" altLang="zh-CN" sz="3200" dirty="0">
                <a:latin typeface="Times New Roman" panose="02020603050405020304" pitchFamily="18" charset="0"/>
              </a:rPr>
              <a:t>on the Internet.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A. shopping      B. shops        C. </a:t>
            </a:r>
            <a:r>
              <a:rPr lang="en-US" altLang="zh-CN" sz="3200" dirty="0" err="1">
                <a:latin typeface="Times New Roman" panose="02020603050405020304" pitchFamily="18" charset="0"/>
              </a:rPr>
              <a:t>shoping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5992" y="2017713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5510" y="4233863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A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06469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5362" name="文本框 1"/>
          <p:cNvSpPr txBox="1">
            <a:spLocks noChangeArrowheads="1"/>
          </p:cNvSpPr>
          <p:nvPr/>
        </p:nvSpPr>
        <p:spPr bwMode="auto">
          <a:xfrm>
            <a:off x="563166" y="1843089"/>
            <a:ext cx="80581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3. I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_______ </a:t>
            </a:r>
            <a:r>
              <a:rPr lang="en-US" altLang="zh-CN" sz="3200" dirty="0">
                <a:latin typeface="Times New Roman" panose="02020603050405020304" pitchFamily="18" charset="0"/>
              </a:rPr>
              <a:t>a letter to my uncle last night.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A. write        B. </a:t>
            </a:r>
            <a:r>
              <a:rPr lang="en-US" altLang="zh-CN" sz="3200" dirty="0" err="1">
                <a:latin typeface="Times New Roman" panose="02020603050405020304" pitchFamily="18" charset="0"/>
              </a:rPr>
              <a:t>writed</a:t>
            </a:r>
            <a:r>
              <a:rPr lang="en-US" altLang="zh-CN" sz="3200" dirty="0">
                <a:latin typeface="Times New Roman" panose="02020603050405020304" pitchFamily="18" charset="0"/>
              </a:rPr>
              <a:t>        C. wrote 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4. Helen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______ </a:t>
            </a:r>
            <a:r>
              <a:rPr lang="en-US" altLang="zh-CN" sz="3200" dirty="0">
                <a:latin typeface="Times New Roman" panose="02020603050405020304" pitchFamily="18" charset="0"/>
              </a:rPr>
              <a:t>this storybook two days ago.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A. read         B. reads         C. </a:t>
            </a:r>
            <a:r>
              <a:rPr lang="en-US" altLang="zh-CN" sz="3200" dirty="0" err="1">
                <a:latin typeface="Times New Roman" panose="02020603050405020304" pitchFamily="18" charset="0"/>
              </a:rPr>
              <a:t>readed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223" y="2046289"/>
            <a:ext cx="34409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5985" y="4187825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A</a:t>
            </a:r>
            <a:endParaRPr lang="zh-CN" altLang="en-US" sz="3200">
              <a:solidFill>
                <a:srgbClr val="FF0000"/>
              </a:solidFill>
            </a:endParaRPr>
          </a:p>
        </p:txBody>
      </p:sp>
      <p:pic>
        <p:nvPicPr>
          <p:cNvPr id="15365" name="Picture 7" descr="http://www.photophoto.cn/m5/023/004/023004001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75835" y="1917701"/>
            <a:ext cx="217289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5397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6386" name="文本框 1"/>
          <p:cNvSpPr txBox="1">
            <a:spLocks noChangeArrowheads="1"/>
          </p:cNvSpPr>
          <p:nvPr/>
        </p:nvSpPr>
        <p:spPr bwMode="auto">
          <a:xfrm>
            <a:off x="563167" y="1843089"/>
            <a:ext cx="8231981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5. I have e-friends from all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______ </a:t>
            </a:r>
            <a:r>
              <a:rPr lang="en-US" altLang="zh-CN" sz="3200" dirty="0">
                <a:latin typeface="Times New Roman" panose="02020603050405020304" pitchFamily="18" charset="0"/>
              </a:rPr>
              <a:t>the world.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A. of           B. over         C. on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6.Ten years ago, I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_______ </a:t>
            </a:r>
            <a:r>
              <a:rPr lang="en-US" altLang="zh-CN" sz="3200" dirty="0">
                <a:latin typeface="Times New Roman" panose="02020603050405020304" pitchFamily="18" charset="0"/>
              </a:rPr>
              <a:t>the telephone to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______ </a:t>
            </a:r>
            <a:r>
              <a:rPr lang="en-US" altLang="zh-CN" sz="3200" dirty="0">
                <a:latin typeface="Times New Roman" panose="02020603050405020304" pitchFamily="18" charset="0"/>
              </a:rPr>
              <a:t>people.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A. use , call     B. used, called       C. used, call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223" y="2046289"/>
            <a:ext cx="34409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5985" y="4187825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  <p:pic>
        <p:nvPicPr>
          <p:cNvPr id="16389" name="Picture 7" descr="http://image1.huangye88.com/2012/08/20/9a02d807d25448d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86550" y="1847851"/>
            <a:ext cx="2230041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43577"/>
            <a:ext cx="311898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 </a:t>
            </a:r>
          </a:p>
        </p:txBody>
      </p:sp>
      <p:sp>
        <p:nvSpPr>
          <p:cNvPr id="17410" name="文本框 1"/>
          <p:cNvSpPr txBox="1">
            <a:spLocks noChangeArrowheads="1"/>
          </p:cNvSpPr>
          <p:nvPr/>
        </p:nvSpPr>
        <p:spPr bwMode="auto">
          <a:xfrm>
            <a:off x="1" y="1535609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Complete story framework alone and recite the article !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01303" y="2458196"/>
          <a:ext cx="7260431" cy="433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3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3642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一般疑问句	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Did you catch any fish ?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Yes, I did .	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895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句型结构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Did 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主语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动词原形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其它 ？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Yes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，主语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+did. \</a:t>
                      </a:r>
                    </a:p>
                    <a:p>
                      <a:pPr algn="l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No, 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主语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 didn’t .	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1677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特殊疑问句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What did you do there ?</a:t>
                      </a:r>
                    </a:p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How was your holiday , Mike ?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We went to the Bound 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It was fun.	</a:t>
                      </a:r>
                    </a:p>
                    <a:p>
                      <a:pPr algn="l"/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895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句型结构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特殊疑问词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一般疑问句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？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主语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动词过去式规则与不规则变化 。	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29" marB="4572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5585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045369" y="2344738"/>
          <a:ext cx="7391400" cy="3605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104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i="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Name</a:t>
                      </a:r>
                      <a:endParaRPr lang="zh-CN" altLang="en-US" sz="2400" b="0" i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...years ago</a:t>
                      </a:r>
                      <a:endParaRPr lang="zh-CN" altLang="en-US" sz="2400" b="0" i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Now</a:t>
                      </a:r>
                      <a:endParaRPr lang="zh-CN" altLang="en-US" sz="2400" b="0" i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04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Mike</a:t>
                      </a:r>
                      <a:endParaRPr lang="zh-CN" altLang="en-US" sz="2400" b="0" i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0" i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0" i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04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i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Mr</a:t>
                      </a:r>
                      <a:r>
                        <a:rPr lang="en-US" altLang="zh-CN" sz="24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 Brown</a:t>
                      </a:r>
                      <a:endParaRPr lang="zh-CN" altLang="en-US" sz="2400" b="0" i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0" i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0" i="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04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Mike’s grandpa</a:t>
                      </a:r>
                      <a:endParaRPr lang="zh-CN" altLang="en-US" sz="2400" b="0" i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0" i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0" i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04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i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Mrs</a:t>
                      </a:r>
                      <a:r>
                        <a:rPr lang="en-US" altLang="zh-CN" sz="24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 Brown</a:t>
                      </a:r>
                      <a:endParaRPr lang="zh-CN" altLang="en-US" sz="2400" b="0" i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0" i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0" i="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80" marR="68580" marT="45715" marB="45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58453" y="2138363"/>
            <a:ext cx="3873699" cy="6524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名词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收音机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58453" y="2779713"/>
            <a:ext cx="6799659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listen to the radio  </a:t>
            </a:r>
            <a:r>
              <a:rPr lang="zh-CN" altLang="en-US" sz="2800" dirty="0">
                <a:latin typeface="Times New Roman" panose="02020603050405020304" pitchFamily="18" charset="0"/>
              </a:rPr>
              <a:t>听收音机  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    about radio  </a:t>
            </a:r>
            <a:r>
              <a:rPr lang="zh-CN" altLang="en-US" sz="2800" dirty="0">
                <a:latin typeface="Times New Roman" panose="02020603050405020304" pitchFamily="18" charset="0"/>
              </a:rPr>
              <a:t>关于收音机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60954" y="4113907"/>
            <a:ext cx="8583046" cy="1221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600" dirty="0" err="1">
                <a:latin typeface="Times New Roman" panose="02020603050405020304" pitchFamily="18" charset="0"/>
              </a:rPr>
              <a:t>eg</a:t>
            </a:r>
            <a:r>
              <a:rPr lang="zh-CN" altLang="en-US" sz="2600" dirty="0" smtClean="0">
                <a:latin typeface="Times New Roman" panose="02020603050405020304" pitchFamily="18" charset="0"/>
              </a:rPr>
              <a:t>：</a:t>
            </a:r>
            <a:r>
              <a:rPr lang="en-US" altLang="zh-CN" sz="2600" dirty="0" smtClean="0">
                <a:latin typeface="Times New Roman" panose="02020603050405020304" pitchFamily="18" charset="0"/>
              </a:rPr>
              <a:t>The </a:t>
            </a:r>
            <a:r>
              <a:rPr lang="en-US" altLang="zh-CN" sz="2600" dirty="0">
                <a:latin typeface="Times New Roman" panose="02020603050405020304" pitchFamily="18" charset="0"/>
              </a:rPr>
              <a:t>students are listening to the radio in music class now.</a:t>
            </a:r>
          </a:p>
          <a:p>
            <a:pPr>
              <a:lnSpc>
                <a:spcPct val="150000"/>
              </a:lnSpc>
            </a:pPr>
            <a:r>
              <a:rPr lang="en-US" altLang="zh-CN" sz="2600" dirty="0">
                <a:latin typeface="Times New Roman" panose="02020603050405020304" pitchFamily="18" charset="0"/>
              </a:rPr>
              <a:t>         </a:t>
            </a:r>
            <a:r>
              <a:rPr lang="zh-CN" altLang="en-US" sz="2600" dirty="0">
                <a:latin typeface="Times New Roman" panose="02020603050405020304" pitchFamily="18" charset="0"/>
              </a:rPr>
              <a:t>同学们正在音乐课上听收音机。</a:t>
            </a:r>
          </a:p>
        </p:txBody>
      </p:sp>
      <p:cxnSp>
        <p:nvCxnSpPr>
          <p:cNvPr id="5125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20304" y="5335588"/>
            <a:ext cx="8623696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小练习：你喜欢听收音机吗？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Do you like _______ _______ the _________?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3900775" y="5905501"/>
            <a:ext cx="47207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listening     to                 radio</a:t>
            </a:r>
            <a:endParaRPr lang="en-US" altLang="zh-C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0303" y="1371601"/>
            <a:ext cx="12362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radio</a:t>
            </a:r>
            <a:endParaRPr lang="zh-CN" altLang="en-US" sz="3600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880631" y="1415350"/>
            <a:ext cx="19845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/'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reɪdɪəʊ</a:t>
            </a:r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endParaRPr lang="zh-CN" altLang="en-US" sz="3600" b="1" dirty="0"/>
          </a:p>
        </p:txBody>
      </p:sp>
      <p:pic>
        <p:nvPicPr>
          <p:cNvPr id="5131" name="图片 417"/>
          <p:cNvPicPr>
            <a:picLocks noChangeAspect="1" noChangeArrowheads="1"/>
          </p:cNvPicPr>
          <p:nvPr/>
        </p:nvPicPr>
        <p:blipFill>
          <a:blip r:embed="rId2" cstate="email">
            <a:lum bright="20000" contrast="20000"/>
          </a:blip>
          <a:srcRect/>
          <a:stretch>
            <a:fillRect/>
          </a:stretch>
        </p:blipFill>
        <p:spPr bwMode="auto">
          <a:xfrm>
            <a:off x="6712148" y="267495"/>
            <a:ext cx="2091929" cy="236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53640" y="2200276"/>
            <a:ext cx="7925341" cy="6524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名词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电视机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 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完整形式为：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television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20304" y="2854325"/>
            <a:ext cx="6274594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watch TV  </a:t>
            </a:r>
            <a:r>
              <a:rPr lang="zh-CN" altLang="en-US" sz="2800" dirty="0">
                <a:latin typeface="Times New Roman" panose="02020603050405020304" pitchFamily="18" charset="0"/>
              </a:rPr>
              <a:t>看电视      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   many TVs </a:t>
            </a:r>
            <a:r>
              <a:rPr lang="zh-CN" altLang="en-US" sz="2800" dirty="0">
                <a:latin typeface="Times New Roman" panose="02020603050405020304" pitchFamily="18" charset="0"/>
              </a:rPr>
              <a:t>许多电视机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20303" y="4092575"/>
            <a:ext cx="68437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We watch TV every evening.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</a:t>
            </a:r>
            <a:r>
              <a:rPr lang="zh-CN" altLang="en-US" sz="2800" dirty="0">
                <a:latin typeface="Times New Roman" panose="02020603050405020304" pitchFamily="18" charset="0"/>
              </a:rPr>
              <a:t>我们每天晚上都看电视。</a:t>
            </a:r>
          </a:p>
        </p:txBody>
      </p:sp>
      <p:cxnSp>
        <p:nvCxnSpPr>
          <p:cNvPr id="6149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15503" y="5476875"/>
            <a:ext cx="8895160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（     ）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People like watching </a:t>
            </a:r>
            <a:r>
              <a:rPr lang="en-US" altLang="zh-CN" sz="2800" dirty="0" smtClean="0">
                <a:solidFill>
                  <a:srgbClr val="767171"/>
                </a:solidFill>
                <a:latin typeface="Times New Roman" panose="02020603050405020304" pitchFamily="18" charset="0"/>
              </a:rPr>
              <a:t>___ 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every evening.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             A. TV           B. film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1610916" y="5551489"/>
            <a:ext cx="4536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 A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4079" y="1473201"/>
            <a:ext cx="8258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TV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37035" y="1512888"/>
            <a:ext cx="18133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/ˌ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ti</a:t>
            </a:r>
            <a:r>
              <a:rPr lang="en-US" altLang="zh-CN" sz="3600" b="1" dirty="0">
                <a:latin typeface="Times New Roman" panose="02020603050405020304" pitchFamily="18" charset="0"/>
              </a:rPr>
              <a:t>: ˈvi:/</a:t>
            </a:r>
            <a:endParaRPr lang="zh-CN" altLang="en-US" sz="3600" b="1" dirty="0"/>
          </a:p>
        </p:txBody>
      </p:sp>
      <p:pic>
        <p:nvPicPr>
          <p:cNvPr id="6155" name="图片 419"/>
          <p:cNvPicPr>
            <a:picLocks noChangeAspect="1" noChangeArrowheads="1"/>
          </p:cNvPicPr>
          <p:nvPr/>
        </p:nvPicPr>
        <p:blipFill>
          <a:blip r:embed="rId3" cstate="email">
            <a:lum bright="30000" contrast="30000"/>
          </a:blip>
          <a:srcRect/>
          <a:stretch>
            <a:fillRect/>
          </a:stretch>
        </p:blipFill>
        <p:spPr bwMode="auto">
          <a:xfrm>
            <a:off x="6431464" y="2874964"/>
            <a:ext cx="22098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34052"/>
            <a:ext cx="2648764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11944" y="2927350"/>
            <a:ext cx="73120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could 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表示过去的能力。而</a:t>
            </a:r>
            <a:r>
              <a:rPr lang="en-US" altLang="zh-CN" sz="2800" dirty="0" smtClean="0">
                <a:latin typeface="Times New Roman" panose="02020603050405020304" pitchFamily="18" charset="0"/>
                <a:sym typeface="+mn-ea"/>
              </a:rPr>
              <a:t>can 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不表示过去特定能力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通常只限于肯定句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否定句或疑问句。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1944" y="1598614"/>
            <a:ext cx="40703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He could not write.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6985" y="2312988"/>
            <a:ext cx="24929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zh-CN" sz="3600" b="1" dirty="0"/>
              <a:t>他不能写。</a:t>
            </a:r>
            <a:endParaRPr lang="zh-CN" altLang="zh-CN" sz="36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2229" y="4279900"/>
            <a:ext cx="8304609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en-US" sz="2800" dirty="0">
                <a:latin typeface="Times New Roman" panose="02020603050405020304" pitchFamily="18" charset="0"/>
              </a:rPr>
              <a:t>Could he speak English 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        </a:t>
            </a:r>
            <a:r>
              <a:rPr lang="zh-CN" altLang="en-US" sz="2800" dirty="0">
                <a:latin typeface="Times New Roman" panose="02020603050405020304" pitchFamily="18" charset="0"/>
              </a:rPr>
              <a:t>那时候他会说英语吗？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0760" y="5599113"/>
            <a:ext cx="862607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（    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）They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______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dance in the park then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 A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. do        </a:t>
            </a:r>
            <a:r>
              <a:rPr lang="en-US" altLang="en-US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. could </a:t>
            </a:r>
            <a:endParaRPr lang="en-US" altLang="en-US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61840" y="5705914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6" name="Picture 10" descr="http://i03.pictn.sogoucdn.com/9c6c9bb3981c88f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71159" y="0"/>
            <a:ext cx="1772841" cy="323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10301"/>
            <a:ext cx="3076435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38162" y="2781300"/>
            <a:ext cx="8190201" cy="138430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wrote </a:t>
            </a:r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是</a:t>
            </a: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write </a:t>
            </a:r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的过去式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主语：</a:t>
            </a:r>
            <a:r>
              <a:rPr lang="en-US" altLang="zh-CN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Mr</a:t>
            </a: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 Brown </a:t>
            </a:r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谓语：</a:t>
            </a: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wrote  </a:t>
            </a:r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宾语：</a:t>
            </a: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letters </a:t>
            </a:r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宾语补足语：</a:t>
            </a:r>
            <a:r>
              <a:rPr lang="en-US" altLang="zh-CN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to his friends.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60748" y="1435100"/>
            <a:ext cx="7897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 err="1">
                <a:latin typeface="Times New Roman" panose="02020603050405020304" pitchFamily="18" charset="0"/>
              </a:rPr>
              <a:t>Mr</a:t>
            </a:r>
            <a:r>
              <a:rPr lang="en-US" altLang="zh-CN" sz="3600" b="1" dirty="0">
                <a:latin typeface="Times New Roman" panose="02020603050405020304" pitchFamily="18" charset="0"/>
              </a:rPr>
              <a:t> Brown wrote letters to his friends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.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8163" y="2108201"/>
            <a:ext cx="65966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 err="1"/>
              <a:t>Mr</a:t>
            </a:r>
            <a:r>
              <a:rPr lang="en-US" altLang="zh-CN" sz="3600" b="1" dirty="0"/>
              <a:t> Brown </a:t>
            </a:r>
            <a:r>
              <a:rPr lang="zh-CN" altLang="zh-CN" sz="3600" b="1" dirty="0"/>
              <a:t>写信给他的朋友们。</a:t>
            </a:r>
            <a:endParaRPr lang="zh-CN" altLang="zh-CN" sz="36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6515" y="4029075"/>
            <a:ext cx="786559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solidFill>
                  <a:srgbClr val="7F7F7F"/>
                </a:solidFill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 Mike wrote few letters to any of his family.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Mick </a:t>
            </a: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没怎么给家里写信。</a:t>
            </a:r>
            <a:endParaRPr lang="zh-CN" altLang="en-US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7404" y="5468939"/>
            <a:ext cx="8966596" cy="130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Last year Yang Ling </a:t>
            </a:r>
            <a:r>
              <a:rPr lang="en-US" altLang="zh-CN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_________(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write) letters to her best </a:t>
            </a:r>
            <a:r>
              <a:rPr lang="en-US" altLang="zh-CN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friend .</a:t>
            </a:r>
            <a:endParaRPr lang="en-US" altLang="zh-CN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60702" y="5520687"/>
            <a:ext cx="10021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wrote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98425"/>
            <a:ext cx="2981432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20315" y="2547938"/>
            <a:ext cx="849832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情态动词</a:t>
            </a:r>
            <a:r>
              <a:rPr lang="en-US" altLang="zh-CN" sz="2400" dirty="0" smtClean="0">
                <a:latin typeface="Times New Roman" panose="02020603050405020304" pitchFamily="18" charset="0"/>
                <a:sym typeface="+mn-ea"/>
              </a:rPr>
              <a:t>can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不能独门存在</a:t>
            </a:r>
            <a:r>
              <a:rPr lang="en-US" altLang="zh-C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它必须与动词原形一起构成谓语。</a:t>
            </a:r>
            <a:endParaRPr lang="en-US" altLang="zh-CN" sz="2400" dirty="0" smtClean="0">
              <a:latin typeface="Times New Roman" panose="02020603050405020304" pitchFamily="18" charset="0"/>
              <a:sym typeface="+mn-ea"/>
            </a:endParaRPr>
          </a:p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sym typeface="+mn-ea"/>
              </a:rPr>
              <a:t>没有人称和数的变化。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1228" y="1189038"/>
            <a:ext cx="88174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Now he can read and watch news on the Internet.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6516" y="1857376"/>
            <a:ext cx="57246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zh-CN" sz="3600" b="1" dirty="0"/>
              <a:t>现在他可以在网上看新闻。</a:t>
            </a:r>
            <a:endParaRPr lang="zh-CN" altLang="zh-CN" sz="36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0315" y="3827463"/>
            <a:ext cx="790616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800" dirty="0" err="1">
                <a:latin typeface="Times New Roman" panose="02020603050405020304" pitchFamily="18" charset="0"/>
              </a:rPr>
              <a:t>eg</a:t>
            </a:r>
            <a:r>
              <a:rPr lang="en-US" altLang="en-US" sz="2800" dirty="0">
                <a:latin typeface="Times New Roman" panose="02020603050405020304" pitchFamily="18" charset="0"/>
              </a:rPr>
              <a:t> : I can speak Chinese.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dirty="0">
                <a:latin typeface="Times New Roman" panose="02020603050405020304" pitchFamily="18" charset="0"/>
              </a:rPr>
              <a:t>       </a:t>
            </a:r>
            <a:r>
              <a:rPr lang="zh-CN" altLang="en-US" sz="2800" dirty="0">
                <a:latin typeface="Times New Roman" panose="02020603050405020304" pitchFamily="18" charset="0"/>
              </a:rPr>
              <a:t>我会讲汉语。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1229" y="5302250"/>
            <a:ext cx="88174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: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Amy </a:t>
            </a: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不会说英语。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Amy </a:t>
            </a:r>
            <a:r>
              <a:rPr lang="en-US" altLang="zh-CN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_______ 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speak English.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</a:t>
            </a:r>
            <a:r>
              <a:rPr lang="zh-CN" altLang="en-US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他会跳舞。             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He </a:t>
            </a:r>
            <a:r>
              <a:rPr lang="en-US" altLang="zh-CN" sz="28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_______ </a:t>
            </a:r>
            <a:r>
              <a:rPr lang="en-US" altLang="zh-CN" sz="2800" dirty="0">
                <a:solidFill>
                  <a:srgbClr val="7F7F7F"/>
                </a:solidFill>
                <a:latin typeface="Times New Roman" panose="02020603050405020304" pitchFamily="18" charset="0"/>
              </a:rPr>
              <a:t>dance.</a:t>
            </a:r>
            <a:endParaRPr lang="en-US" altLang="zh-CN" sz="28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26428" y="5341939"/>
            <a:ext cx="8947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can’t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58334" y="6040439"/>
            <a:ext cx="6815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can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05382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Dialogues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19398" y="1908175"/>
            <a:ext cx="4301729" cy="297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    Share the changes that take place around us over the years with your classmates!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AutoShape 5" descr="http://i01.pic.sogou.com/2205e77e5491d658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sp>
        <p:nvSpPr>
          <p:cNvPr id="10244" name="AutoShape 7" descr="http://i01.pic.sogou.com/2205e77e5491d658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/>
          </a:p>
        </p:txBody>
      </p:sp>
      <p:pic>
        <p:nvPicPr>
          <p:cNvPr id="10245" name="Picture 9" descr="http://i01.pic.sogou.com/2205e77e5491d6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3309" y="1539875"/>
            <a:ext cx="3620691" cy="442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05382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16731" y="2344739"/>
            <a:ext cx="8202216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     四大发明是指中国古代对世界具有很大影响的四种发明。即造纸术、指南针、火药、活字印刷术。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07519" y="1487488"/>
            <a:ext cx="29546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3600" b="1" dirty="0"/>
              <a:t>中国四大发明</a:t>
            </a:r>
          </a:p>
        </p:txBody>
      </p:sp>
      <p:sp>
        <p:nvSpPr>
          <p:cNvPr id="5" name="文本框 1"/>
          <p:cNvSpPr txBox="1">
            <a:spLocks noChangeArrowheads="1"/>
          </p:cNvSpPr>
          <p:nvPr/>
        </p:nvSpPr>
        <p:spPr bwMode="auto">
          <a:xfrm>
            <a:off x="595313" y="3738564"/>
            <a:ext cx="8202216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buFontTx/>
              <a:buNone/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造纸技术的发明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是中华民族对世界文明的杰出贡献之一。 它的发明地点是洛阳。</a:t>
            </a:r>
          </a:p>
        </p:txBody>
      </p:sp>
      <p:sp>
        <p:nvSpPr>
          <p:cNvPr id="6" name="文本框 1"/>
          <p:cNvSpPr txBox="1">
            <a:spLocks noChangeArrowheads="1"/>
          </p:cNvSpPr>
          <p:nvPr/>
        </p:nvSpPr>
        <p:spPr bwMode="auto">
          <a:xfrm>
            <a:off x="516731" y="5187950"/>
            <a:ext cx="820221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/>
              <a:t>     </a:t>
            </a:r>
            <a:r>
              <a:rPr lang="zh-CN" altLang="zh-CN" sz="2800" dirty="0"/>
              <a:t>指南针是用以判别方位的一种简单仪器。前身是司南。常用于航海、大地测量、旅行及军事等方面。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821</Words>
  <Application>Microsoft Office PowerPoint</Application>
  <PresentationFormat>全屏显示(4:3)</PresentationFormat>
  <Paragraphs>118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Times New Roman</vt:lpstr>
      <vt:lpstr>WWW.2PPT.COM
</vt:lpstr>
      <vt:lpstr>Unit 4</vt:lpstr>
      <vt:lpstr>Introduce</vt:lpstr>
      <vt:lpstr>Words</vt:lpstr>
      <vt:lpstr>Words</vt:lpstr>
      <vt:lpstr>Expressions</vt:lpstr>
      <vt:lpstr>Expressions</vt:lpstr>
      <vt:lpstr>Expressions</vt:lpstr>
      <vt:lpstr>Dialogues</vt:lpstr>
      <vt:lpstr>Expand</vt:lpstr>
      <vt:lpstr>Expand</vt:lpstr>
      <vt:lpstr>Summary</vt:lpstr>
      <vt:lpstr>Exercise</vt:lpstr>
      <vt:lpstr>Exercise</vt:lpstr>
      <vt:lpstr>Exercise</vt:lpstr>
      <vt:lpstr>Homework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2023-01-17T02:20:01Z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6FE785B45C8B4706901F84BAC3CAD976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