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9A8F-61E4-4EC9-BBB1-C918BDA5574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B9A114-770D-41F0-9EB1-044259DA98A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B4254-9885-4838-84CF-CDD200B8751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E8338E-297C-42C9-8D20-DB3FDD002C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0656" y="1609044"/>
            <a:ext cx="9159078" cy="1440160"/>
          </a:xfrm>
        </p:spPr>
        <p:txBody>
          <a:bodyPr/>
          <a:lstStyle/>
          <a:p>
            <a:r>
              <a:rPr lang="zh-CN" altLang="en-US" sz="5400" dirty="0" smtClean="0"/>
              <a:t>平面直角坐标系 </a:t>
            </a:r>
            <a:endParaRPr lang="zh-CN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0" y="46531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2"/>
          <p:cNvGrpSpPr/>
          <p:nvPr/>
        </p:nvGrpSpPr>
        <p:grpSpPr bwMode="auto">
          <a:xfrm>
            <a:off x="3644900" y="1290638"/>
            <a:ext cx="685800" cy="5638800"/>
            <a:chOff x="2160" y="288"/>
            <a:chExt cx="432" cy="3552"/>
          </a:xfrm>
        </p:grpSpPr>
        <p:sp>
          <p:nvSpPr>
            <p:cNvPr id="16386" name="Line 3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6387" name="Text Box 4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88" name="Text Box 5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89" name="Text Box 6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390" name="Text Box 7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6392" name="Group 9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16393" name="Line 1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394" name="Line 1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395" name="Group 12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16396" name="Line 13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397" name="Line 14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398" name="Group 15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16399" name="Line 16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400" name="Line 17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401" name="Text Box 18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6402" name="Text Box 19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6403" name="Text Box 20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6404" name="Text Box 21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16405" name="Group 22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16406" name="Line 23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407" name="Line 24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408" name="Group 25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16409" name="Line 26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410" name="Line 27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6411" name="Group 28"/>
          <p:cNvGrpSpPr/>
          <p:nvPr/>
        </p:nvGrpSpPr>
        <p:grpSpPr bwMode="auto">
          <a:xfrm>
            <a:off x="1130300" y="4262438"/>
            <a:ext cx="6858000" cy="762000"/>
            <a:chOff x="576" y="2160"/>
            <a:chExt cx="4320" cy="480"/>
          </a:xfrm>
        </p:grpSpPr>
        <p:sp>
          <p:nvSpPr>
            <p:cNvPr id="16412" name="Text Box 29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16413" name="Group 30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16414" name="Line 31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grpSp>
            <p:nvGrpSpPr>
              <p:cNvPr id="16415" name="Group 32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16416" name="Line 3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17" name="Line 3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418" name="Group 35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16419" name="Line 3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20" name="Line 3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421" name="Group 38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16422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23" name="Line 40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424" name="Text Box 41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425" name="Text Box 42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426" name="Text Box 43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427" name="Text Box 44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428" name="Text Box 45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6429" name="Group 46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16430" name="Line 4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1" name="Line 4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432" name="Group 49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16433" name="Line 5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4" name="Line 5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435" name="Text Box 52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6436" name="Text Box 53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16437" name="Text Box 54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6438" name="Text Box 55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  <p:grpSp>
        <p:nvGrpSpPr>
          <p:cNvPr id="16439" name="Group 56"/>
          <p:cNvGrpSpPr/>
          <p:nvPr/>
        </p:nvGrpSpPr>
        <p:grpSpPr bwMode="auto">
          <a:xfrm>
            <a:off x="7524750" y="4559300"/>
            <a:ext cx="1198563" cy="457200"/>
            <a:chOff x="4752" y="2352"/>
            <a:chExt cx="645" cy="251"/>
          </a:xfrm>
        </p:grpSpPr>
        <p:sp>
          <p:nvSpPr>
            <p:cNvPr id="16440" name="Text Box 57"/>
            <p:cNvSpPr txBox="1">
              <a:spLocks noChangeArrowheads="1"/>
            </p:cNvSpPr>
            <p:nvPr/>
          </p:nvSpPr>
          <p:spPr bwMode="auto">
            <a:xfrm>
              <a:off x="4752" y="2352"/>
              <a:ext cx="181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41" name="Text Box 58"/>
            <p:cNvSpPr txBox="1">
              <a:spLocks noChangeArrowheads="1"/>
            </p:cNvSpPr>
            <p:nvPr/>
          </p:nvSpPr>
          <p:spPr bwMode="auto">
            <a:xfrm>
              <a:off x="4893" y="2352"/>
              <a:ext cx="504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16442" name="Group 59"/>
          <p:cNvGrpSpPr/>
          <p:nvPr/>
        </p:nvGrpSpPr>
        <p:grpSpPr bwMode="auto">
          <a:xfrm>
            <a:off x="2998788" y="1143000"/>
            <a:ext cx="1027112" cy="528638"/>
            <a:chOff x="1828" y="102"/>
            <a:chExt cx="482" cy="309"/>
          </a:xfrm>
        </p:grpSpPr>
        <p:sp>
          <p:nvSpPr>
            <p:cNvPr id="16443" name="Text Box 60"/>
            <p:cNvSpPr txBox="1">
              <a:spLocks noChangeArrowheads="1"/>
            </p:cNvSpPr>
            <p:nvPr/>
          </p:nvSpPr>
          <p:spPr bwMode="auto">
            <a:xfrm>
              <a:off x="2160" y="144"/>
              <a:ext cx="150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6444" name="Text Box 61"/>
            <p:cNvSpPr txBox="1">
              <a:spLocks noChangeArrowheads="1"/>
            </p:cNvSpPr>
            <p:nvPr/>
          </p:nvSpPr>
          <p:spPr bwMode="auto">
            <a:xfrm>
              <a:off x="1828" y="102"/>
              <a:ext cx="374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9234" name="Text Box 82"/>
          <p:cNvSpPr txBox="1">
            <a:spLocks noChangeArrowheads="1"/>
          </p:cNvSpPr>
          <p:nvPr/>
        </p:nvSpPr>
        <p:spPr bwMode="auto">
          <a:xfrm>
            <a:off x="-71438" y="0"/>
            <a:ext cx="9263063" cy="10779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+mn-ea"/>
                <a:ea typeface="+mn-ea"/>
              </a:rPr>
              <a:t>       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kumimoji="1" lang="zh-CN" altLang="en-US" sz="3200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+mn-ea"/>
                <a:ea typeface="+mn-ea"/>
              </a:rPr>
              <a:t>0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+mn-ea"/>
                <a:ea typeface="+mn-ea"/>
              </a:rPr>
              <a:t>       </a:t>
            </a:r>
            <a:r>
              <a:rPr kumimoji="1"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  <a:ea typeface="+mn-ea"/>
              </a:rPr>
              <a:t>）</a:t>
            </a:r>
            <a:endParaRPr kumimoji="1" lang="en-US" altLang="zh-CN" sz="3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GulimChe" pitchFamily="49" charset="-127"/>
                <a:ea typeface="GulimChe" pitchFamily="49" charset="-127"/>
              </a:rPr>
              <a:t>       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GulimChe" pitchFamily="49" charset="-127"/>
                <a:cs typeface="Times New Roman" panose="02020603050405020304" pitchFamily="18" charset="0"/>
              </a:rPr>
              <a:t>G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）</a:t>
            </a:r>
            <a:r>
              <a:rPr lang="zh-CN" altLang="en-US" sz="2800" dirty="0">
                <a:solidFill>
                  <a:srgbClr val="000000"/>
                </a:solidFill>
                <a:latin typeface="+mn-lt"/>
                <a:ea typeface="+mn-ea"/>
              </a:rPr>
              <a:t>           </a:t>
            </a:r>
            <a:r>
              <a:rPr lang="zh-CN" alt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    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sz="3200" b="1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6446" name="Oval 157"/>
          <p:cNvSpPr>
            <a:spLocks noChangeArrowheads="1"/>
          </p:cNvSpPr>
          <p:nvPr/>
        </p:nvSpPr>
        <p:spPr bwMode="auto">
          <a:xfrm>
            <a:off x="4000500" y="60007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7" name="Oval 157"/>
          <p:cNvSpPr>
            <a:spLocks noChangeArrowheads="1"/>
          </p:cNvSpPr>
          <p:nvPr/>
        </p:nvSpPr>
        <p:spPr bwMode="auto">
          <a:xfrm>
            <a:off x="4000500" y="18573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8" name="Oval 157"/>
          <p:cNvSpPr>
            <a:spLocks noChangeArrowheads="1"/>
          </p:cNvSpPr>
          <p:nvPr/>
        </p:nvSpPr>
        <p:spPr bwMode="auto">
          <a:xfrm>
            <a:off x="5857875" y="43576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9" name="Oval 157"/>
          <p:cNvSpPr>
            <a:spLocks noChangeArrowheads="1"/>
          </p:cNvSpPr>
          <p:nvPr/>
        </p:nvSpPr>
        <p:spPr bwMode="auto">
          <a:xfrm>
            <a:off x="2133600" y="43481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0" name="TextBox 88"/>
          <p:cNvSpPr txBox="1">
            <a:spLocks noChangeArrowheads="1"/>
          </p:cNvSpPr>
          <p:nvPr/>
        </p:nvSpPr>
        <p:spPr bwMode="auto">
          <a:xfrm>
            <a:off x="5715000" y="3824288"/>
            <a:ext cx="857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/>
              <a:t>E</a:t>
            </a:r>
            <a:endParaRPr lang="zh-CN" altLang="en-US" sz="2400" b="1"/>
          </a:p>
        </p:txBody>
      </p:sp>
      <p:sp>
        <p:nvSpPr>
          <p:cNvPr id="16451" name="TextBox 89"/>
          <p:cNvSpPr txBox="1">
            <a:spLocks noChangeArrowheads="1"/>
          </p:cNvSpPr>
          <p:nvPr/>
        </p:nvSpPr>
        <p:spPr bwMode="auto">
          <a:xfrm>
            <a:off x="4214813" y="1681163"/>
            <a:ext cx="857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/>
              <a:t>F</a:t>
            </a:r>
            <a:endParaRPr lang="zh-CN" altLang="en-US" sz="2400" b="1"/>
          </a:p>
        </p:txBody>
      </p:sp>
      <p:sp>
        <p:nvSpPr>
          <p:cNvPr id="16452" name="TextBox 90"/>
          <p:cNvSpPr txBox="1">
            <a:spLocks noChangeArrowheads="1"/>
          </p:cNvSpPr>
          <p:nvPr/>
        </p:nvSpPr>
        <p:spPr bwMode="auto">
          <a:xfrm>
            <a:off x="2000250" y="3929063"/>
            <a:ext cx="857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/>
              <a:t>G</a:t>
            </a:r>
            <a:endParaRPr lang="zh-CN" altLang="en-US" sz="2400" b="1"/>
          </a:p>
        </p:txBody>
      </p:sp>
      <p:sp>
        <p:nvSpPr>
          <p:cNvPr id="16453" name="TextBox 91"/>
          <p:cNvSpPr txBox="1">
            <a:spLocks noChangeArrowheads="1"/>
          </p:cNvSpPr>
          <p:nvPr/>
        </p:nvSpPr>
        <p:spPr bwMode="auto">
          <a:xfrm>
            <a:off x="3500438" y="5824538"/>
            <a:ext cx="857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/>
              <a:t>H</a:t>
            </a:r>
            <a:endParaRPr lang="zh-CN" altLang="en-US" sz="2400" b="1"/>
          </a:p>
        </p:txBody>
      </p:sp>
      <p:sp>
        <p:nvSpPr>
          <p:cNvPr id="99" name="线形标注 2 98"/>
          <p:cNvSpPr/>
          <p:nvPr/>
        </p:nvSpPr>
        <p:spPr>
          <a:xfrm>
            <a:off x="500063" y="1428750"/>
            <a:ext cx="2500312" cy="2000250"/>
          </a:xfrm>
          <a:prstGeom prst="borderCallout2">
            <a:avLst>
              <a:gd name="adj1" fmla="val 148519"/>
              <a:gd name="adj2" fmla="val 53012"/>
              <a:gd name="adj3" fmla="val 98872"/>
              <a:gd name="adj4" fmla="val 79480"/>
              <a:gd name="adj5" fmla="val 144942"/>
              <a:gd name="adj6" fmla="val 55969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轴上的点</a:t>
            </a:r>
            <a:endParaRPr kumimoji="1"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纵坐标都为</a:t>
            </a:r>
            <a:r>
              <a:rPr kumimoji="1" lang="en-US" altLang="zh-CN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记</a:t>
            </a:r>
            <a:r>
              <a:rPr kumimoji="1"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作</a:t>
            </a:r>
            <a:r>
              <a:rPr kumimoji="1"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r>
              <a:rPr kumimoji="1" lang="zh-CN" altLang="en-US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100" name="线形标注 2 99"/>
          <p:cNvSpPr/>
          <p:nvPr/>
        </p:nvSpPr>
        <p:spPr>
          <a:xfrm>
            <a:off x="5214938" y="1285875"/>
            <a:ext cx="2786062" cy="1928813"/>
          </a:xfrm>
          <a:prstGeom prst="borderCallout2">
            <a:avLst>
              <a:gd name="adj1" fmla="val 21809"/>
              <a:gd name="adj2" fmla="val -542"/>
              <a:gd name="adj3" fmla="val 18750"/>
              <a:gd name="adj4" fmla="val -16667"/>
              <a:gd name="adj5" fmla="val 101030"/>
              <a:gd name="adj6" fmla="val -40552"/>
            </a:avLst>
          </a:prstGeom>
          <a:solidFill>
            <a:srgbClr val="FFFF0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3200" b="1" dirty="0">
                <a:solidFill>
                  <a:srgbClr val="000000"/>
                </a:solidFill>
              </a:rPr>
              <a:t>轴上的点</a:t>
            </a:r>
            <a:endParaRPr kumimoji="1" lang="en-US" altLang="zh-CN" sz="3200" b="1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zh-CN" altLang="en-US" sz="3200" b="1" dirty="0">
                <a:solidFill>
                  <a:srgbClr val="FC2514"/>
                </a:solidFill>
              </a:rPr>
              <a:t>横坐标</a:t>
            </a:r>
            <a:r>
              <a:rPr kumimoji="1" lang="zh-CN" altLang="en-US" sz="3200" b="1" dirty="0">
                <a:solidFill>
                  <a:schemeClr val="tx1"/>
                </a:solidFill>
              </a:rPr>
              <a:t>为</a:t>
            </a:r>
            <a:r>
              <a:rPr kumimoji="1" lang="en-US" altLang="zh-CN" sz="3200" b="1" dirty="0" smtClean="0">
                <a:solidFill>
                  <a:schemeClr val="tx1"/>
                </a:solidFill>
              </a:rPr>
              <a:t>0</a:t>
            </a:r>
            <a:r>
              <a:rPr kumimoji="1" lang="zh-CN" altLang="en-US" sz="3200" b="1" dirty="0" smtClean="0">
                <a:solidFill>
                  <a:schemeClr val="tx1"/>
                </a:solidFill>
              </a:rPr>
              <a:t>，</a:t>
            </a:r>
            <a:endParaRPr kumimoji="1" lang="en-US" altLang="zh-CN" sz="32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zh-CN" altLang="en-US" sz="3200" b="1" dirty="0">
                <a:solidFill>
                  <a:schemeClr val="tx1"/>
                </a:solidFill>
              </a:rPr>
              <a:t>记作</a:t>
            </a:r>
            <a:r>
              <a:rPr kumimoji="1" lang="en-US" altLang="zh-CN" sz="3200" b="1" dirty="0">
                <a:solidFill>
                  <a:schemeClr val="tx1"/>
                </a:solidFill>
              </a:rPr>
              <a:t>(</a:t>
            </a:r>
            <a:r>
              <a:rPr kumimoji="1" lang="en-US" altLang="zh-CN" sz="3200" b="1" dirty="0" smtClean="0">
                <a:solidFill>
                  <a:srgbClr val="FF0000"/>
                </a:solidFill>
              </a:rPr>
              <a:t>0</a:t>
            </a:r>
            <a:r>
              <a:rPr kumimoji="1" lang="zh-CN" altLang="en-US" sz="3200" b="1" dirty="0" smtClean="0">
                <a:solidFill>
                  <a:srgbClr val="FF0000"/>
                </a:solidFill>
              </a:rPr>
              <a:t>，</a:t>
            </a:r>
            <a:r>
              <a:rPr kumimoji="1"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dirty="0">
                <a:solidFill>
                  <a:schemeClr val="tx1"/>
                </a:solidFill>
              </a:rPr>
              <a:t>)</a:t>
            </a:r>
            <a:r>
              <a:rPr kumimoji="1" lang="zh-CN" altLang="en-US" sz="3200" b="1" dirty="0">
                <a:solidFill>
                  <a:schemeClr val="tx1"/>
                </a:solidFill>
              </a:rPr>
              <a:t>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214438" y="3786188"/>
            <a:ext cx="4953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原点的坐标为（</a:t>
            </a:r>
            <a:r>
              <a:rPr lang="en-US" altLang="zh-CN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071538" y="2286000"/>
            <a:ext cx="80724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轴上的点的</a:t>
            </a:r>
            <a:r>
              <a:rPr lang="zh-CN" altLang="en-US" sz="3200" b="1" dirty="0">
                <a:solidFill>
                  <a:srgbClr val="FC2514"/>
                </a:solidFill>
                <a:latin typeface="Times New Roman" panose="02020603050405020304" pitchFamily="18" charset="0"/>
              </a:rPr>
              <a:t>纵坐标</a:t>
            </a:r>
            <a:r>
              <a:rPr lang="zh-CN" altLang="en-US" sz="3200" b="1" dirty="0">
                <a:latin typeface="Times New Roman" panose="02020603050405020304" pitchFamily="18" charset="0"/>
              </a:rPr>
              <a:t>都为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，记作（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）。</a:t>
            </a:r>
            <a:r>
              <a:rPr lang="zh-CN" altLang="en-US" sz="32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  </a:t>
            </a:r>
            <a:endParaRPr lang="zh-CN" altLang="en-US"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6200" y="685800"/>
            <a:ext cx="990600" cy="3776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总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结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提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高</a:t>
            </a:r>
          </a:p>
        </p:txBody>
      </p:sp>
      <p:pic>
        <p:nvPicPr>
          <p:cNvPr id="18436" name="Picture 5" descr="bae010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8500"/>
            <a:ext cx="23320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071539" y="3071813"/>
            <a:ext cx="80724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/>
              <a:t>轴上的点的</a:t>
            </a:r>
            <a:r>
              <a:rPr lang="zh-CN" altLang="en-US" sz="3200" b="1" dirty="0">
                <a:solidFill>
                  <a:srgbClr val="FC2514"/>
                </a:solidFill>
              </a:rPr>
              <a:t>横坐标</a:t>
            </a:r>
            <a:r>
              <a:rPr lang="zh-CN" altLang="en-US" sz="3200" b="1" dirty="0"/>
              <a:t>都为</a:t>
            </a:r>
            <a:r>
              <a:rPr lang="en-US" altLang="zh-CN" sz="3200" b="1" dirty="0" smtClean="0"/>
              <a:t>0</a:t>
            </a:r>
            <a:r>
              <a:rPr lang="zh-CN" altLang="en-US" sz="3200" b="1" dirty="0" smtClean="0"/>
              <a:t>，记作（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0</a:t>
            </a:r>
            <a:r>
              <a:rPr lang="zh-CN" altLang="en-US" sz="3200" b="1" dirty="0" smtClean="0"/>
              <a:t>，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200" b="1" dirty="0" smtClean="0"/>
              <a:t>）。</a:t>
            </a:r>
            <a:endParaRPr lang="zh-CN" altLang="en-US" sz="3200" b="1" dirty="0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928688" y="428625"/>
            <a:ext cx="7940675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第一象限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（＋，＋）</a:t>
            </a:r>
            <a:r>
              <a:rPr lang="zh-CN" altLang="en-US" sz="3200" b="1" dirty="0">
                <a:solidFill>
                  <a:srgbClr val="000000"/>
                </a:solidFill>
              </a:rPr>
              <a:t>第二象限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（－，＋）</a:t>
            </a:r>
            <a:endParaRPr lang="zh-CN" altLang="en-US" sz="3200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第三象限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（－，－）</a:t>
            </a:r>
            <a:r>
              <a:rPr lang="zh-CN" altLang="en-US" sz="3200" b="1" dirty="0">
                <a:solidFill>
                  <a:srgbClr val="000000"/>
                </a:solidFill>
              </a:rPr>
              <a:t>第四象限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（＋，－）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1785938" y="4714875"/>
            <a:ext cx="6099175" cy="1066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</a:rPr>
              <a:t>横轴纵为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零，纵轴</a:t>
            </a:r>
            <a:r>
              <a:rPr lang="zh-CN" altLang="en-US" sz="3200" b="1" dirty="0">
                <a:solidFill>
                  <a:srgbClr val="000000"/>
                </a:solidFill>
              </a:rPr>
              <a:t>横为零</a:t>
            </a:r>
            <a:endParaRPr lang="en-US" altLang="zh-CN" sz="3200" b="1" dirty="0">
              <a:solidFill>
                <a:srgbClr val="000000"/>
              </a:solidFill>
            </a:endParaRPr>
          </a:p>
          <a:p>
            <a:r>
              <a:rPr lang="zh-CN" altLang="en-US" sz="3200" b="1" dirty="0">
                <a:solidFill>
                  <a:srgbClr val="000000"/>
                </a:solidFill>
              </a:rPr>
              <a:t>两轴交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原点，坐标</a:t>
            </a:r>
            <a:r>
              <a:rPr lang="zh-CN" altLang="en-US" sz="3200" b="1" dirty="0">
                <a:solidFill>
                  <a:srgbClr val="000000"/>
                </a:solidFill>
              </a:rPr>
              <a:t>为（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en-US" altLang="zh-CN" sz="3200" b="1" dirty="0">
                <a:solidFill>
                  <a:srgbClr val="000000"/>
                </a:solidFill>
              </a:rPr>
              <a:t>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4" grpId="0"/>
      <p:bldP spid="99335" grpId="0"/>
      <p:bldP spid="82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442913" y="1357313"/>
            <a:ext cx="8415337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若点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800" dirty="0">
                <a:latin typeface="Arial" panose="020B0604020202020204" pitchFamily="34" charset="0"/>
              </a:rPr>
              <a:t>（</a:t>
            </a:r>
            <a:r>
              <a:rPr lang="en-US" altLang="zh-CN" sz="2800" dirty="0" smtClean="0">
                <a:latin typeface="Arial" panose="020B0604020202020204" pitchFamily="34" charset="0"/>
              </a:rPr>
              <a:t>5</a:t>
            </a:r>
            <a:r>
              <a:rPr lang="zh-CN" altLang="en-US" sz="2800" dirty="0" smtClean="0">
                <a:latin typeface="Arial" panose="020B0604020202020204" pitchFamily="34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dirty="0" smtClean="0">
                <a:latin typeface="Arial" panose="020B0604020202020204" pitchFamily="34" charset="0"/>
              </a:rPr>
              <a:t>-2</a:t>
            </a:r>
            <a:r>
              <a:rPr lang="zh-CN" altLang="en-US" sz="2800" dirty="0">
                <a:latin typeface="Arial" panose="020B0604020202020204" pitchFamily="34" charset="0"/>
              </a:rPr>
              <a:t>）在</a:t>
            </a:r>
            <a:r>
              <a:rPr lang="en-US" altLang="zh-CN" sz="2800" dirty="0">
                <a:latin typeface="Arial" panose="020B0604020202020204" pitchFamily="34" charset="0"/>
              </a:rPr>
              <a:t>x</a:t>
            </a:r>
            <a:r>
              <a:rPr lang="zh-CN" altLang="en-US" sz="2800" dirty="0">
                <a:latin typeface="Arial" panose="020B0604020202020204" pitchFamily="34" charset="0"/>
              </a:rPr>
              <a:t>轴</a:t>
            </a:r>
            <a:r>
              <a:rPr lang="zh-CN" altLang="en-US" sz="2800" dirty="0" smtClean="0">
                <a:latin typeface="Arial" panose="020B0604020202020204" pitchFamily="34" charset="0"/>
              </a:rPr>
              <a:t>上，那么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Arial" panose="020B0604020202020204" pitchFamily="34" charset="0"/>
              </a:rPr>
              <a:t>=</a:t>
            </a:r>
            <a:r>
              <a:rPr lang="en-US" altLang="zh-CN" sz="2800" u="sng" dirty="0">
                <a:latin typeface="Arial" panose="020B0604020202020204" pitchFamily="34" charset="0"/>
              </a:rPr>
              <a:t>      </a:t>
            </a:r>
            <a:r>
              <a:rPr lang="zh-CN" altLang="en-US" sz="2800" dirty="0" smtClean="0">
                <a:latin typeface="Arial" panose="020B0604020202020204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若点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800" dirty="0" smtClean="0">
                <a:latin typeface="Arial" panose="020B0604020202020204" pitchFamily="34" charset="0"/>
              </a:rPr>
              <a:t>（</a:t>
            </a:r>
            <a:r>
              <a:rPr lang="en-US" altLang="zh-CN" sz="2800" dirty="0" smtClean="0">
                <a:latin typeface="Arial" panose="020B0604020202020204" pitchFamily="34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 smtClean="0">
                <a:latin typeface="Arial" panose="020B0604020202020204" pitchFamily="34" charset="0"/>
              </a:rPr>
              <a:t>-1</a:t>
            </a:r>
            <a:r>
              <a:rPr lang="zh-CN" altLang="en-US" sz="2800" dirty="0" smtClean="0">
                <a:latin typeface="Arial" panose="020B0604020202020204" pitchFamily="34" charset="0"/>
              </a:rPr>
              <a:t>，</a:t>
            </a:r>
            <a:r>
              <a:rPr lang="en-US" altLang="zh-CN" sz="2800" dirty="0" smtClean="0">
                <a:latin typeface="Arial" panose="020B0604020202020204" pitchFamily="34" charset="0"/>
              </a:rPr>
              <a:t>-3</a:t>
            </a:r>
            <a:r>
              <a:rPr lang="zh-CN" altLang="en-US" sz="2800" dirty="0" smtClean="0">
                <a:latin typeface="Arial" panose="020B0604020202020204" pitchFamily="34" charset="0"/>
              </a:rPr>
              <a:t>）在</a:t>
            </a:r>
            <a:r>
              <a:rPr lang="en-US" altLang="zh-CN" sz="2800" dirty="0">
                <a:latin typeface="Arial" panose="020B0604020202020204" pitchFamily="34" charset="0"/>
              </a:rPr>
              <a:t>y</a:t>
            </a:r>
            <a:r>
              <a:rPr lang="zh-CN" altLang="en-US" sz="2800" dirty="0">
                <a:latin typeface="Arial" panose="020B0604020202020204" pitchFamily="34" charset="0"/>
              </a:rPr>
              <a:t>轴</a:t>
            </a:r>
            <a:r>
              <a:rPr lang="zh-CN" altLang="en-US" sz="2800" dirty="0" smtClean="0">
                <a:latin typeface="Arial" panose="020B0604020202020204" pitchFamily="34" charset="0"/>
              </a:rPr>
              <a:t>上，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zh-CN" altLang="en-US" sz="2800" dirty="0">
                <a:latin typeface="Arial" panose="020B0604020202020204" pitchFamily="34" charset="0"/>
              </a:rPr>
              <a:t>那么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Arial" panose="020B0604020202020204" pitchFamily="34" charset="0"/>
              </a:rPr>
              <a:t> =</a:t>
            </a:r>
            <a:r>
              <a:rPr lang="en-US" altLang="zh-CN" sz="2800" u="sng" dirty="0">
                <a:latin typeface="Arial" panose="020B0604020202020204" pitchFamily="34" charset="0"/>
              </a:rPr>
              <a:t>     </a:t>
            </a:r>
            <a:r>
              <a:rPr lang="zh-CN" altLang="en-US" sz="2800" dirty="0" smtClean="0">
                <a:latin typeface="Arial" panose="020B0604020202020204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若点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800" dirty="0" smtClean="0">
                <a:latin typeface="Arial" panose="020B0604020202020204" pitchFamily="34" charset="0"/>
              </a:rPr>
              <a:t>（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 smtClean="0">
                <a:latin typeface="Arial" panose="020B0604020202020204" pitchFamily="34" charset="0"/>
              </a:rPr>
              <a:t>-1</a:t>
            </a:r>
            <a:r>
              <a:rPr lang="zh-CN" altLang="en-US" sz="2800" dirty="0" smtClean="0">
                <a:latin typeface="Arial" panose="020B0604020202020204" pitchFamily="34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Arial" panose="020B0604020202020204" pitchFamily="34" charset="0"/>
              </a:rPr>
              <a:t>−</a:t>
            </a:r>
            <a:r>
              <a:rPr lang="en-US" altLang="zh-CN" sz="2800" dirty="0" smtClean="0">
                <a:latin typeface="Arial" panose="020B0604020202020204" pitchFamily="34" charset="0"/>
              </a:rPr>
              <a:t>2</a:t>
            </a:r>
            <a:r>
              <a:rPr lang="zh-CN" altLang="en-US" sz="2800" dirty="0" smtClean="0">
                <a:latin typeface="Arial" panose="020B0604020202020204" pitchFamily="34" charset="0"/>
              </a:rPr>
              <a:t>）在原点， </a:t>
            </a:r>
            <a:r>
              <a:rPr lang="zh-CN" altLang="en-US" sz="2800" dirty="0">
                <a:latin typeface="Arial" panose="020B0604020202020204" pitchFamily="34" charset="0"/>
              </a:rPr>
              <a:t>那么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i="1" dirty="0">
                <a:latin typeface="Arial" panose="020B0604020202020204" pitchFamily="34" charset="0"/>
              </a:rPr>
              <a:t>=</a:t>
            </a:r>
            <a:r>
              <a:rPr lang="en-US" altLang="zh-CN" sz="2800" i="1" u="sng" dirty="0">
                <a:latin typeface="Arial" panose="020B0604020202020204" pitchFamily="34" charset="0"/>
              </a:rPr>
              <a:t>        </a:t>
            </a:r>
            <a:r>
              <a:rPr lang="zh-CN" altLang="en-US" sz="2800" dirty="0" smtClean="0">
                <a:latin typeface="Arial" panose="020B0604020202020204" pitchFamily="34" charset="0"/>
              </a:rPr>
              <a:t>，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i="1" dirty="0">
                <a:latin typeface="Arial" panose="020B0604020202020204" pitchFamily="34" charset="0"/>
              </a:rPr>
              <a:t>=</a:t>
            </a:r>
            <a:r>
              <a:rPr lang="en-US" altLang="zh-CN" sz="2800" i="1" u="sng" dirty="0">
                <a:latin typeface="Arial" panose="020B0604020202020204" pitchFamily="34" charset="0"/>
              </a:rPr>
              <a:t>        </a:t>
            </a:r>
            <a:r>
              <a:rPr lang="zh-CN" altLang="en-US" sz="2800" dirty="0" smtClean="0">
                <a:latin typeface="Arial" panose="020B0604020202020204" pitchFamily="34" charset="0"/>
              </a:rPr>
              <a:t>。</a:t>
            </a:r>
            <a:r>
              <a:rPr lang="en-US" altLang="zh-CN" sz="2800" i="1" u="sng" dirty="0" smtClean="0">
                <a:latin typeface="Arial" panose="020B0604020202020204" pitchFamily="34" charset="0"/>
              </a:rPr>
              <a:t>          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827088" y="4391025"/>
            <a:ext cx="67691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28750" y="3643313"/>
            <a:ext cx="5881688" cy="1066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</a:rPr>
              <a:t>横轴纵为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零，纵轴</a:t>
            </a:r>
            <a:r>
              <a:rPr lang="zh-CN" altLang="en-US" sz="3200" b="1" dirty="0">
                <a:solidFill>
                  <a:srgbClr val="000000"/>
                </a:solidFill>
              </a:rPr>
              <a:t>横为零</a:t>
            </a:r>
            <a:endParaRPr lang="en-US" altLang="zh-CN" sz="3200" b="1" dirty="0">
              <a:solidFill>
                <a:srgbClr val="000000"/>
              </a:solidFill>
            </a:endParaRPr>
          </a:p>
          <a:p>
            <a:r>
              <a:rPr lang="zh-CN" altLang="en-US" sz="3200" b="1" dirty="0">
                <a:solidFill>
                  <a:srgbClr val="000000"/>
                </a:solidFill>
              </a:rPr>
              <a:t>两轴交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原点，坐标</a:t>
            </a:r>
            <a:r>
              <a:rPr lang="zh-CN" altLang="en-US" sz="3200" b="1" dirty="0">
                <a:solidFill>
                  <a:srgbClr val="000000"/>
                </a:solidFill>
              </a:rPr>
              <a:t>为（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en-US" altLang="zh-CN" sz="3200" b="1" dirty="0">
                <a:solidFill>
                  <a:srgbClr val="000000"/>
                </a:solidFill>
              </a:rPr>
              <a:t>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357158" y="285728"/>
            <a:ext cx="3071813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28625" y="2143125"/>
            <a:ext cx="7200900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2.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根据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点的坐标描出点的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位置。</a:t>
            </a:r>
            <a:endParaRPr lang="en-US" altLang="zh-CN" sz="2800" b="1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     </a:t>
            </a: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    由点的位置写点的坐标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2913" y="1357313"/>
            <a:ext cx="72009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平面</a:t>
            </a:r>
            <a:r>
              <a:rPr lang="zh-CN" altLang="en-US" sz="2800" b="1" dirty="0"/>
              <a:t>直角坐标</a:t>
            </a:r>
            <a:r>
              <a:rPr lang="zh-CN" altLang="en-US" sz="2800" b="1" dirty="0" smtClean="0"/>
              <a:t>系。</a:t>
            </a:r>
            <a:endParaRPr lang="zh-CN" altLang="en-US" sz="2800" b="1" dirty="0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827088" y="4391025"/>
            <a:ext cx="67691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71" y="2643188"/>
            <a:ext cx="4714875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</a:rPr>
              <a:t>作</a:t>
            </a:r>
            <a:r>
              <a:rPr lang="zh-CN" altLang="en-US" sz="3200" dirty="0" smtClean="0">
                <a:solidFill>
                  <a:srgbClr val="000000"/>
                </a:solidFill>
              </a:rPr>
              <a:t>垂直，找交点，定</a:t>
            </a:r>
            <a:r>
              <a:rPr lang="zh-CN" altLang="en-US" sz="3200" dirty="0">
                <a:solidFill>
                  <a:srgbClr val="000000"/>
                </a:solidFill>
              </a:rPr>
              <a:t>位置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71563" y="3987800"/>
            <a:ext cx="4929187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</a:rPr>
              <a:t>作</a:t>
            </a:r>
            <a:r>
              <a:rPr lang="zh-CN" altLang="en-US" sz="3200" dirty="0" smtClean="0">
                <a:solidFill>
                  <a:srgbClr val="000000"/>
                </a:solidFill>
              </a:rPr>
              <a:t>垂直，找垂足，定</a:t>
            </a:r>
            <a:r>
              <a:rPr lang="zh-CN" altLang="en-US" sz="3200" dirty="0">
                <a:solidFill>
                  <a:srgbClr val="000000"/>
                </a:solidFill>
              </a:rPr>
              <a:t>坐标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28596" y="4981589"/>
            <a:ext cx="691356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知道</a:t>
            </a:r>
            <a:r>
              <a:rPr lang="zh-CN" altLang="en-US" sz="2800" b="1" dirty="0"/>
              <a:t>象限内及坐标轴上点的坐标的</a:t>
            </a:r>
            <a:r>
              <a:rPr lang="zh-CN" altLang="en-US" sz="2800" b="1" dirty="0" smtClean="0"/>
              <a:t>特点。</a:t>
            </a:r>
            <a:endParaRPr lang="zh-CN" altLang="en-US" sz="2800" b="1" dirty="0"/>
          </a:p>
        </p:txBody>
      </p:sp>
      <p:sp>
        <p:nvSpPr>
          <p:cNvPr id="22535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032125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谈收获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5" grpId="0"/>
      <p:bldP spid="11" grpId="0" animBg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857356" y="3857628"/>
            <a:ext cx="4953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原点的坐标为（</a:t>
            </a:r>
            <a:r>
              <a:rPr lang="en-US" altLang="zh-CN" sz="36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36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36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57249" y="2286000"/>
            <a:ext cx="80724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轴上的点的</a:t>
            </a:r>
            <a:r>
              <a:rPr lang="zh-CN" altLang="en-US" sz="3200" b="1" dirty="0">
                <a:solidFill>
                  <a:srgbClr val="FC2514"/>
                </a:solidFill>
                <a:latin typeface="Times New Roman" panose="02020603050405020304" pitchFamily="18" charset="0"/>
              </a:rPr>
              <a:t>纵坐标</a:t>
            </a:r>
            <a:r>
              <a:rPr lang="zh-CN" altLang="en-US" sz="3200" b="1" dirty="0">
                <a:latin typeface="Times New Roman" panose="02020603050405020304" pitchFamily="18" charset="0"/>
              </a:rPr>
              <a:t>都为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，记作（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）。</a:t>
            </a:r>
            <a:r>
              <a:rPr lang="zh-CN" altLang="en-US" sz="32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  </a:t>
            </a:r>
            <a:endParaRPr lang="zh-CN" altLang="en-US"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0" y="0"/>
            <a:ext cx="990600" cy="3776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总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结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提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高</a:t>
            </a:r>
          </a:p>
        </p:txBody>
      </p:sp>
      <p:pic>
        <p:nvPicPr>
          <p:cNvPr id="24580" name="Picture 5" descr="bae010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8500"/>
            <a:ext cx="23320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857224" y="3000372"/>
            <a:ext cx="80724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/>
              <a:t>轴上的点的</a:t>
            </a:r>
            <a:r>
              <a:rPr lang="zh-CN" altLang="en-US" sz="3200" b="1" dirty="0">
                <a:solidFill>
                  <a:srgbClr val="FC2514"/>
                </a:solidFill>
              </a:rPr>
              <a:t>横坐标</a:t>
            </a:r>
            <a:r>
              <a:rPr lang="zh-CN" altLang="en-US" sz="3200" b="1" dirty="0"/>
              <a:t>都为</a:t>
            </a:r>
            <a:r>
              <a:rPr lang="en-US" altLang="zh-CN" sz="3200" b="1" dirty="0" smtClean="0"/>
              <a:t>0</a:t>
            </a:r>
            <a:r>
              <a:rPr lang="zh-CN" altLang="en-US" sz="3200" b="1" dirty="0" smtClean="0"/>
              <a:t>，记作（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0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200" b="1" dirty="0" smtClean="0"/>
              <a:t>）。</a:t>
            </a:r>
            <a:endParaRPr lang="zh-CN" altLang="en-US" sz="3200" b="1" dirty="0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928688" y="428625"/>
            <a:ext cx="7940675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第一象限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（＋，＋）</a:t>
            </a:r>
            <a:r>
              <a:rPr lang="zh-CN" altLang="en-US" sz="3200" b="1" dirty="0">
                <a:solidFill>
                  <a:srgbClr val="000000"/>
                </a:solidFill>
              </a:rPr>
              <a:t>第二象限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（－，＋）</a:t>
            </a:r>
            <a:endParaRPr lang="zh-CN" altLang="en-US" sz="3200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第三象限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（－，－）</a:t>
            </a:r>
            <a:r>
              <a:rPr lang="zh-CN" altLang="en-US" sz="3200" b="1" dirty="0">
                <a:solidFill>
                  <a:srgbClr val="000000"/>
                </a:solidFill>
              </a:rPr>
              <a:t>第四象限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（＋，－）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1785938" y="4714875"/>
            <a:ext cx="5881687" cy="1066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</a:rPr>
              <a:t>横轴纵为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零，纵轴</a:t>
            </a:r>
            <a:r>
              <a:rPr lang="zh-CN" altLang="en-US" sz="3200" b="1" dirty="0">
                <a:solidFill>
                  <a:srgbClr val="000000"/>
                </a:solidFill>
              </a:rPr>
              <a:t>横为零</a:t>
            </a:r>
            <a:endParaRPr lang="en-US" altLang="zh-CN" sz="3200" b="1" dirty="0">
              <a:solidFill>
                <a:srgbClr val="000000"/>
              </a:solidFill>
            </a:endParaRPr>
          </a:p>
          <a:p>
            <a:r>
              <a:rPr lang="zh-CN" altLang="en-US" sz="3200" b="1" dirty="0">
                <a:solidFill>
                  <a:srgbClr val="000000"/>
                </a:solidFill>
              </a:rPr>
              <a:t>两轴交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原点，坐标</a:t>
            </a:r>
            <a:r>
              <a:rPr lang="zh-CN" altLang="en-US" sz="3200" b="1" dirty="0">
                <a:solidFill>
                  <a:srgbClr val="000000"/>
                </a:solidFill>
              </a:rPr>
              <a:t>为（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zh-CN" altLang="en-US" sz="32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0</a:t>
            </a:r>
            <a:r>
              <a:rPr lang="en-US" altLang="zh-CN" sz="3200" b="1" dirty="0">
                <a:solidFill>
                  <a:srgbClr val="000000"/>
                </a:solidFill>
              </a:rPr>
              <a:t>）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032125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谈收获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28625" y="2143125"/>
            <a:ext cx="7200900" cy="1815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latin typeface="+mn-lt"/>
                <a:ea typeface="+mn-ea"/>
              </a:rPr>
              <a:t>2.</a:t>
            </a:r>
            <a:r>
              <a:rPr lang="zh-CN" altLang="en-US" sz="2800" b="1" dirty="0" smtClean="0">
                <a:latin typeface="+mn-lt"/>
                <a:ea typeface="+mn-ea"/>
              </a:rPr>
              <a:t>根据</a:t>
            </a:r>
            <a:r>
              <a:rPr lang="zh-CN" altLang="en-US" sz="2800" b="1" dirty="0">
                <a:latin typeface="+mn-lt"/>
                <a:ea typeface="+mn-ea"/>
              </a:rPr>
              <a:t>点的坐标描出点的</a:t>
            </a:r>
            <a:r>
              <a:rPr lang="zh-CN" altLang="en-US" sz="2800" b="1" dirty="0" smtClean="0">
                <a:latin typeface="+mn-lt"/>
                <a:ea typeface="+mn-ea"/>
              </a:rPr>
              <a:t>位置。</a:t>
            </a:r>
            <a:endParaRPr lang="en-US" altLang="zh-CN" sz="2800" b="1" dirty="0" smtClean="0">
              <a:latin typeface="+mn-lt"/>
              <a:ea typeface="+mn-ea"/>
            </a:endParaRP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CN" sz="2800" b="1" dirty="0" smtClean="0">
              <a:latin typeface="+mn-lt"/>
              <a:ea typeface="+mn-ea"/>
            </a:endParaRP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+mn-lt"/>
                <a:ea typeface="+mn-ea"/>
              </a:rPr>
              <a:t>由</a:t>
            </a:r>
            <a:r>
              <a:rPr lang="zh-CN" altLang="en-US" sz="2800" b="1" dirty="0">
                <a:latin typeface="+mn-lt"/>
                <a:ea typeface="+mn-ea"/>
              </a:rPr>
              <a:t>点的位置写点的</a:t>
            </a:r>
            <a:r>
              <a:rPr lang="zh-CN" altLang="en-US" sz="2800" b="1" dirty="0" smtClean="0">
                <a:latin typeface="+mn-lt"/>
                <a:ea typeface="+mn-ea"/>
              </a:rPr>
              <a:t>坐标。</a:t>
            </a: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42913" y="1357313"/>
            <a:ext cx="72009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平面</a:t>
            </a:r>
            <a:r>
              <a:rPr lang="zh-CN" altLang="en-US" sz="2800" b="1" dirty="0"/>
              <a:t>直角坐标</a:t>
            </a:r>
            <a:r>
              <a:rPr lang="zh-CN" altLang="en-US" sz="2800" b="1" dirty="0" smtClean="0"/>
              <a:t>系。</a:t>
            </a:r>
            <a:endParaRPr lang="zh-CN" altLang="en-US" sz="2800" b="1" dirty="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827088" y="4391025"/>
            <a:ext cx="67691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428625" y="4695825"/>
            <a:ext cx="691356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知道</a:t>
            </a:r>
            <a:r>
              <a:rPr lang="zh-CN" altLang="en-US" sz="2800" b="1" dirty="0"/>
              <a:t>象限内及坐标轴上点的坐标的</a:t>
            </a:r>
            <a:r>
              <a:rPr lang="zh-CN" altLang="en-US" sz="2800" b="1" dirty="0" smtClean="0"/>
              <a:t>特点。</a:t>
            </a:r>
            <a:endParaRPr lang="zh-CN" altLang="en-US" sz="2800" b="1" dirty="0"/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1143000" y="2643188"/>
            <a:ext cx="4714875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</a:rPr>
              <a:t>作</a:t>
            </a:r>
            <a:r>
              <a:rPr lang="zh-CN" altLang="en-US" sz="3200" dirty="0" smtClean="0">
                <a:solidFill>
                  <a:srgbClr val="000000"/>
                </a:solidFill>
              </a:rPr>
              <a:t>垂直，找交点，定</a:t>
            </a:r>
            <a:r>
              <a:rPr lang="zh-CN" altLang="en-US" sz="3200" dirty="0">
                <a:solidFill>
                  <a:srgbClr val="000000"/>
                </a:solidFill>
              </a:rPr>
              <a:t>位置</a:t>
            </a: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1071563" y="3987800"/>
            <a:ext cx="4929187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</a:rPr>
              <a:t>作</a:t>
            </a:r>
            <a:r>
              <a:rPr lang="zh-CN" altLang="en-US" sz="3200" dirty="0" smtClean="0">
                <a:solidFill>
                  <a:srgbClr val="000000"/>
                </a:solidFill>
              </a:rPr>
              <a:t>垂直，找垂足，定</a:t>
            </a:r>
            <a:r>
              <a:rPr lang="zh-CN" altLang="en-US" sz="3200" dirty="0">
                <a:solidFill>
                  <a:srgbClr val="000000"/>
                </a:solidFill>
              </a:rPr>
              <a:t>坐标</a:t>
            </a:r>
          </a:p>
        </p:txBody>
      </p:sp>
      <p:sp>
        <p:nvSpPr>
          <p:cNvPr id="12" name="云形标注 11"/>
          <p:cNvSpPr/>
          <p:nvPr/>
        </p:nvSpPr>
        <p:spPr>
          <a:xfrm>
            <a:off x="5929313" y="1000125"/>
            <a:ext cx="3214687" cy="2714625"/>
          </a:xfrm>
          <a:prstGeom prst="cloudCallout">
            <a:avLst>
              <a:gd name="adj1" fmla="val -44231"/>
              <a:gd name="adj2" fmla="val 820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数形结合思想</a:t>
            </a:r>
          </a:p>
          <a:p>
            <a:pPr algn="ctr">
              <a:buFontTx/>
              <a:buNone/>
              <a:defRPr/>
            </a:pP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907704" y="2348880"/>
            <a:ext cx="51816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029" descr="u=4283368959,2185608296&amp;g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214438"/>
            <a:ext cx="28543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3500438" y="1285875"/>
            <a:ext cx="5000652" cy="38100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笛卡尔 ，法国著名哲学家，数学家。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1596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年出生于法国拉镇，法国巴黎普瓦捷大学毕业，获法律学位。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数学方面的主要成就：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哲学专著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方法论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一书中的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几何学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，第一次将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看作点的横坐标，把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看作是点的纵坐标，将平面内的点与一种坐标对应起来。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85720" y="857232"/>
            <a:ext cx="8501090" cy="452431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6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华文彩云" panose="02010800040101010101" pitchFamily="2" charset="-122"/>
                <a:ea typeface="微软雅黑" panose="020B0503020204020204" pitchFamily="34" charset="-122"/>
              </a:rPr>
              <a:t>学习</a:t>
            </a:r>
            <a:r>
              <a:rPr lang="zh-CN" altLang="en-US" sz="36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华文彩云" panose="02010800040101010101" pitchFamily="2" charset="-122"/>
                <a:ea typeface="微软雅黑" panose="020B0503020204020204" pitchFamily="34" charset="-122"/>
              </a:rPr>
              <a:t>目标</a:t>
            </a:r>
            <a:r>
              <a:rPr lang="zh-CN" altLang="en-US" sz="36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华文行楷" panose="02010800040101010101" pitchFamily="2" charset="-122"/>
                <a:ea typeface="微软雅黑" panose="020B0503020204020204" pitchFamily="34" charset="-122"/>
              </a:rPr>
              <a:t>：</a:t>
            </a:r>
            <a:endParaRPr lang="en-US" altLang="zh-CN" sz="2800" dirty="0">
              <a:solidFill>
                <a:srgbClr val="0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1</a:t>
            </a:r>
            <a:r>
              <a:rPr lang="en-US" altLang="zh-CN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.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掌握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平面直角坐标系的有关概念；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2.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能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建立平面直角坐标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系，根据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点的位置写出点的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坐标，并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根据点的坐标描出点的位置；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3</a:t>
            </a:r>
            <a:r>
              <a:rPr lang="en-US" altLang="zh-CN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.</a:t>
            </a:r>
            <a:r>
              <a:rPr lang="zh-CN" altLang="en-US" sz="2800" dirty="0" smtClean="0">
                <a:latin typeface="Arial" panose="020B0604020202020204" pitchFamily="34" charset="0"/>
              </a:rPr>
              <a:t>理解</a:t>
            </a:r>
            <a:r>
              <a:rPr lang="zh-CN" altLang="en-US" sz="2800" dirty="0">
                <a:latin typeface="Arial" panose="020B0604020202020204" pitchFamily="34" charset="0"/>
              </a:rPr>
              <a:t>每个象限及坐标轴上的点的坐标的</a:t>
            </a:r>
            <a:r>
              <a:rPr lang="zh-CN" altLang="en-US" sz="2800" dirty="0" smtClean="0">
                <a:latin typeface="Arial" panose="020B0604020202020204" pitchFamily="34" charset="0"/>
              </a:rPr>
              <a:t>特征；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4.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通过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建立平面直角坐标系的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过程，进一步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体会数形结合的思想。</a:t>
            </a:r>
            <a:endParaRPr lang="en-US" altLang="zh-CN" sz="2800" dirty="0">
              <a:solidFill>
                <a:srgbClr val="0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【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重点</a:t>
            </a:r>
            <a:r>
              <a:rPr lang="en-US" altLang="zh-CN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】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平面直角坐标系和点的位置与点的位置。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【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难点</a:t>
            </a:r>
            <a:r>
              <a:rPr lang="en-US" altLang="zh-CN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】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在平面直角坐标系中根据点的位置写出点的</a:t>
            </a:r>
            <a:r>
              <a:rPr lang="zh-CN" altLang="en-US" sz="2800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坐标，由</a:t>
            </a:r>
            <a:r>
              <a:rPr lang="zh-CN" altLang="en-US" sz="2800" dirty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</a:rPr>
              <a:t>点的坐标描出点的位置。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746125" y="242888"/>
            <a:ext cx="59134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阅读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教材，回答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下列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问题：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85720" y="1643050"/>
            <a:ext cx="8501090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</a:rPr>
              <a:t>        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平面</a:t>
            </a:r>
            <a:r>
              <a:rPr lang="zh-CN" altLang="en-US" sz="2800" b="1" dirty="0">
                <a:latin typeface="Times New Roman" panose="02020603050405020304" pitchFamily="18" charset="0"/>
              </a:rPr>
              <a:t>上</a:t>
            </a:r>
            <a:r>
              <a:rPr lang="zh-CN" altLang="en-US" sz="2800" b="1" u="sng" dirty="0">
                <a:latin typeface="Times New Roman" panose="02020603050405020304" pitchFamily="18" charset="0"/>
              </a:rPr>
              <a:t>                                                                 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组成平面</a:t>
            </a:r>
            <a:r>
              <a:rPr lang="zh-CN" altLang="en-US" sz="2800" b="1" dirty="0">
                <a:latin typeface="Times New Roman" panose="02020603050405020304" pitchFamily="18" charset="0"/>
              </a:rPr>
              <a:t>直角坐标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系，</a:t>
            </a:r>
            <a:r>
              <a:rPr lang="zh-CN" altLang="en-US" sz="2800" b="1" u="sng" dirty="0" smtClean="0">
                <a:latin typeface="Times New Roman" panose="02020603050405020304" pitchFamily="18" charset="0"/>
              </a:rPr>
              <a:t>                        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叫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轴（横轴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），取向</a:t>
            </a:r>
            <a:r>
              <a:rPr lang="zh-CN" altLang="en-US" sz="2800" b="1" u="sng" dirty="0" smtClean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为正方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向，</a:t>
            </a:r>
            <a:r>
              <a:rPr lang="zh-CN" altLang="en-US" sz="2800" b="1" u="sng" dirty="0" smtClean="0">
                <a:latin typeface="Times New Roman" panose="02020603050405020304" pitchFamily="18" charset="0"/>
              </a:rPr>
              <a:t>              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叫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轴（纵轴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），取向</a:t>
            </a:r>
            <a:r>
              <a:rPr lang="zh-CN" altLang="en-US" sz="2800" b="1" u="sng" dirty="0" smtClean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为正方向。两坐标轴的交点是平面直角坐标系的</a:t>
            </a:r>
            <a:r>
              <a:rPr lang="zh-CN" altLang="en-US" sz="2800" b="1" u="sng" dirty="0">
                <a:latin typeface="Times New Roman" panose="02020603050405020304" pitchFamily="18" charset="0"/>
              </a:rPr>
              <a:t>       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428860" y="1571612"/>
            <a:ext cx="55948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两条互相垂直且有公共原点的数轴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643306" y="2071678"/>
            <a:ext cx="2305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水平的数轴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000100" y="2428868"/>
            <a:ext cx="5413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右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000100" y="2928934"/>
            <a:ext cx="5413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上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624272" y="2500306"/>
            <a:ext cx="2305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竖直的数轴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928662" y="3357562"/>
            <a:ext cx="13112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原点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946525" y="5126038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/>
      <p:bldP spid="76807" grpId="0"/>
      <p:bldP spid="76808" grpId="0"/>
      <p:bldP spid="76809" grpId="0"/>
      <p:bldP spid="76810" grpId="0"/>
      <p:bldP spid="768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4"/>
          <p:cNvSpPr>
            <a:spLocks noChangeShapeType="1"/>
          </p:cNvSpPr>
          <p:nvPr/>
        </p:nvSpPr>
        <p:spPr bwMode="auto">
          <a:xfrm flipH="1" flipV="1">
            <a:off x="7162800" y="3352800"/>
            <a:ext cx="0" cy="28194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70" name="Line 5"/>
          <p:cNvSpPr>
            <a:spLocks noChangeShapeType="1"/>
          </p:cNvSpPr>
          <p:nvPr/>
        </p:nvSpPr>
        <p:spPr bwMode="auto">
          <a:xfrm rot="1845887" flipH="1" flipV="1">
            <a:off x="2062163" y="360363"/>
            <a:ext cx="0" cy="28194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304800" y="4953000"/>
            <a:ext cx="32004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 flipV="1">
            <a:off x="1981200" y="3733800"/>
            <a:ext cx="0" cy="25146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505200" y="1900238"/>
            <a:ext cx="3683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</a:rPr>
              <a:t>X</a:t>
            </a:r>
            <a:endParaRPr lang="en-US" altLang="zh-CN" sz="2000" dirty="0">
              <a:latin typeface="Times New Roman" panose="02020603050405020304" pitchFamily="18" charset="0"/>
            </a:endParaRPr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685800" y="1752600"/>
            <a:ext cx="29718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895600" y="16764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7176" name="Group 11"/>
          <p:cNvGrpSpPr/>
          <p:nvPr/>
        </p:nvGrpSpPr>
        <p:grpSpPr bwMode="auto">
          <a:xfrm>
            <a:off x="990600" y="1676400"/>
            <a:ext cx="2209800" cy="76200"/>
            <a:chOff x="1824" y="3168"/>
            <a:chExt cx="1392" cy="48"/>
          </a:xfrm>
        </p:grpSpPr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178" name="Line 13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179" name="Line 14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180" name="Line 15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181" name="Line 16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182" name="Line 17"/>
          <p:cNvSpPr>
            <a:spLocks noChangeShapeType="1"/>
          </p:cNvSpPr>
          <p:nvPr/>
        </p:nvSpPr>
        <p:spPr bwMode="auto">
          <a:xfrm rot="1845887">
            <a:off x="2230438" y="149701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rot="1845887">
            <a:off x="2425700" y="11699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rot="1845887">
            <a:off x="1539875" y="265906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rot="1845887">
            <a:off x="1733550" y="23320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 rot="1845887">
            <a:off x="2590800" y="8382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 rot="1845887">
            <a:off x="1920875" y="20193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88" name="Text Box 23"/>
          <p:cNvSpPr txBox="1">
            <a:spLocks noChangeArrowheads="1"/>
          </p:cNvSpPr>
          <p:nvPr/>
        </p:nvSpPr>
        <p:spPr bwMode="auto">
          <a:xfrm>
            <a:off x="5454650" y="1944688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7189" name="Text Box 24"/>
          <p:cNvSpPr txBox="1">
            <a:spLocks noChangeArrowheads="1"/>
          </p:cNvSpPr>
          <p:nvPr/>
        </p:nvSpPr>
        <p:spPr bwMode="auto">
          <a:xfrm>
            <a:off x="1981200" y="1676400"/>
            <a:ext cx="4603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66CC"/>
                </a:solidFill>
                <a:latin typeface="Times New Roman" panose="02020603050405020304" pitchFamily="18" charset="0"/>
              </a:rPr>
              <a:t>O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7190" name="Group 26"/>
          <p:cNvGrpSpPr/>
          <p:nvPr/>
        </p:nvGrpSpPr>
        <p:grpSpPr bwMode="auto">
          <a:xfrm>
            <a:off x="539750" y="87313"/>
            <a:ext cx="3505200" cy="2835275"/>
            <a:chOff x="336" y="60"/>
            <a:chExt cx="2208" cy="1786"/>
          </a:xfrm>
        </p:grpSpPr>
        <p:sp>
          <p:nvSpPr>
            <p:cNvPr id="7191" name="Text Box 27"/>
            <p:cNvSpPr txBox="1">
              <a:spLocks noChangeArrowheads="1"/>
            </p:cNvSpPr>
            <p:nvPr/>
          </p:nvSpPr>
          <p:spPr bwMode="auto">
            <a:xfrm>
              <a:off x="336" y="1051"/>
              <a:ext cx="2208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   </a:t>
              </a:r>
              <a:r>
                <a:rPr lang="en-US" altLang="zh-CN" sz="2000" b="1">
                  <a:latin typeface="Times New Roman" panose="02020603050405020304" pitchFamily="18" charset="0"/>
                </a:rPr>
                <a:t>-3   -2  -1      1   2   3 </a:t>
              </a:r>
            </a:p>
          </p:txBody>
        </p:sp>
        <p:sp>
          <p:nvSpPr>
            <p:cNvPr id="7192" name="Text Box 28"/>
            <p:cNvSpPr txBox="1">
              <a:spLocks noChangeArrowheads="1"/>
            </p:cNvSpPr>
            <p:nvPr/>
          </p:nvSpPr>
          <p:spPr bwMode="auto">
            <a:xfrm rot="2004846">
              <a:off x="1149" y="60"/>
              <a:ext cx="276" cy="17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endParaRPr lang="en-US" altLang="zh-CN" sz="2000" b="1">
                <a:latin typeface="Times New Roman" panose="02020603050405020304" pitchFamily="18" charset="0"/>
              </a:endParaRP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  <a:p>
              <a:endParaRPr lang="en-US" altLang="zh-CN" sz="2000" b="1">
                <a:latin typeface="Times New Roman" panose="02020603050405020304" pitchFamily="18" charset="0"/>
              </a:endParaRP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lang="en-US" altLang="zh-CN" sz="2000" b="1">
                  <a:latin typeface="Times New Roman" panose="02020603050405020304" pitchFamily="18" charset="0"/>
                </a:rPr>
                <a:t>-3</a:t>
              </a:r>
            </a:p>
            <a:p>
              <a:endParaRPr lang="en-US" altLang="zh-CN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7193" name="Text Box 29"/>
            <p:cNvSpPr txBox="1">
              <a:spLocks noChangeArrowheads="1"/>
            </p:cNvSpPr>
            <p:nvPr/>
          </p:nvSpPr>
          <p:spPr bwMode="auto">
            <a:xfrm>
              <a:off x="1713" y="554"/>
              <a:ext cx="255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7194" name="Line 30"/>
          <p:cNvSpPr>
            <a:spLocks noChangeShapeType="1"/>
          </p:cNvSpPr>
          <p:nvPr/>
        </p:nvSpPr>
        <p:spPr bwMode="auto">
          <a:xfrm>
            <a:off x="7162800" y="4421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95" name="Line 31"/>
          <p:cNvSpPr>
            <a:spLocks noChangeShapeType="1"/>
          </p:cNvSpPr>
          <p:nvPr/>
        </p:nvSpPr>
        <p:spPr bwMode="auto">
          <a:xfrm>
            <a:off x="7162800" y="4040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96" name="Line 32"/>
          <p:cNvSpPr>
            <a:spLocks noChangeShapeType="1"/>
          </p:cNvSpPr>
          <p:nvPr/>
        </p:nvSpPr>
        <p:spPr bwMode="auto">
          <a:xfrm>
            <a:off x="7162800" y="57737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97" name="Line 33"/>
          <p:cNvSpPr>
            <a:spLocks noChangeShapeType="1"/>
          </p:cNvSpPr>
          <p:nvPr/>
        </p:nvSpPr>
        <p:spPr bwMode="auto">
          <a:xfrm>
            <a:off x="7162800" y="53927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7162800" y="3659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199" name="Line 35"/>
          <p:cNvSpPr>
            <a:spLocks noChangeShapeType="1"/>
          </p:cNvSpPr>
          <p:nvPr/>
        </p:nvSpPr>
        <p:spPr bwMode="auto">
          <a:xfrm>
            <a:off x="7162800" y="50292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200" name="Line 42"/>
          <p:cNvSpPr>
            <a:spLocks noChangeShapeType="1"/>
          </p:cNvSpPr>
          <p:nvPr/>
        </p:nvSpPr>
        <p:spPr bwMode="auto">
          <a:xfrm>
            <a:off x="2667000" y="48768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201" name="Line 43"/>
          <p:cNvSpPr>
            <a:spLocks noChangeShapeType="1"/>
          </p:cNvSpPr>
          <p:nvPr/>
        </p:nvSpPr>
        <p:spPr bwMode="auto">
          <a:xfrm>
            <a:off x="5638800" y="4724400"/>
            <a:ext cx="29718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202" name="Line 44"/>
          <p:cNvSpPr>
            <a:spLocks noChangeShapeType="1"/>
          </p:cNvSpPr>
          <p:nvPr/>
        </p:nvSpPr>
        <p:spPr bwMode="auto">
          <a:xfrm>
            <a:off x="7848600" y="46482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7203" name="Group 47"/>
          <p:cNvGrpSpPr/>
          <p:nvPr/>
        </p:nvGrpSpPr>
        <p:grpSpPr bwMode="auto">
          <a:xfrm>
            <a:off x="5943600" y="4648200"/>
            <a:ext cx="2209800" cy="76200"/>
            <a:chOff x="1824" y="3168"/>
            <a:chExt cx="1392" cy="48"/>
          </a:xfrm>
        </p:grpSpPr>
        <p:sp>
          <p:nvSpPr>
            <p:cNvPr id="7204" name="Line 48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05" name="Line 49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06" name="Line 50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07" name="Line 51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08" name="Line 52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209" name="Group 53"/>
          <p:cNvGrpSpPr/>
          <p:nvPr/>
        </p:nvGrpSpPr>
        <p:grpSpPr bwMode="auto">
          <a:xfrm>
            <a:off x="762000" y="4876800"/>
            <a:ext cx="2209800" cy="76200"/>
            <a:chOff x="1824" y="3168"/>
            <a:chExt cx="1392" cy="48"/>
          </a:xfrm>
        </p:grpSpPr>
        <p:sp>
          <p:nvSpPr>
            <p:cNvPr id="7210" name="Line 54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11" name="Line 55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12" name="Line 56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13" name="Line 57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214" name="Line 58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215" name="Text Box 65"/>
          <p:cNvSpPr txBox="1">
            <a:spLocks noChangeArrowheads="1"/>
          </p:cNvSpPr>
          <p:nvPr/>
        </p:nvSpPr>
        <p:spPr bwMode="auto">
          <a:xfrm>
            <a:off x="3352800" y="5024438"/>
            <a:ext cx="3683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X</a:t>
            </a:r>
            <a:endParaRPr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7216" name="Text Box 67"/>
          <p:cNvSpPr txBox="1">
            <a:spLocks noChangeArrowheads="1"/>
          </p:cNvSpPr>
          <p:nvPr/>
        </p:nvSpPr>
        <p:spPr bwMode="auto">
          <a:xfrm>
            <a:off x="2051050" y="3573463"/>
            <a:ext cx="3683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7217" name="Group 76"/>
          <p:cNvGrpSpPr/>
          <p:nvPr/>
        </p:nvGrpSpPr>
        <p:grpSpPr bwMode="auto">
          <a:xfrm>
            <a:off x="304800" y="3200400"/>
            <a:ext cx="3505200" cy="3378200"/>
            <a:chOff x="192" y="2016"/>
            <a:chExt cx="2208" cy="2128"/>
          </a:xfrm>
        </p:grpSpPr>
        <p:grpSp>
          <p:nvGrpSpPr>
            <p:cNvPr id="7218" name="Group 77"/>
            <p:cNvGrpSpPr/>
            <p:nvPr/>
          </p:nvGrpSpPr>
          <p:grpSpPr bwMode="auto">
            <a:xfrm>
              <a:off x="1248" y="2400"/>
              <a:ext cx="48" cy="1332"/>
              <a:chOff x="2544" y="2689"/>
              <a:chExt cx="48" cy="1332"/>
            </a:xfrm>
          </p:grpSpPr>
          <p:sp>
            <p:nvSpPr>
              <p:cNvPr id="7219" name="Line 78"/>
              <p:cNvSpPr>
                <a:spLocks noChangeShapeType="1"/>
              </p:cNvSpPr>
              <p:nvPr/>
            </p:nvSpPr>
            <p:spPr bwMode="auto">
              <a:xfrm>
                <a:off x="2544" y="316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220" name="Line 79"/>
              <p:cNvSpPr>
                <a:spLocks noChangeShapeType="1"/>
              </p:cNvSpPr>
              <p:nvPr/>
            </p:nvSpPr>
            <p:spPr bwMode="auto">
              <a:xfrm>
                <a:off x="2544" y="292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221" name="Line 80"/>
              <p:cNvSpPr>
                <a:spLocks noChangeShapeType="1"/>
              </p:cNvSpPr>
              <p:nvPr/>
            </p:nvSpPr>
            <p:spPr bwMode="auto">
              <a:xfrm>
                <a:off x="2544" y="4021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222" name="Line 81"/>
              <p:cNvSpPr>
                <a:spLocks noChangeShapeType="1"/>
              </p:cNvSpPr>
              <p:nvPr/>
            </p:nvSpPr>
            <p:spPr bwMode="auto">
              <a:xfrm>
                <a:off x="2544" y="3781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223" name="Line 82"/>
              <p:cNvSpPr>
                <a:spLocks noChangeShapeType="1"/>
              </p:cNvSpPr>
              <p:nvPr/>
            </p:nvSpPr>
            <p:spPr bwMode="auto">
              <a:xfrm>
                <a:off x="2544" y="268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224" name="Line 83"/>
              <p:cNvSpPr>
                <a:spLocks noChangeShapeType="1"/>
              </p:cNvSpPr>
              <p:nvPr/>
            </p:nvSpPr>
            <p:spPr bwMode="auto">
              <a:xfrm>
                <a:off x="2544" y="3552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25" name="Text Box 84"/>
            <p:cNvSpPr txBox="1">
              <a:spLocks noChangeArrowheads="1"/>
            </p:cNvSpPr>
            <p:nvPr/>
          </p:nvSpPr>
          <p:spPr bwMode="auto">
            <a:xfrm>
              <a:off x="192" y="307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   </a:t>
              </a:r>
              <a:r>
                <a:rPr lang="en-US" altLang="zh-CN" sz="2400" b="1">
                  <a:latin typeface="Times New Roman" panose="02020603050405020304" pitchFamily="18" charset="0"/>
                </a:rPr>
                <a:t>-3   -2  -1      1   2   3</a:t>
              </a:r>
              <a:r>
                <a:rPr lang="en-US" altLang="zh-CN" sz="3200" b="1">
                  <a:latin typeface="Times New Roman" panose="02020603050405020304" pitchFamily="18" charset="0"/>
                </a:rPr>
                <a:t> 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7226" name="Text Box 85"/>
            <p:cNvSpPr txBox="1">
              <a:spLocks noChangeArrowheads="1"/>
            </p:cNvSpPr>
            <p:nvPr/>
          </p:nvSpPr>
          <p:spPr bwMode="auto">
            <a:xfrm>
              <a:off x="960" y="2016"/>
              <a:ext cx="276" cy="21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endParaRPr lang="en-US" altLang="zh-CN" sz="2400" b="1">
                <a:latin typeface="Times New Roman" panose="02020603050405020304" pitchFamily="18" charset="0"/>
              </a:endParaRP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  <a:p>
              <a:endParaRPr lang="en-US" altLang="zh-CN" sz="2400" b="1">
                <a:latin typeface="Times New Roman" panose="02020603050405020304" pitchFamily="18" charset="0"/>
              </a:endParaRP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-3</a:t>
              </a:r>
            </a:p>
            <a:p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7227" name="Text Box 87"/>
            <p:cNvSpPr txBox="1">
              <a:spLocks noChangeArrowheads="1"/>
            </p:cNvSpPr>
            <p:nvPr/>
          </p:nvSpPr>
          <p:spPr bwMode="auto">
            <a:xfrm>
              <a:off x="1198" y="3081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66CC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228" name="Group 88"/>
          <p:cNvGrpSpPr/>
          <p:nvPr/>
        </p:nvGrpSpPr>
        <p:grpSpPr bwMode="auto">
          <a:xfrm>
            <a:off x="5500688" y="3068638"/>
            <a:ext cx="3505200" cy="3378200"/>
            <a:chOff x="3456" y="1952"/>
            <a:chExt cx="2208" cy="2128"/>
          </a:xfrm>
        </p:grpSpPr>
        <p:sp>
          <p:nvSpPr>
            <p:cNvPr id="7229" name="Text Box 89"/>
            <p:cNvSpPr txBox="1">
              <a:spLocks noChangeArrowheads="1"/>
            </p:cNvSpPr>
            <p:nvPr/>
          </p:nvSpPr>
          <p:spPr bwMode="auto">
            <a:xfrm>
              <a:off x="3456" y="2928"/>
              <a:ext cx="2208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   </a:t>
              </a:r>
              <a:r>
                <a:rPr lang="en-US" altLang="zh-CN" sz="2400" b="1">
                  <a:latin typeface="Times New Roman" panose="02020603050405020304" pitchFamily="18" charset="0"/>
                </a:rPr>
                <a:t>-3   -2  -1      1   2   3</a:t>
              </a:r>
              <a:r>
                <a:rPr lang="en-US" altLang="zh-CN" sz="3200" b="1">
                  <a:latin typeface="Times New Roman" panose="02020603050405020304" pitchFamily="18" charset="0"/>
                </a:rPr>
                <a:t> 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7230" name="Text Box 90"/>
            <p:cNvSpPr txBox="1">
              <a:spLocks noChangeArrowheads="1"/>
            </p:cNvSpPr>
            <p:nvPr/>
          </p:nvSpPr>
          <p:spPr bwMode="auto">
            <a:xfrm>
              <a:off x="4284" y="1952"/>
              <a:ext cx="276" cy="21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endParaRPr lang="en-US" altLang="zh-CN" sz="2400" b="1">
                <a:latin typeface="Times New Roman" panose="02020603050405020304" pitchFamily="18" charset="0"/>
              </a:endParaRP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  <a:p>
              <a:endParaRPr lang="en-US" altLang="zh-CN" sz="2400" b="1">
                <a:latin typeface="Times New Roman" panose="02020603050405020304" pitchFamily="18" charset="0"/>
              </a:endParaRP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lang="en-US" altLang="zh-CN" sz="2400" b="1">
                  <a:latin typeface="Times New Roman" panose="02020603050405020304" pitchFamily="18" charset="0"/>
                </a:rPr>
                <a:t>-3</a:t>
              </a:r>
            </a:p>
            <a:p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7231" name="Text Box 91"/>
            <p:cNvSpPr txBox="1">
              <a:spLocks noChangeArrowheads="1"/>
            </p:cNvSpPr>
            <p:nvPr/>
          </p:nvSpPr>
          <p:spPr bwMode="auto">
            <a:xfrm>
              <a:off x="4560" y="21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232" name="Text Box 93"/>
            <p:cNvSpPr txBox="1">
              <a:spLocks noChangeArrowheads="1"/>
            </p:cNvSpPr>
            <p:nvPr/>
          </p:nvSpPr>
          <p:spPr bwMode="auto">
            <a:xfrm>
              <a:off x="4462" y="2937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66CC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"/>
          <p:cNvPicPr>
            <a:picLocks noChangeAspect="1" noChangeArrowheads="1"/>
          </p:cNvPicPr>
          <p:nvPr/>
        </p:nvPicPr>
        <p:blipFill>
          <a:blip r:embed="rId3" cstate="email"/>
          <a:srcRect b="11929"/>
          <a:stretch>
            <a:fillRect/>
          </a:stretch>
        </p:blipFill>
        <p:spPr bwMode="auto">
          <a:xfrm>
            <a:off x="4716463" y="417513"/>
            <a:ext cx="8763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4" name="Group 3"/>
          <p:cNvGrpSpPr/>
          <p:nvPr/>
        </p:nvGrpSpPr>
        <p:grpSpPr bwMode="auto">
          <a:xfrm>
            <a:off x="1979613" y="3340100"/>
            <a:ext cx="6858000" cy="731838"/>
            <a:chOff x="912" y="2256"/>
            <a:chExt cx="4320" cy="461"/>
          </a:xfrm>
        </p:grpSpPr>
        <p:grpSp>
          <p:nvGrpSpPr>
            <p:cNvPr id="8195" name="Group 4"/>
            <p:cNvGrpSpPr/>
            <p:nvPr/>
          </p:nvGrpSpPr>
          <p:grpSpPr bwMode="auto">
            <a:xfrm>
              <a:off x="912" y="2256"/>
              <a:ext cx="4320" cy="461"/>
              <a:chOff x="912" y="2256"/>
              <a:chExt cx="4320" cy="461"/>
            </a:xfrm>
          </p:grpSpPr>
          <p:grpSp>
            <p:nvGrpSpPr>
              <p:cNvPr id="8196" name="Group 5"/>
              <p:cNvGrpSpPr/>
              <p:nvPr/>
            </p:nvGrpSpPr>
            <p:grpSpPr bwMode="auto">
              <a:xfrm>
                <a:off x="3217" y="2282"/>
                <a:ext cx="266" cy="98"/>
                <a:chOff x="3217" y="2282"/>
                <a:chExt cx="266" cy="98"/>
              </a:xfrm>
            </p:grpSpPr>
            <p:sp>
              <p:nvSpPr>
                <p:cNvPr id="8197" name="Line 6"/>
                <p:cNvSpPr>
                  <a:spLocks noChangeShapeType="1"/>
                </p:cNvSpPr>
                <p:nvPr/>
              </p:nvSpPr>
              <p:spPr bwMode="auto">
                <a:xfrm>
                  <a:off x="32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198" name="Line 7"/>
                <p:cNvSpPr>
                  <a:spLocks noChangeShapeType="1"/>
                </p:cNvSpPr>
                <p:nvPr/>
              </p:nvSpPr>
              <p:spPr bwMode="auto">
                <a:xfrm>
                  <a:off x="34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199" name="Group 8"/>
              <p:cNvGrpSpPr/>
              <p:nvPr/>
            </p:nvGrpSpPr>
            <p:grpSpPr bwMode="auto">
              <a:xfrm>
                <a:off x="912" y="2256"/>
                <a:ext cx="4320" cy="461"/>
                <a:chOff x="912" y="2256"/>
                <a:chExt cx="4320" cy="461"/>
              </a:xfrm>
            </p:grpSpPr>
            <p:sp>
              <p:nvSpPr>
                <p:cNvPr id="8200" name="Line 9"/>
                <p:cNvSpPr>
                  <a:spLocks noChangeShapeType="1"/>
                </p:cNvSpPr>
                <p:nvPr/>
              </p:nvSpPr>
              <p:spPr bwMode="auto">
                <a:xfrm>
                  <a:off x="16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1" name="Line 10"/>
                <p:cNvSpPr>
                  <a:spLocks noChangeShapeType="1"/>
                </p:cNvSpPr>
                <p:nvPr/>
              </p:nvSpPr>
              <p:spPr bwMode="auto">
                <a:xfrm>
                  <a:off x="18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2" name="Line 11"/>
                <p:cNvSpPr>
                  <a:spLocks noChangeShapeType="1"/>
                </p:cNvSpPr>
                <p:nvPr/>
              </p:nvSpPr>
              <p:spPr bwMode="auto">
                <a:xfrm>
                  <a:off x="214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3" name="Line 12"/>
                <p:cNvSpPr>
                  <a:spLocks noChangeShapeType="1"/>
                </p:cNvSpPr>
                <p:nvPr/>
              </p:nvSpPr>
              <p:spPr bwMode="auto">
                <a:xfrm>
                  <a:off x="24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4" name="Line 13"/>
                <p:cNvSpPr>
                  <a:spLocks noChangeShapeType="1"/>
                </p:cNvSpPr>
                <p:nvPr/>
              </p:nvSpPr>
              <p:spPr bwMode="auto">
                <a:xfrm>
                  <a:off x="26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5" name="Line 14"/>
                <p:cNvSpPr>
                  <a:spLocks noChangeShapeType="1"/>
                </p:cNvSpPr>
                <p:nvPr/>
              </p:nvSpPr>
              <p:spPr bwMode="auto">
                <a:xfrm>
                  <a:off x="375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6" name="Line 15"/>
                <p:cNvSpPr>
                  <a:spLocks noChangeShapeType="1"/>
                </p:cNvSpPr>
                <p:nvPr/>
              </p:nvSpPr>
              <p:spPr bwMode="auto">
                <a:xfrm>
                  <a:off x="40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7" name="Line 16"/>
                <p:cNvSpPr>
                  <a:spLocks noChangeShapeType="1"/>
                </p:cNvSpPr>
                <p:nvPr/>
              </p:nvSpPr>
              <p:spPr bwMode="auto">
                <a:xfrm>
                  <a:off x="42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8" name="Line 17"/>
                <p:cNvSpPr>
                  <a:spLocks noChangeShapeType="1"/>
                </p:cNvSpPr>
                <p:nvPr/>
              </p:nvSpPr>
              <p:spPr bwMode="auto">
                <a:xfrm>
                  <a:off x="4551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09" name="Line 18"/>
                <p:cNvSpPr>
                  <a:spLocks noChangeShapeType="1"/>
                </p:cNvSpPr>
                <p:nvPr/>
              </p:nvSpPr>
              <p:spPr bwMode="auto">
                <a:xfrm>
                  <a:off x="4816" y="2256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8210" name="Group 19"/>
                <p:cNvGrpSpPr/>
                <p:nvPr/>
              </p:nvGrpSpPr>
              <p:grpSpPr bwMode="auto">
                <a:xfrm>
                  <a:off x="912" y="2256"/>
                  <a:ext cx="4320" cy="461"/>
                  <a:chOff x="912" y="2256"/>
                  <a:chExt cx="4320" cy="461"/>
                </a:xfrm>
              </p:grpSpPr>
              <p:sp>
                <p:nvSpPr>
                  <p:cNvPr id="821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351"/>
                    <a:ext cx="3984" cy="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1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088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1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8214" name="Group 23"/>
                  <p:cNvGrpSpPr/>
                  <p:nvPr/>
                </p:nvGrpSpPr>
                <p:grpSpPr bwMode="auto">
                  <a:xfrm>
                    <a:off x="912" y="2256"/>
                    <a:ext cx="4320" cy="461"/>
                    <a:chOff x="912" y="2256"/>
                    <a:chExt cx="4320" cy="461"/>
                  </a:xfrm>
                </p:grpSpPr>
                <p:sp>
                  <p:nvSpPr>
                    <p:cNvPr id="821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9" y="238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-5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16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7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5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17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240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-3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18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239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-4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19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6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4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0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39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-2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1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3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239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-1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3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2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4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1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5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2400"/>
                      <a:ext cx="133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-6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6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2" y="2400"/>
                      <a:ext cx="8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6</a:t>
                      </a:r>
                      <a:endParaRPr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256"/>
                      <a:ext cx="816" cy="327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800" i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8228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2" y="2352"/>
                      <a:ext cx="480" cy="28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29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2" y="2352"/>
                      <a:ext cx="480" cy="365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3200" b="1" i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</p:grpSp>
          </p:grpSp>
        </p:grpSp>
        <p:sp>
          <p:nvSpPr>
            <p:cNvPr id="8230" name="Line 39"/>
            <p:cNvSpPr>
              <a:spLocks noChangeShapeType="1"/>
            </p:cNvSpPr>
            <p:nvPr/>
          </p:nvSpPr>
          <p:spPr bwMode="auto">
            <a:xfrm>
              <a:off x="2928" y="225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6934200" y="4378325"/>
            <a:ext cx="2209800" cy="57943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轴或横轴</a:t>
            </a: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5364163" y="777875"/>
            <a:ext cx="2362200" cy="57943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轴或纵轴</a:t>
            </a:r>
          </a:p>
        </p:txBody>
      </p:sp>
      <p:sp>
        <p:nvSpPr>
          <p:cNvPr id="8233" name="AutoShape 44"/>
          <p:cNvSpPr>
            <a:spLocks noChangeArrowheads="1"/>
          </p:cNvSpPr>
          <p:nvPr/>
        </p:nvSpPr>
        <p:spPr bwMode="auto">
          <a:xfrm>
            <a:off x="5580063" y="2649538"/>
            <a:ext cx="914400" cy="609600"/>
          </a:xfrm>
          <a:prstGeom prst="wedgeRoundRectCallout">
            <a:avLst>
              <a:gd name="adj1" fmla="val -90454"/>
              <a:gd name="adj2" fmla="val 100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b="1">
                <a:solidFill>
                  <a:srgbClr val="FF3300"/>
                </a:solidFill>
                <a:latin typeface="Arial" panose="020B0604020202020204" pitchFamily="34" charset="0"/>
              </a:rPr>
              <a:t>原点</a:t>
            </a:r>
          </a:p>
        </p:txBody>
      </p:sp>
      <p:sp>
        <p:nvSpPr>
          <p:cNvPr id="8234" name="Text Box 2"/>
          <p:cNvSpPr txBox="1">
            <a:spLocks noChangeArrowheads="1"/>
          </p:cNvSpPr>
          <p:nvPr/>
        </p:nvSpPr>
        <p:spPr bwMode="auto">
          <a:xfrm>
            <a:off x="6000750" y="1857375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folHlink"/>
                </a:solidFill>
                <a:latin typeface="Arial" panose="020B0604020202020204" pitchFamily="34" charset="0"/>
              </a:rPr>
              <a:t>第一象限</a:t>
            </a:r>
          </a:p>
        </p:txBody>
      </p:sp>
      <p:sp>
        <p:nvSpPr>
          <p:cNvPr id="8235" name="Text Box 3"/>
          <p:cNvSpPr txBox="1">
            <a:spLocks noChangeArrowheads="1"/>
          </p:cNvSpPr>
          <p:nvPr/>
        </p:nvSpPr>
        <p:spPr bwMode="auto">
          <a:xfrm>
            <a:off x="2500313" y="1928813"/>
            <a:ext cx="21336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</a:rPr>
              <a:t>第二象限</a:t>
            </a:r>
          </a:p>
        </p:txBody>
      </p:sp>
      <p:sp>
        <p:nvSpPr>
          <p:cNvPr id="8236" name="Text Box 4"/>
          <p:cNvSpPr txBox="1">
            <a:spLocks noChangeArrowheads="1"/>
          </p:cNvSpPr>
          <p:nvPr/>
        </p:nvSpPr>
        <p:spPr bwMode="auto">
          <a:xfrm>
            <a:off x="2509838" y="40005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folHlink"/>
                </a:solidFill>
                <a:latin typeface="Arial" panose="020B0604020202020204" pitchFamily="34" charset="0"/>
              </a:rPr>
              <a:t>第三象限</a:t>
            </a:r>
          </a:p>
        </p:txBody>
      </p:sp>
      <p:sp>
        <p:nvSpPr>
          <p:cNvPr id="8237" name="Text Box 5"/>
          <p:cNvSpPr txBox="1">
            <a:spLocks noChangeArrowheads="1"/>
          </p:cNvSpPr>
          <p:nvPr/>
        </p:nvSpPr>
        <p:spPr bwMode="auto">
          <a:xfrm>
            <a:off x="5643563" y="40005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folHlink"/>
                </a:solidFill>
                <a:latin typeface="Arial" panose="020B0604020202020204" pitchFamily="34" charset="0"/>
              </a:rPr>
              <a:t>第四象限</a:t>
            </a:r>
          </a:p>
        </p:txBody>
      </p:sp>
      <p:sp>
        <p:nvSpPr>
          <p:cNvPr id="49" name="Text Box 76"/>
          <p:cNvSpPr txBox="1">
            <a:spLocks noChangeArrowheads="1"/>
          </p:cNvSpPr>
          <p:nvPr/>
        </p:nvSpPr>
        <p:spPr bwMode="auto">
          <a:xfrm>
            <a:off x="500063" y="5072063"/>
            <a:ext cx="77724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两条数轴　②互相垂直　③公共原点　　　　　</a:t>
            </a:r>
          </a:p>
        </p:txBody>
      </p:sp>
      <p:sp>
        <p:nvSpPr>
          <p:cNvPr id="50" name="Text Box 73"/>
          <p:cNvSpPr txBox="1">
            <a:spLocks noChangeArrowheads="1"/>
          </p:cNvSpPr>
          <p:nvPr/>
        </p:nvSpPr>
        <p:spPr bwMode="auto">
          <a:xfrm>
            <a:off x="428625" y="5695950"/>
            <a:ext cx="68405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C2514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2800" b="1" dirty="0" smtClean="0">
                <a:solidFill>
                  <a:srgbClr val="FC2514"/>
                </a:solidFill>
                <a:latin typeface="Arial" panose="020B0604020202020204" pitchFamily="34" charset="0"/>
              </a:rPr>
              <a:t>注意：坐标轴</a:t>
            </a:r>
            <a:r>
              <a:rPr lang="zh-CN" altLang="en-US" sz="2800" b="1" dirty="0">
                <a:solidFill>
                  <a:srgbClr val="FC2514"/>
                </a:solidFill>
                <a:latin typeface="Arial" panose="020B0604020202020204" pitchFamily="34" charset="0"/>
              </a:rPr>
              <a:t>上的点不属于任何一个</a:t>
            </a:r>
            <a:r>
              <a:rPr lang="zh-CN" altLang="en-US" sz="2800" b="1" dirty="0" smtClean="0">
                <a:solidFill>
                  <a:srgbClr val="FC2514"/>
                </a:solidFill>
                <a:latin typeface="Arial" panose="020B0604020202020204" pitchFamily="34" charset="0"/>
              </a:rPr>
              <a:t>象限。</a:t>
            </a:r>
            <a:endParaRPr lang="zh-CN" altLang="en-US" sz="2800" b="1" dirty="0">
              <a:solidFill>
                <a:srgbClr val="FC2514"/>
              </a:solidFill>
              <a:latin typeface="Arial" panose="020B0604020202020204" pitchFamily="34" charset="0"/>
            </a:endParaRPr>
          </a:p>
        </p:txBody>
      </p:sp>
      <p:sp>
        <p:nvSpPr>
          <p:cNvPr id="8240" name="AutoShape 77"/>
          <p:cNvSpPr>
            <a:spLocks noChangeArrowheads="1"/>
          </p:cNvSpPr>
          <p:nvPr/>
        </p:nvSpPr>
        <p:spPr bwMode="auto">
          <a:xfrm>
            <a:off x="214313" y="357188"/>
            <a:ext cx="3816350" cy="647700"/>
          </a:xfrm>
          <a:prstGeom prst="wedgeRoundRectCallout">
            <a:avLst>
              <a:gd name="adj1" fmla="val 61417"/>
              <a:gd name="adj2" fmla="val 92463"/>
              <a:gd name="adj3" fmla="val 16667"/>
            </a:avLst>
          </a:prstGeom>
          <a:noFill/>
          <a:ln w="76200">
            <a:solidFill>
              <a:schemeClr val="accent2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平面直角坐标系</a:t>
            </a:r>
            <a:endParaRPr lang="zh-CN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96"/>
          <p:cNvGrpSpPr/>
          <p:nvPr/>
        </p:nvGrpSpPr>
        <p:grpSpPr bwMode="auto">
          <a:xfrm>
            <a:off x="1130300" y="1290638"/>
            <a:ext cx="6858000" cy="5638800"/>
            <a:chOff x="1130300" y="1290638"/>
            <a:chExt cx="6858000" cy="5638800"/>
          </a:xfrm>
        </p:grpSpPr>
        <p:grpSp>
          <p:nvGrpSpPr>
            <p:cNvPr id="10242" name="Group 2"/>
            <p:cNvGrpSpPr/>
            <p:nvPr/>
          </p:nvGrpSpPr>
          <p:grpSpPr bwMode="auto">
            <a:xfrm>
              <a:off x="3644900" y="1290638"/>
              <a:ext cx="685800" cy="5638800"/>
              <a:chOff x="2160" y="288"/>
              <a:chExt cx="432" cy="3552"/>
            </a:xfrm>
          </p:grpSpPr>
          <p:sp>
            <p:nvSpPr>
              <p:cNvPr id="10243" name="Line 3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0244" name="Text Box 4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245" name="Text Box 5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46" name="Text Box 6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0249" name="Group 9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51" name="Line 1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252" name="Group 12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255" name="Group 15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10256" name="Line 1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0259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0260" name="Text Box 20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10261" name="Text Box 21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10262" name="Group 22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265" name="Group 25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268" name="Group 28"/>
            <p:cNvGrpSpPr/>
            <p:nvPr/>
          </p:nvGrpSpPr>
          <p:grpSpPr bwMode="auto">
            <a:xfrm>
              <a:off x="1130300" y="4262438"/>
              <a:ext cx="6858000" cy="762000"/>
              <a:chOff x="576" y="2160"/>
              <a:chExt cx="4320" cy="480"/>
            </a:xfrm>
          </p:grpSpPr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10270" name="Group 30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0272" name="Group 32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27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27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75" name="Group 35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27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27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78" name="Group 38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27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28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28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28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028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028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888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028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10286" name="Group 46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28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28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289" name="Group 49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29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29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29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1029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1029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1029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</p:grpSp>
      <p:grpSp>
        <p:nvGrpSpPr>
          <p:cNvPr id="10296" name="Group 56"/>
          <p:cNvGrpSpPr/>
          <p:nvPr/>
        </p:nvGrpSpPr>
        <p:grpSpPr bwMode="auto">
          <a:xfrm>
            <a:off x="7524750" y="4559300"/>
            <a:ext cx="1606550" cy="457200"/>
            <a:chOff x="4752" y="2352"/>
            <a:chExt cx="864" cy="251"/>
          </a:xfrm>
        </p:grpSpPr>
        <p:sp>
          <p:nvSpPr>
            <p:cNvPr id="10297" name="Text Box 57"/>
            <p:cNvSpPr txBox="1">
              <a:spLocks noChangeArrowheads="1"/>
            </p:cNvSpPr>
            <p:nvPr/>
          </p:nvSpPr>
          <p:spPr bwMode="auto">
            <a:xfrm>
              <a:off x="4752" y="2352"/>
              <a:ext cx="181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10299" name="Group 59"/>
          <p:cNvGrpSpPr/>
          <p:nvPr/>
        </p:nvGrpSpPr>
        <p:grpSpPr bwMode="auto">
          <a:xfrm>
            <a:off x="2051050" y="1268413"/>
            <a:ext cx="1597025" cy="539750"/>
            <a:chOff x="1560" y="144"/>
            <a:chExt cx="750" cy="315"/>
          </a:xfrm>
        </p:grpSpPr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2160" y="144"/>
              <a:ext cx="150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1560" y="192"/>
              <a:ext cx="374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10302" name="Line 62"/>
          <p:cNvSpPr>
            <a:spLocks noChangeShapeType="1"/>
          </p:cNvSpPr>
          <p:nvPr/>
        </p:nvSpPr>
        <p:spPr bwMode="auto">
          <a:xfrm flipV="1">
            <a:off x="2806700" y="29591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2806700" y="29591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10304" name="Group 64"/>
          <p:cNvGrpSpPr/>
          <p:nvPr/>
        </p:nvGrpSpPr>
        <p:grpSpPr bwMode="auto">
          <a:xfrm>
            <a:off x="2349500" y="2349500"/>
            <a:ext cx="679450" cy="1082675"/>
            <a:chOff x="1344" y="1344"/>
            <a:chExt cx="428" cy="682"/>
          </a:xfrm>
        </p:grpSpPr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1536" y="1392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0306" name="Text Box 66"/>
            <p:cNvSpPr txBox="1">
              <a:spLocks noChangeArrowheads="1"/>
            </p:cNvSpPr>
            <p:nvPr/>
          </p:nvSpPr>
          <p:spPr bwMode="auto">
            <a:xfrm>
              <a:off x="1344" y="1344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0307" name="Line 67"/>
          <p:cNvSpPr>
            <a:spLocks noChangeShapeType="1"/>
          </p:cNvSpPr>
          <p:nvPr/>
        </p:nvSpPr>
        <p:spPr bwMode="auto">
          <a:xfrm flipV="1">
            <a:off x="6540500" y="29591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4102100" y="295910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10309" name="Group 69"/>
          <p:cNvGrpSpPr/>
          <p:nvPr/>
        </p:nvGrpSpPr>
        <p:grpSpPr bwMode="auto">
          <a:xfrm>
            <a:off x="6311900" y="2273300"/>
            <a:ext cx="450850" cy="1143000"/>
            <a:chOff x="3840" y="1296"/>
            <a:chExt cx="284" cy="720"/>
          </a:xfrm>
        </p:grpSpPr>
        <p:sp>
          <p:nvSpPr>
            <p:cNvPr id="10310" name="Text Box 70"/>
            <p:cNvSpPr txBox="1">
              <a:spLocks noChangeArrowheads="1"/>
            </p:cNvSpPr>
            <p:nvPr/>
          </p:nvSpPr>
          <p:spPr bwMode="auto">
            <a:xfrm>
              <a:off x="3888" y="1382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0311" name="Text Box 71"/>
            <p:cNvSpPr txBox="1">
              <a:spLocks noChangeArrowheads="1"/>
            </p:cNvSpPr>
            <p:nvPr/>
          </p:nvSpPr>
          <p:spPr bwMode="auto">
            <a:xfrm>
              <a:off x="3840" y="1296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0312" name="Line 72"/>
          <p:cNvSpPr>
            <a:spLocks noChangeShapeType="1"/>
          </p:cNvSpPr>
          <p:nvPr/>
        </p:nvSpPr>
        <p:spPr bwMode="auto">
          <a:xfrm flipV="1">
            <a:off x="5321300" y="44831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4102100" y="54737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10314" name="Group 74"/>
          <p:cNvGrpSpPr/>
          <p:nvPr/>
        </p:nvGrpSpPr>
        <p:grpSpPr bwMode="auto">
          <a:xfrm>
            <a:off x="5175250" y="4924425"/>
            <a:ext cx="587375" cy="1144588"/>
            <a:chOff x="3124" y="2966"/>
            <a:chExt cx="370" cy="721"/>
          </a:xfrm>
        </p:grpSpPr>
        <p:sp>
          <p:nvSpPr>
            <p:cNvPr id="10315" name="Text Box 75"/>
            <p:cNvSpPr txBox="1">
              <a:spLocks noChangeArrowheads="1"/>
            </p:cNvSpPr>
            <p:nvPr/>
          </p:nvSpPr>
          <p:spPr bwMode="auto">
            <a:xfrm>
              <a:off x="3124" y="2966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0316" name="Text Box 76"/>
            <p:cNvSpPr txBox="1">
              <a:spLocks noChangeArrowheads="1"/>
            </p:cNvSpPr>
            <p:nvPr/>
          </p:nvSpPr>
          <p:spPr bwMode="auto">
            <a:xfrm>
              <a:off x="3216" y="336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0317" name="Line 77"/>
          <p:cNvSpPr>
            <a:spLocks noChangeShapeType="1"/>
          </p:cNvSpPr>
          <p:nvPr/>
        </p:nvSpPr>
        <p:spPr bwMode="auto">
          <a:xfrm flipV="1">
            <a:off x="1587500" y="449897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1587500" y="50165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10319" name="Group 79"/>
          <p:cNvGrpSpPr/>
          <p:nvPr/>
        </p:nvGrpSpPr>
        <p:grpSpPr bwMode="auto">
          <a:xfrm>
            <a:off x="925513" y="4510088"/>
            <a:ext cx="838200" cy="1006475"/>
            <a:chOff x="480" y="2688"/>
            <a:chExt cx="528" cy="634"/>
          </a:xfrm>
        </p:grpSpPr>
        <p:sp>
          <p:nvSpPr>
            <p:cNvPr id="10320" name="Text Box 80"/>
            <p:cNvSpPr txBox="1">
              <a:spLocks noChangeArrowheads="1"/>
            </p:cNvSpPr>
            <p:nvPr/>
          </p:nvSpPr>
          <p:spPr bwMode="auto">
            <a:xfrm>
              <a:off x="772" y="2688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0321" name="Text Box 81"/>
            <p:cNvSpPr txBox="1">
              <a:spLocks noChangeArrowheads="1"/>
            </p:cNvSpPr>
            <p:nvPr/>
          </p:nvSpPr>
          <p:spPr bwMode="auto">
            <a:xfrm>
              <a:off x="480" y="292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-71438" y="0"/>
            <a:ext cx="9263063" cy="138499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直角坐标系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中，描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出下列各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点：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E(3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  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F(0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5)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G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-3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0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），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H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0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-3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）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23" name="Oval 157"/>
          <p:cNvSpPr>
            <a:spLocks noChangeArrowheads="1"/>
          </p:cNvSpPr>
          <p:nvPr/>
        </p:nvSpPr>
        <p:spPr bwMode="auto">
          <a:xfrm>
            <a:off x="4000500" y="60007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24" name="Oval 157"/>
          <p:cNvSpPr>
            <a:spLocks noChangeArrowheads="1"/>
          </p:cNvSpPr>
          <p:nvPr/>
        </p:nvSpPr>
        <p:spPr bwMode="auto">
          <a:xfrm>
            <a:off x="4000500" y="18573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25" name="Oval 157"/>
          <p:cNvSpPr>
            <a:spLocks noChangeArrowheads="1"/>
          </p:cNvSpPr>
          <p:nvPr/>
        </p:nvSpPr>
        <p:spPr bwMode="auto">
          <a:xfrm>
            <a:off x="5857875" y="43576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26" name="Oval 157"/>
          <p:cNvSpPr>
            <a:spLocks noChangeArrowheads="1"/>
          </p:cNvSpPr>
          <p:nvPr/>
        </p:nvSpPr>
        <p:spPr bwMode="auto">
          <a:xfrm>
            <a:off x="2133600" y="43481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27" name="TextBox 88"/>
          <p:cNvSpPr txBox="1">
            <a:spLocks noChangeArrowheads="1"/>
          </p:cNvSpPr>
          <p:nvPr/>
        </p:nvSpPr>
        <p:spPr bwMode="auto">
          <a:xfrm>
            <a:off x="5715000" y="3824288"/>
            <a:ext cx="857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E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328" name="TextBox 89"/>
          <p:cNvSpPr txBox="1">
            <a:spLocks noChangeArrowheads="1"/>
          </p:cNvSpPr>
          <p:nvPr/>
        </p:nvSpPr>
        <p:spPr bwMode="auto">
          <a:xfrm>
            <a:off x="4214813" y="1681163"/>
            <a:ext cx="857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F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329" name="TextBox 90"/>
          <p:cNvSpPr txBox="1">
            <a:spLocks noChangeArrowheads="1"/>
          </p:cNvSpPr>
          <p:nvPr/>
        </p:nvSpPr>
        <p:spPr bwMode="auto">
          <a:xfrm>
            <a:off x="2000250" y="3929063"/>
            <a:ext cx="857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G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330" name="TextBox 91"/>
          <p:cNvSpPr txBox="1">
            <a:spLocks noChangeArrowheads="1"/>
          </p:cNvSpPr>
          <p:nvPr/>
        </p:nvSpPr>
        <p:spPr bwMode="auto">
          <a:xfrm>
            <a:off x="3429000" y="5824538"/>
            <a:ext cx="8572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H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96"/>
          <p:cNvGrpSpPr/>
          <p:nvPr/>
        </p:nvGrpSpPr>
        <p:grpSpPr bwMode="auto">
          <a:xfrm>
            <a:off x="1214438" y="357188"/>
            <a:ext cx="6858000" cy="5638800"/>
            <a:chOff x="1130300" y="1290638"/>
            <a:chExt cx="6858000" cy="5638800"/>
          </a:xfrm>
        </p:grpSpPr>
        <p:grpSp>
          <p:nvGrpSpPr>
            <p:cNvPr id="12290" name="Group 2"/>
            <p:cNvGrpSpPr/>
            <p:nvPr/>
          </p:nvGrpSpPr>
          <p:grpSpPr bwMode="auto">
            <a:xfrm>
              <a:off x="3644900" y="1290638"/>
              <a:ext cx="685800" cy="5638800"/>
              <a:chOff x="2160" y="288"/>
              <a:chExt cx="432" cy="3552"/>
            </a:xfrm>
          </p:grpSpPr>
          <p:sp>
            <p:nvSpPr>
              <p:cNvPr id="12291" name="Line 3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2292" name="Text Box 4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293" name="Text Box 5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294" name="Text Box 6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2295" name="Text Box 7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2297" name="Group 9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12298" name="Line 1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299" name="Line 1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2300" name="Group 12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12301" name="Line 1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2" name="Line 1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2303" name="Group 15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12310" name="Group 22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12" name="Line 2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2313" name="Group 25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12314" name="Line 26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15" name="Line 27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2316" name="Group 28"/>
            <p:cNvGrpSpPr/>
            <p:nvPr/>
          </p:nvGrpSpPr>
          <p:grpSpPr bwMode="auto">
            <a:xfrm>
              <a:off x="1130300" y="4262438"/>
              <a:ext cx="6858000" cy="762000"/>
              <a:chOff x="576" y="2160"/>
              <a:chExt cx="4320" cy="480"/>
            </a:xfrm>
          </p:grpSpPr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12318" name="Group 30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12319" name="Line 31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2320" name="Group 32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232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2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23" name="Group 35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232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2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26" name="Group 38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232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2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32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233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233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233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888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233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12334" name="Group 46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233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3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37" name="Group 49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3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34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12341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123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1234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2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</p:grpSp>
      </p:grpSp>
      <p:grpSp>
        <p:nvGrpSpPr>
          <p:cNvPr id="12344" name="Group 56"/>
          <p:cNvGrpSpPr/>
          <p:nvPr/>
        </p:nvGrpSpPr>
        <p:grpSpPr bwMode="auto">
          <a:xfrm>
            <a:off x="7680325" y="3500438"/>
            <a:ext cx="1606550" cy="457200"/>
            <a:chOff x="4752" y="2352"/>
            <a:chExt cx="864" cy="251"/>
          </a:xfrm>
        </p:grpSpPr>
        <p:sp>
          <p:nvSpPr>
            <p:cNvPr id="12345" name="Text Box 57"/>
            <p:cNvSpPr txBox="1">
              <a:spLocks noChangeArrowheads="1"/>
            </p:cNvSpPr>
            <p:nvPr/>
          </p:nvSpPr>
          <p:spPr bwMode="auto">
            <a:xfrm>
              <a:off x="4752" y="2352"/>
              <a:ext cx="181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endPara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347" name="Text Box 60"/>
          <p:cNvSpPr txBox="1">
            <a:spLocks noChangeArrowheads="1"/>
          </p:cNvSpPr>
          <p:nvPr/>
        </p:nvSpPr>
        <p:spPr bwMode="auto">
          <a:xfrm>
            <a:off x="4278313" y="0"/>
            <a:ext cx="3190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12348" name="Group 64"/>
          <p:cNvGrpSpPr/>
          <p:nvPr/>
        </p:nvGrpSpPr>
        <p:grpSpPr bwMode="auto">
          <a:xfrm>
            <a:off x="2392363" y="1489075"/>
            <a:ext cx="1314450" cy="1082675"/>
            <a:chOff x="1344" y="1344"/>
            <a:chExt cx="828" cy="682"/>
          </a:xfrm>
        </p:grpSpPr>
        <p:sp>
          <p:nvSpPr>
            <p:cNvPr id="12349" name="Text Box 65"/>
            <p:cNvSpPr txBox="1">
              <a:spLocks noChangeArrowheads="1"/>
            </p:cNvSpPr>
            <p:nvPr/>
          </p:nvSpPr>
          <p:spPr bwMode="auto">
            <a:xfrm>
              <a:off x="1536" y="1392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2350" name="Text Box 66"/>
            <p:cNvSpPr txBox="1">
              <a:spLocks noChangeArrowheads="1"/>
            </p:cNvSpPr>
            <p:nvPr/>
          </p:nvSpPr>
          <p:spPr bwMode="auto">
            <a:xfrm>
              <a:off x="1344" y="1344"/>
              <a:ext cx="82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B(-</a:t>
              </a: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12351" name="Group 69"/>
          <p:cNvGrpSpPr/>
          <p:nvPr/>
        </p:nvGrpSpPr>
        <p:grpSpPr bwMode="auto">
          <a:xfrm>
            <a:off x="6357931" y="1571625"/>
            <a:ext cx="1209932" cy="1006475"/>
            <a:chOff x="3761" y="1296"/>
            <a:chExt cx="253" cy="634"/>
          </a:xfrm>
        </p:grpSpPr>
        <p:sp>
          <p:nvSpPr>
            <p:cNvPr id="12352" name="Text Box 70"/>
            <p:cNvSpPr txBox="1">
              <a:spLocks noChangeArrowheads="1"/>
            </p:cNvSpPr>
            <p:nvPr/>
          </p:nvSpPr>
          <p:spPr bwMode="auto">
            <a:xfrm>
              <a:off x="3765" y="1296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2353" name="Text Box 71"/>
            <p:cNvSpPr txBox="1">
              <a:spLocks noChangeArrowheads="1"/>
            </p:cNvSpPr>
            <p:nvPr/>
          </p:nvSpPr>
          <p:spPr bwMode="auto">
            <a:xfrm>
              <a:off x="3761" y="1296"/>
              <a:ext cx="253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A(4</a:t>
              </a:r>
              <a:r>
                <a:rPr lang="zh-CN" altLang="en-US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12354" name="Group 74"/>
          <p:cNvGrpSpPr/>
          <p:nvPr/>
        </p:nvGrpSpPr>
        <p:grpSpPr bwMode="auto">
          <a:xfrm>
            <a:off x="5294318" y="4071938"/>
            <a:ext cx="1610769" cy="1006475"/>
            <a:chOff x="3124" y="2966"/>
            <a:chExt cx="298" cy="634"/>
          </a:xfrm>
        </p:grpSpPr>
        <p:sp>
          <p:nvSpPr>
            <p:cNvPr id="12355" name="Text Box 75"/>
            <p:cNvSpPr txBox="1">
              <a:spLocks noChangeArrowheads="1"/>
            </p:cNvSpPr>
            <p:nvPr/>
          </p:nvSpPr>
          <p:spPr bwMode="auto">
            <a:xfrm>
              <a:off x="3124" y="2966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2356" name="Text Box 76"/>
            <p:cNvSpPr txBox="1">
              <a:spLocks noChangeArrowheads="1"/>
            </p:cNvSpPr>
            <p:nvPr/>
          </p:nvSpPr>
          <p:spPr bwMode="auto">
            <a:xfrm>
              <a:off x="3175" y="3101"/>
              <a:ext cx="247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D(2</a:t>
              </a:r>
              <a:r>
                <a:rPr lang="zh-CN" altLang="en-US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-</a:t>
              </a:r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2)</a:t>
              </a:r>
            </a:p>
          </p:txBody>
        </p:sp>
      </p:grpSp>
      <p:grpSp>
        <p:nvGrpSpPr>
          <p:cNvPr id="12357" name="Group 79"/>
          <p:cNvGrpSpPr/>
          <p:nvPr/>
        </p:nvGrpSpPr>
        <p:grpSpPr bwMode="auto">
          <a:xfrm>
            <a:off x="682210" y="3500438"/>
            <a:ext cx="1441864" cy="1006475"/>
            <a:chOff x="494" y="2688"/>
            <a:chExt cx="514" cy="634"/>
          </a:xfrm>
        </p:grpSpPr>
        <p:sp>
          <p:nvSpPr>
            <p:cNvPr id="12358" name="Text Box 80"/>
            <p:cNvSpPr txBox="1">
              <a:spLocks noChangeArrowheads="1"/>
            </p:cNvSpPr>
            <p:nvPr/>
          </p:nvSpPr>
          <p:spPr bwMode="auto">
            <a:xfrm>
              <a:off x="772" y="2688"/>
              <a:ext cx="236" cy="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2359" name="Text Box 81"/>
            <p:cNvSpPr txBox="1">
              <a:spLocks noChangeArrowheads="1"/>
            </p:cNvSpPr>
            <p:nvPr/>
          </p:nvSpPr>
          <p:spPr bwMode="auto">
            <a:xfrm>
              <a:off x="494" y="300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C(-</a:t>
              </a:r>
              <a:r>
                <a:rPr lang="en-US" altLang="zh-CN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-1</a:t>
              </a:r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2360" name="Oval 157"/>
          <p:cNvSpPr>
            <a:spLocks noChangeArrowheads="1"/>
          </p:cNvSpPr>
          <p:nvPr/>
        </p:nvSpPr>
        <p:spPr bwMode="auto">
          <a:xfrm>
            <a:off x="4133850" y="449103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1" name="Oval 157"/>
          <p:cNvSpPr>
            <a:spLocks noChangeArrowheads="1"/>
          </p:cNvSpPr>
          <p:nvPr/>
        </p:nvSpPr>
        <p:spPr bwMode="auto">
          <a:xfrm>
            <a:off x="4133850" y="9191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2" name="Oval 157"/>
          <p:cNvSpPr>
            <a:spLocks noChangeArrowheads="1"/>
          </p:cNvSpPr>
          <p:nvPr/>
        </p:nvSpPr>
        <p:spPr bwMode="auto">
          <a:xfrm>
            <a:off x="5929313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3" name="Oval 157"/>
          <p:cNvSpPr>
            <a:spLocks noChangeArrowheads="1"/>
          </p:cNvSpPr>
          <p:nvPr/>
        </p:nvSpPr>
        <p:spPr bwMode="auto">
          <a:xfrm>
            <a:off x="2205038" y="350043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4" name="TextBox 88"/>
          <p:cNvSpPr txBox="1">
            <a:spLocks noChangeArrowheads="1"/>
          </p:cNvSpPr>
          <p:nvPr/>
        </p:nvSpPr>
        <p:spPr bwMode="auto">
          <a:xfrm>
            <a:off x="5786438" y="2928939"/>
            <a:ext cx="1377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E(3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0</a:t>
            </a:r>
            <a:r>
              <a:rPr lang="en-US" altLang="zh-CN" sz="2400" b="1" dirty="0"/>
              <a:t>)</a:t>
            </a:r>
            <a:endParaRPr lang="zh-CN" altLang="en-US" sz="2400" b="1" dirty="0"/>
          </a:p>
        </p:txBody>
      </p:sp>
      <p:sp>
        <p:nvSpPr>
          <p:cNvPr id="12365" name="TextBox 89"/>
          <p:cNvSpPr txBox="1">
            <a:spLocks noChangeArrowheads="1"/>
          </p:cNvSpPr>
          <p:nvPr/>
        </p:nvSpPr>
        <p:spPr bwMode="auto">
          <a:xfrm>
            <a:off x="4357688" y="785813"/>
            <a:ext cx="12224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F(0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5</a:t>
            </a:r>
            <a:r>
              <a:rPr lang="en-US" altLang="zh-CN" sz="2400" b="1" dirty="0"/>
              <a:t>)</a:t>
            </a:r>
            <a:endParaRPr lang="zh-CN" altLang="en-US" sz="2400" b="1" dirty="0"/>
          </a:p>
        </p:txBody>
      </p:sp>
      <p:sp>
        <p:nvSpPr>
          <p:cNvPr id="12366" name="TextBox 90"/>
          <p:cNvSpPr txBox="1">
            <a:spLocks noChangeArrowheads="1"/>
          </p:cNvSpPr>
          <p:nvPr/>
        </p:nvSpPr>
        <p:spPr bwMode="auto">
          <a:xfrm>
            <a:off x="2000250" y="3000375"/>
            <a:ext cx="12144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/>
              <a:t>G(-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0</a:t>
            </a:r>
            <a:r>
              <a:rPr lang="en-US" altLang="zh-CN" sz="2400" b="1" dirty="0"/>
              <a:t>)</a:t>
            </a:r>
            <a:endParaRPr lang="zh-CN" altLang="en-US" sz="2400" b="1" dirty="0"/>
          </a:p>
        </p:txBody>
      </p:sp>
      <p:sp>
        <p:nvSpPr>
          <p:cNvPr id="12367" name="TextBox 91"/>
          <p:cNvSpPr txBox="1">
            <a:spLocks noChangeArrowheads="1"/>
          </p:cNvSpPr>
          <p:nvPr/>
        </p:nvSpPr>
        <p:spPr bwMode="auto">
          <a:xfrm>
            <a:off x="2555776" y="4286250"/>
            <a:ext cx="1444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H(0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-</a:t>
            </a:r>
            <a:r>
              <a:rPr lang="en-US" altLang="zh-CN" sz="2400" b="1" dirty="0"/>
              <a:t>2)</a:t>
            </a:r>
            <a:endParaRPr lang="zh-CN" altLang="en-US" sz="2400" b="1" dirty="0"/>
          </a:p>
        </p:txBody>
      </p:sp>
      <p:sp>
        <p:nvSpPr>
          <p:cNvPr id="12368" name="Oval 157"/>
          <p:cNvSpPr>
            <a:spLocks noChangeArrowheads="1"/>
          </p:cNvSpPr>
          <p:nvPr/>
        </p:nvSpPr>
        <p:spPr bwMode="auto">
          <a:xfrm>
            <a:off x="5276850" y="1357313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69" name="TextBox 97"/>
          <p:cNvSpPr txBox="1">
            <a:spLocks noChangeArrowheads="1"/>
          </p:cNvSpPr>
          <p:nvPr/>
        </p:nvSpPr>
        <p:spPr bwMode="auto">
          <a:xfrm>
            <a:off x="5214938" y="1071563"/>
            <a:ext cx="16430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A1(2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70" name="Oval 157"/>
          <p:cNvSpPr>
            <a:spLocks noChangeArrowheads="1"/>
          </p:cNvSpPr>
          <p:nvPr/>
        </p:nvSpPr>
        <p:spPr bwMode="auto">
          <a:xfrm>
            <a:off x="2214563" y="4486275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71" name="TextBox 99"/>
          <p:cNvSpPr txBox="1">
            <a:spLocks noChangeArrowheads="1"/>
          </p:cNvSpPr>
          <p:nvPr/>
        </p:nvSpPr>
        <p:spPr bwMode="auto">
          <a:xfrm>
            <a:off x="1331640" y="4572000"/>
            <a:ext cx="2168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B1(-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2)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72" name="Oval 157"/>
          <p:cNvSpPr>
            <a:spLocks noChangeArrowheads="1"/>
          </p:cNvSpPr>
          <p:nvPr/>
        </p:nvSpPr>
        <p:spPr bwMode="auto">
          <a:xfrm>
            <a:off x="1571625" y="1990725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73" name="TextBox 101"/>
          <p:cNvSpPr txBox="1">
            <a:spLocks noChangeArrowheads="1"/>
          </p:cNvSpPr>
          <p:nvPr/>
        </p:nvSpPr>
        <p:spPr bwMode="auto">
          <a:xfrm>
            <a:off x="1000125" y="1500188"/>
            <a:ext cx="15001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C1(-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74" name="TextBox 102"/>
          <p:cNvSpPr txBox="1">
            <a:spLocks noChangeArrowheads="1"/>
          </p:cNvSpPr>
          <p:nvPr/>
        </p:nvSpPr>
        <p:spPr bwMode="auto">
          <a:xfrm>
            <a:off x="6715125" y="5072063"/>
            <a:ext cx="15001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D1(5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4)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75" name="Oval 157"/>
          <p:cNvSpPr>
            <a:spLocks noChangeArrowheads="1"/>
          </p:cNvSpPr>
          <p:nvPr/>
        </p:nvSpPr>
        <p:spPr bwMode="auto">
          <a:xfrm>
            <a:off x="7072313" y="5562600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76" name="Text Box 2"/>
          <p:cNvSpPr txBox="1">
            <a:spLocks noChangeArrowheads="1"/>
          </p:cNvSpPr>
          <p:nvPr/>
        </p:nvSpPr>
        <p:spPr bwMode="auto">
          <a:xfrm>
            <a:off x="5643563" y="428625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第一象限</a:t>
            </a:r>
          </a:p>
        </p:txBody>
      </p:sp>
      <p:sp>
        <p:nvSpPr>
          <p:cNvPr id="12377" name="Text Box 2"/>
          <p:cNvSpPr txBox="1">
            <a:spLocks noChangeArrowheads="1"/>
          </p:cNvSpPr>
          <p:nvPr/>
        </p:nvSpPr>
        <p:spPr bwMode="auto">
          <a:xfrm>
            <a:off x="1428750" y="428625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第二象限</a:t>
            </a:r>
          </a:p>
        </p:txBody>
      </p:sp>
      <p:sp>
        <p:nvSpPr>
          <p:cNvPr id="12378" name="Text Box 2"/>
          <p:cNvSpPr txBox="1">
            <a:spLocks noChangeArrowheads="1"/>
          </p:cNvSpPr>
          <p:nvPr/>
        </p:nvSpPr>
        <p:spPr bwMode="auto">
          <a:xfrm>
            <a:off x="1428750" y="5635625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第三象限</a:t>
            </a:r>
          </a:p>
        </p:txBody>
      </p:sp>
      <p:sp>
        <p:nvSpPr>
          <p:cNvPr id="12379" name="Text Box 2"/>
          <p:cNvSpPr txBox="1">
            <a:spLocks noChangeArrowheads="1"/>
          </p:cNvSpPr>
          <p:nvPr/>
        </p:nvSpPr>
        <p:spPr bwMode="auto">
          <a:xfrm>
            <a:off x="5214938" y="5500688"/>
            <a:ext cx="21336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第四象限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2"/>
          <p:cNvGrpSpPr/>
          <p:nvPr/>
        </p:nvGrpSpPr>
        <p:grpSpPr bwMode="auto">
          <a:xfrm>
            <a:off x="3319463" y="1066800"/>
            <a:ext cx="3810000" cy="4724400"/>
            <a:chOff x="1152" y="672"/>
            <a:chExt cx="2400" cy="2976"/>
          </a:xfrm>
        </p:grpSpPr>
        <p:grpSp>
          <p:nvGrpSpPr>
            <p:cNvPr id="14338" name="Group 3"/>
            <p:cNvGrpSpPr/>
            <p:nvPr/>
          </p:nvGrpSpPr>
          <p:grpSpPr bwMode="auto">
            <a:xfrm>
              <a:off x="1152" y="2064"/>
              <a:ext cx="2400" cy="96"/>
              <a:chOff x="1152" y="2064"/>
              <a:chExt cx="2400" cy="96"/>
            </a:xfrm>
          </p:grpSpPr>
          <p:sp>
            <p:nvSpPr>
              <p:cNvPr id="14339" name="Line 4"/>
              <p:cNvSpPr>
                <a:spLocks noChangeShapeType="1"/>
              </p:cNvSpPr>
              <p:nvPr/>
            </p:nvSpPr>
            <p:spPr bwMode="auto">
              <a:xfrm>
                <a:off x="3312" y="2064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grpSp>
            <p:nvGrpSpPr>
              <p:cNvPr id="14340" name="Group 5"/>
              <p:cNvGrpSpPr/>
              <p:nvPr/>
            </p:nvGrpSpPr>
            <p:grpSpPr bwMode="auto">
              <a:xfrm>
                <a:off x="1152" y="2064"/>
                <a:ext cx="2400" cy="96"/>
                <a:chOff x="1152" y="2064"/>
                <a:chExt cx="2400" cy="96"/>
              </a:xfrm>
            </p:grpSpPr>
            <p:sp>
              <p:nvSpPr>
                <p:cNvPr id="14341" name="Line 6"/>
                <p:cNvSpPr>
                  <a:spLocks noChangeShapeType="1"/>
                </p:cNvSpPr>
                <p:nvPr/>
              </p:nvSpPr>
              <p:spPr bwMode="auto">
                <a:xfrm>
                  <a:off x="259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2" name="Line 7"/>
                <p:cNvSpPr>
                  <a:spLocks noChangeShapeType="1"/>
                </p:cNvSpPr>
                <p:nvPr/>
              </p:nvSpPr>
              <p:spPr bwMode="auto">
                <a:xfrm>
                  <a:off x="355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3" name="Line 8"/>
                <p:cNvSpPr>
                  <a:spLocks noChangeShapeType="1"/>
                </p:cNvSpPr>
                <p:nvPr/>
              </p:nvSpPr>
              <p:spPr bwMode="auto">
                <a:xfrm>
                  <a:off x="139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4" name="Line 9"/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5" name="Line 10"/>
                <p:cNvSpPr>
                  <a:spLocks noChangeShapeType="1"/>
                </p:cNvSpPr>
                <p:nvPr/>
              </p:nvSpPr>
              <p:spPr bwMode="auto">
                <a:xfrm>
                  <a:off x="187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6" name="Line 11"/>
                <p:cNvSpPr>
                  <a:spLocks noChangeShapeType="1"/>
                </p:cNvSpPr>
                <p:nvPr/>
              </p:nvSpPr>
              <p:spPr bwMode="auto">
                <a:xfrm>
                  <a:off x="211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7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8" name="Line 13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49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4350" name="Group 15"/>
            <p:cNvGrpSpPr/>
            <p:nvPr/>
          </p:nvGrpSpPr>
          <p:grpSpPr bwMode="auto">
            <a:xfrm>
              <a:off x="2352" y="672"/>
              <a:ext cx="96" cy="2976"/>
              <a:chOff x="2352" y="672"/>
              <a:chExt cx="96" cy="2976"/>
            </a:xfrm>
          </p:grpSpPr>
          <p:grpSp>
            <p:nvGrpSpPr>
              <p:cNvPr id="14351" name="Group 16"/>
              <p:cNvGrpSpPr/>
              <p:nvPr/>
            </p:nvGrpSpPr>
            <p:grpSpPr bwMode="auto">
              <a:xfrm>
                <a:off x="2352" y="2448"/>
                <a:ext cx="96" cy="1200"/>
                <a:chOff x="2352" y="2448"/>
                <a:chExt cx="96" cy="1200"/>
              </a:xfrm>
            </p:grpSpPr>
            <p:sp>
              <p:nvSpPr>
                <p:cNvPr id="14352" name="Line 17"/>
                <p:cNvSpPr>
                  <a:spLocks noChangeShapeType="1"/>
                </p:cNvSpPr>
                <p:nvPr/>
              </p:nvSpPr>
              <p:spPr bwMode="auto">
                <a:xfrm>
                  <a:off x="2352" y="340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4353" name="Group 18"/>
                <p:cNvGrpSpPr/>
                <p:nvPr/>
              </p:nvGrpSpPr>
              <p:grpSpPr bwMode="auto">
                <a:xfrm>
                  <a:off x="2352" y="2448"/>
                  <a:ext cx="96" cy="1200"/>
                  <a:chOff x="2352" y="2448"/>
                  <a:chExt cx="96" cy="1200"/>
                </a:xfrm>
              </p:grpSpPr>
              <p:sp>
                <p:nvSpPr>
                  <p:cNvPr id="1435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366" y="2448"/>
                    <a:ext cx="82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35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16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35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292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35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2688"/>
                    <a:ext cx="96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35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4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4359" name="Group 24"/>
              <p:cNvGrpSpPr/>
              <p:nvPr/>
            </p:nvGrpSpPr>
            <p:grpSpPr bwMode="auto">
              <a:xfrm>
                <a:off x="2352" y="672"/>
                <a:ext cx="96" cy="1182"/>
                <a:chOff x="2352" y="672"/>
                <a:chExt cx="96" cy="1182"/>
              </a:xfrm>
            </p:grpSpPr>
            <p:sp>
              <p:nvSpPr>
                <p:cNvPr id="14360" name="Line 25"/>
                <p:cNvSpPr>
                  <a:spLocks noChangeShapeType="1"/>
                </p:cNvSpPr>
                <p:nvPr/>
              </p:nvSpPr>
              <p:spPr bwMode="auto">
                <a:xfrm>
                  <a:off x="2352" y="91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61" name="Line 26"/>
                <p:cNvSpPr>
                  <a:spLocks noChangeShapeType="1"/>
                </p:cNvSpPr>
                <p:nvPr/>
              </p:nvSpPr>
              <p:spPr bwMode="auto">
                <a:xfrm>
                  <a:off x="2352" y="114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4362" name="Group 27"/>
                <p:cNvGrpSpPr/>
                <p:nvPr/>
              </p:nvGrpSpPr>
              <p:grpSpPr bwMode="auto">
                <a:xfrm>
                  <a:off x="2352" y="1392"/>
                  <a:ext cx="96" cy="462"/>
                  <a:chOff x="2352" y="1392"/>
                  <a:chExt cx="96" cy="480"/>
                </a:xfrm>
              </p:grpSpPr>
              <p:sp>
                <p:nvSpPr>
                  <p:cNvPr id="1436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392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14364" name="Group 29"/>
                  <p:cNvGrpSpPr/>
                  <p:nvPr/>
                </p:nvGrpSpPr>
                <p:grpSpPr bwMode="auto">
                  <a:xfrm>
                    <a:off x="2352" y="1632"/>
                    <a:ext cx="96" cy="240"/>
                    <a:chOff x="2352" y="1632"/>
                    <a:chExt cx="96" cy="240"/>
                  </a:xfrm>
                </p:grpSpPr>
                <p:sp>
                  <p:nvSpPr>
                    <p:cNvPr id="1436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1632"/>
                      <a:ext cx="9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6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1872"/>
                      <a:ext cx="9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4367" name="Line 32"/>
                <p:cNvSpPr>
                  <a:spLocks noChangeShapeType="1"/>
                </p:cNvSpPr>
                <p:nvPr/>
              </p:nvSpPr>
              <p:spPr bwMode="auto">
                <a:xfrm>
                  <a:off x="2352" y="67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4368" name="Group 33"/>
          <p:cNvGrpSpPr/>
          <p:nvPr/>
        </p:nvGrpSpPr>
        <p:grpSpPr bwMode="auto">
          <a:xfrm>
            <a:off x="3090863" y="914400"/>
            <a:ext cx="4343400" cy="5029200"/>
            <a:chOff x="1008" y="576"/>
            <a:chExt cx="2736" cy="3168"/>
          </a:xfrm>
        </p:grpSpPr>
        <p:grpSp>
          <p:nvGrpSpPr>
            <p:cNvPr id="14369" name="Group 34"/>
            <p:cNvGrpSpPr/>
            <p:nvPr/>
          </p:nvGrpSpPr>
          <p:grpSpPr bwMode="auto">
            <a:xfrm>
              <a:off x="2064" y="576"/>
              <a:ext cx="432" cy="3168"/>
              <a:chOff x="2064" y="576"/>
              <a:chExt cx="432" cy="3168"/>
            </a:xfrm>
          </p:grpSpPr>
          <p:grpSp>
            <p:nvGrpSpPr>
              <p:cNvPr id="14370" name="Group 35"/>
              <p:cNvGrpSpPr/>
              <p:nvPr/>
            </p:nvGrpSpPr>
            <p:grpSpPr bwMode="auto">
              <a:xfrm>
                <a:off x="2064" y="2361"/>
                <a:ext cx="336" cy="1383"/>
                <a:chOff x="2016" y="2352"/>
                <a:chExt cx="336" cy="1383"/>
              </a:xfrm>
            </p:grpSpPr>
            <p:grpSp>
              <p:nvGrpSpPr>
                <p:cNvPr id="14371" name="Group 36"/>
                <p:cNvGrpSpPr/>
                <p:nvPr/>
              </p:nvGrpSpPr>
              <p:grpSpPr bwMode="auto">
                <a:xfrm>
                  <a:off x="2064" y="2352"/>
                  <a:ext cx="288" cy="1191"/>
                  <a:chOff x="2064" y="2352"/>
                  <a:chExt cx="288" cy="1191"/>
                </a:xfrm>
              </p:grpSpPr>
              <p:sp>
                <p:nvSpPr>
                  <p:cNvPr id="1437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352"/>
                    <a:ext cx="28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- 1</a:t>
                    </a:r>
                  </a:p>
                </p:txBody>
              </p:sp>
              <p:sp>
                <p:nvSpPr>
                  <p:cNvPr id="14373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592"/>
                    <a:ext cx="28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- 2</a:t>
                    </a:r>
                  </a:p>
                </p:txBody>
              </p:sp>
              <p:sp>
                <p:nvSpPr>
                  <p:cNvPr id="1437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832"/>
                    <a:ext cx="28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- 3</a:t>
                    </a:r>
                  </a:p>
                </p:txBody>
              </p:sp>
              <p:sp>
                <p:nvSpPr>
                  <p:cNvPr id="14375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081"/>
                    <a:ext cx="28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- 4</a:t>
                    </a:r>
                  </a:p>
                </p:txBody>
              </p:sp>
              <p:sp>
                <p:nvSpPr>
                  <p:cNvPr id="1437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312"/>
                    <a:ext cx="28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- 5</a:t>
                    </a:r>
                  </a:p>
                </p:txBody>
              </p:sp>
            </p:grpSp>
            <p:sp>
              <p:nvSpPr>
                <p:cNvPr id="1437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016" y="3504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solidFill>
                        <a:srgbClr val="FF0066"/>
                      </a:solidFill>
                    </a:rPr>
                    <a:t> </a:t>
                  </a:r>
                  <a:r>
                    <a:rPr lang="en-US" altLang="zh-CN" b="1">
                      <a:solidFill>
                        <a:srgbClr val="FF0066"/>
                      </a:solidFill>
                    </a:rPr>
                    <a:t>- 6</a:t>
                  </a:r>
                </a:p>
              </p:txBody>
            </p:sp>
          </p:grpSp>
          <p:grpSp>
            <p:nvGrpSpPr>
              <p:cNvPr id="14378" name="Group 43"/>
              <p:cNvGrpSpPr/>
              <p:nvPr/>
            </p:nvGrpSpPr>
            <p:grpSpPr bwMode="auto">
              <a:xfrm>
                <a:off x="2112" y="576"/>
                <a:ext cx="384" cy="1431"/>
                <a:chOff x="2112" y="576"/>
                <a:chExt cx="384" cy="1431"/>
              </a:xfrm>
            </p:grpSpPr>
            <p:sp>
              <p:nvSpPr>
                <p:cNvPr id="1437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112" y="576"/>
                  <a:ext cx="2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solidFill>
                        <a:srgbClr val="FF0066"/>
                      </a:solidFill>
                    </a:rPr>
                    <a:t> </a:t>
                  </a:r>
                  <a:r>
                    <a:rPr lang="en-US" altLang="zh-CN" b="1">
                      <a:solidFill>
                        <a:srgbClr val="FF0066"/>
                      </a:solidFill>
                    </a:rPr>
                    <a:t>6</a:t>
                  </a:r>
                </a:p>
              </p:txBody>
            </p:sp>
            <p:grpSp>
              <p:nvGrpSpPr>
                <p:cNvPr id="14380" name="Group 45"/>
                <p:cNvGrpSpPr/>
                <p:nvPr/>
              </p:nvGrpSpPr>
              <p:grpSpPr bwMode="auto">
                <a:xfrm>
                  <a:off x="2112" y="816"/>
                  <a:ext cx="384" cy="1191"/>
                  <a:chOff x="2112" y="816"/>
                  <a:chExt cx="384" cy="1191"/>
                </a:xfrm>
              </p:grpSpPr>
              <p:grpSp>
                <p:nvGrpSpPr>
                  <p:cNvPr id="14381" name="Group 46"/>
                  <p:cNvGrpSpPr/>
                  <p:nvPr/>
                </p:nvGrpSpPr>
                <p:grpSpPr bwMode="auto">
                  <a:xfrm>
                    <a:off x="2160" y="1545"/>
                    <a:ext cx="336" cy="462"/>
                    <a:chOff x="2160" y="1545"/>
                    <a:chExt cx="336" cy="462"/>
                  </a:xfrm>
                </p:grpSpPr>
                <p:sp>
                  <p:nvSpPr>
                    <p:cNvPr id="14382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1776"/>
                      <a:ext cx="19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4383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1545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14384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305"/>
                    <a:ext cx="38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b="1">
                        <a:solidFill>
                          <a:srgbClr val="FF0066"/>
                        </a:solidFill>
                      </a:rPr>
                      <a:t> </a:t>
                    </a: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4385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816"/>
                    <a:ext cx="24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b="1">
                        <a:solidFill>
                          <a:srgbClr val="FF0066"/>
                        </a:solidFill>
                      </a:rPr>
                      <a:t> </a:t>
                    </a: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14386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056"/>
                    <a:ext cx="38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b="1">
                        <a:solidFill>
                          <a:srgbClr val="FF0066"/>
                        </a:solidFill>
                      </a:rPr>
                      <a:t> </a:t>
                    </a: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4</a:t>
                    </a:r>
                  </a:p>
                </p:txBody>
              </p:sp>
            </p:grpSp>
          </p:grpSp>
        </p:grpSp>
        <p:grpSp>
          <p:nvGrpSpPr>
            <p:cNvPr id="14387" name="Group 52"/>
            <p:cNvGrpSpPr/>
            <p:nvPr/>
          </p:nvGrpSpPr>
          <p:grpSpPr bwMode="auto">
            <a:xfrm>
              <a:off x="1008" y="2160"/>
              <a:ext cx="2736" cy="240"/>
              <a:chOff x="1008" y="2160"/>
              <a:chExt cx="2736" cy="240"/>
            </a:xfrm>
          </p:grpSpPr>
          <p:grpSp>
            <p:nvGrpSpPr>
              <p:cNvPr id="14388" name="Group 53"/>
              <p:cNvGrpSpPr/>
              <p:nvPr/>
            </p:nvGrpSpPr>
            <p:grpSpPr bwMode="auto">
              <a:xfrm>
                <a:off x="2496" y="2160"/>
                <a:ext cx="1248" cy="240"/>
                <a:chOff x="2496" y="2208"/>
                <a:chExt cx="1248" cy="240"/>
              </a:xfrm>
            </p:grpSpPr>
            <p:sp>
              <p:nvSpPr>
                <p:cNvPr id="1438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08" y="2208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solidFill>
                        <a:srgbClr val="FF0066"/>
                      </a:solidFill>
                    </a:rPr>
                    <a:t> </a:t>
                  </a:r>
                  <a:r>
                    <a:rPr lang="en-US" altLang="zh-CN" b="1">
                      <a:solidFill>
                        <a:srgbClr val="FF0066"/>
                      </a:solidFill>
                    </a:rPr>
                    <a:t>5</a:t>
                  </a:r>
                </a:p>
              </p:txBody>
            </p:sp>
            <p:grpSp>
              <p:nvGrpSpPr>
                <p:cNvPr id="14390" name="Group 55"/>
                <p:cNvGrpSpPr/>
                <p:nvPr/>
              </p:nvGrpSpPr>
              <p:grpSpPr bwMode="auto">
                <a:xfrm>
                  <a:off x="2496" y="2208"/>
                  <a:ext cx="1056" cy="240"/>
                  <a:chOff x="2496" y="2208"/>
                  <a:chExt cx="1056" cy="240"/>
                </a:xfrm>
              </p:grpSpPr>
              <p:sp>
                <p:nvSpPr>
                  <p:cNvPr id="14391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68" y="2208"/>
                    <a:ext cx="38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b="1">
                        <a:solidFill>
                          <a:srgbClr val="FF0066"/>
                        </a:solidFill>
                      </a:rPr>
                      <a:t> </a:t>
                    </a: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4</a:t>
                    </a:r>
                  </a:p>
                </p:txBody>
              </p:sp>
              <p:grpSp>
                <p:nvGrpSpPr>
                  <p:cNvPr id="14392" name="Group 57"/>
                  <p:cNvGrpSpPr/>
                  <p:nvPr/>
                </p:nvGrpSpPr>
                <p:grpSpPr bwMode="auto">
                  <a:xfrm>
                    <a:off x="2496" y="2208"/>
                    <a:ext cx="816" cy="240"/>
                    <a:chOff x="2496" y="2208"/>
                    <a:chExt cx="816" cy="240"/>
                  </a:xfrm>
                </p:grpSpPr>
                <p:sp>
                  <p:nvSpPr>
                    <p:cNvPr id="14393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2208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4394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217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14395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2208"/>
                      <a:ext cx="384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 b="1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3</a:t>
                      </a:r>
                    </a:p>
                  </p:txBody>
                </p:sp>
              </p:grpSp>
            </p:grpSp>
          </p:grpSp>
          <p:grpSp>
            <p:nvGrpSpPr>
              <p:cNvPr id="14396" name="Group 61"/>
              <p:cNvGrpSpPr/>
              <p:nvPr/>
            </p:nvGrpSpPr>
            <p:grpSpPr bwMode="auto">
              <a:xfrm>
                <a:off x="1008" y="2160"/>
                <a:ext cx="1248" cy="240"/>
                <a:chOff x="1008" y="2208"/>
                <a:chExt cx="1248" cy="240"/>
              </a:xfrm>
            </p:grpSpPr>
            <p:sp>
              <p:nvSpPr>
                <p:cNvPr id="14397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968" y="2208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-1</a:t>
                  </a:r>
                </a:p>
              </p:txBody>
            </p:sp>
            <p:grpSp>
              <p:nvGrpSpPr>
                <p:cNvPr id="14398" name="Group 63"/>
                <p:cNvGrpSpPr/>
                <p:nvPr/>
              </p:nvGrpSpPr>
              <p:grpSpPr bwMode="auto">
                <a:xfrm>
                  <a:off x="1008" y="2208"/>
                  <a:ext cx="1056" cy="240"/>
                  <a:chOff x="1008" y="2208"/>
                  <a:chExt cx="1056" cy="240"/>
                </a:xfrm>
              </p:grpSpPr>
              <p:sp>
                <p:nvSpPr>
                  <p:cNvPr id="14399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2208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- 2</a:t>
                    </a:r>
                  </a:p>
                </p:txBody>
              </p:sp>
              <p:grpSp>
                <p:nvGrpSpPr>
                  <p:cNvPr id="14400" name="Group 65"/>
                  <p:cNvGrpSpPr/>
                  <p:nvPr/>
                </p:nvGrpSpPr>
                <p:grpSpPr bwMode="auto">
                  <a:xfrm>
                    <a:off x="1008" y="2208"/>
                    <a:ext cx="864" cy="240"/>
                    <a:chOff x="1008" y="2208"/>
                    <a:chExt cx="864" cy="240"/>
                  </a:xfrm>
                </p:grpSpPr>
                <p:sp>
                  <p:nvSpPr>
                    <p:cNvPr id="14401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217"/>
                      <a:ext cx="384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- 3</a:t>
                      </a:r>
                    </a:p>
                  </p:txBody>
                </p:sp>
                <p:grpSp>
                  <p:nvGrpSpPr>
                    <p:cNvPr id="14402" name="Group 67"/>
                    <p:cNvGrpSpPr/>
                    <p:nvPr/>
                  </p:nvGrpSpPr>
                  <p:grpSpPr bwMode="auto">
                    <a:xfrm>
                      <a:off x="1008" y="2208"/>
                      <a:ext cx="624" cy="231"/>
                      <a:chOff x="1008" y="2208"/>
                      <a:chExt cx="624" cy="231"/>
                    </a:xfrm>
                  </p:grpSpPr>
                  <p:sp>
                    <p:nvSpPr>
                      <p:cNvPr id="14403" name="Text Box 6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48" y="2208"/>
                        <a:ext cx="384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zh-CN" b="1">
                            <a:solidFill>
                              <a:srgbClr val="FF0066"/>
                            </a:solidFill>
                          </a:rPr>
                          <a:t>- 4</a:t>
                        </a:r>
                      </a:p>
                    </p:txBody>
                  </p:sp>
                  <p:sp>
                    <p:nvSpPr>
                      <p:cNvPr id="14404" name="Text Box 6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08" y="2208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zh-CN" b="1">
                            <a:solidFill>
                              <a:srgbClr val="FF0066"/>
                            </a:solidFill>
                          </a:rPr>
                          <a:t>- 5</a:t>
                        </a: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4405" name="Group 70"/>
          <p:cNvGrpSpPr/>
          <p:nvPr/>
        </p:nvGrpSpPr>
        <p:grpSpPr bwMode="auto">
          <a:xfrm>
            <a:off x="2481263" y="457200"/>
            <a:ext cx="5638800" cy="5562600"/>
            <a:chOff x="624" y="288"/>
            <a:chExt cx="3552" cy="3504"/>
          </a:xfrm>
        </p:grpSpPr>
        <p:sp>
          <p:nvSpPr>
            <p:cNvPr id="14406" name="Line 71"/>
            <p:cNvSpPr>
              <a:spLocks noChangeShapeType="1"/>
            </p:cNvSpPr>
            <p:nvPr/>
          </p:nvSpPr>
          <p:spPr bwMode="auto">
            <a:xfrm>
              <a:off x="624" y="2160"/>
              <a:ext cx="355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grpSp>
          <p:nvGrpSpPr>
            <p:cNvPr id="14407" name="Group 72"/>
            <p:cNvGrpSpPr/>
            <p:nvPr/>
          </p:nvGrpSpPr>
          <p:grpSpPr bwMode="auto">
            <a:xfrm>
              <a:off x="2160" y="288"/>
              <a:ext cx="336" cy="3504"/>
              <a:chOff x="2160" y="288"/>
              <a:chExt cx="336" cy="3504"/>
            </a:xfrm>
          </p:grpSpPr>
          <p:sp>
            <p:nvSpPr>
              <p:cNvPr id="14408" name="Line 73"/>
              <p:cNvSpPr>
                <a:spLocks noChangeShapeType="1"/>
              </p:cNvSpPr>
              <p:nvPr/>
            </p:nvSpPr>
            <p:spPr bwMode="auto">
              <a:xfrm flipV="1">
                <a:off x="2352" y="288"/>
                <a:ext cx="0" cy="3504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409" name="Text Box 74"/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</p:grpSp>
      <p:sp>
        <p:nvSpPr>
          <p:cNvPr id="14410" name="Text Box 75"/>
          <p:cNvSpPr txBox="1">
            <a:spLocks noChangeArrowheads="1"/>
          </p:cNvSpPr>
          <p:nvPr/>
        </p:nvSpPr>
        <p:spPr bwMode="auto">
          <a:xfrm>
            <a:off x="7967663" y="34290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411" name="Text Box 76"/>
          <p:cNvSpPr txBox="1">
            <a:spLocks noChangeArrowheads="1"/>
          </p:cNvSpPr>
          <p:nvPr/>
        </p:nvSpPr>
        <p:spPr bwMode="auto">
          <a:xfrm>
            <a:off x="4767263" y="304800"/>
            <a:ext cx="45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66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4412" name="Text Box 77"/>
          <p:cNvSpPr txBox="1">
            <a:spLocks noChangeArrowheads="1"/>
          </p:cNvSpPr>
          <p:nvPr/>
        </p:nvSpPr>
        <p:spPr bwMode="auto">
          <a:xfrm>
            <a:off x="6062663" y="11430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第一象限</a:t>
            </a:r>
          </a:p>
        </p:txBody>
      </p:sp>
      <p:sp>
        <p:nvSpPr>
          <p:cNvPr id="14413" name="Text Box 78"/>
          <p:cNvSpPr txBox="1">
            <a:spLocks noChangeArrowheads="1"/>
          </p:cNvSpPr>
          <p:nvPr/>
        </p:nvSpPr>
        <p:spPr bwMode="auto">
          <a:xfrm>
            <a:off x="2862263" y="40386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第三象限</a:t>
            </a:r>
          </a:p>
        </p:txBody>
      </p:sp>
      <p:sp>
        <p:nvSpPr>
          <p:cNvPr id="14414" name="Text Box 79"/>
          <p:cNvSpPr txBox="1">
            <a:spLocks noChangeArrowheads="1"/>
          </p:cNvSpPr>
          <p:nvPr/>
        </p:nvSpPr>
        <p:spPr bwMode="auto">
          <a:xfrm>
            <a:off x="2786063" y="11430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第二象限</a:t>
            </a:r>
          </a:p>
        </p:txBody>
      </p:sp>
      <p:sp>
        <p:nvSpPr>
          <p:cNvPr id="14415" name="Text Box 80"/>
          <p:cNvSpPr txBox="1">
            <a:spLocks noChangeArrowheads="1"/>
          </p:cNvSpPr>
          <p:nvPr/>
        </p:nvSpPr>
        <p:spPr bwMode="auto">
          <a:xfrm>
            <a:off x="6138863" y="4038600"/>
            <a:ext cx="2133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第四象限</a:t>
            </a:r>
          </a:p>
        </p:txBody>
      </p:sp>
      <p:sp>
        <p:nvSpPr>
          <p:cNvPr id="14416" name="Text Box 81"/>
          <p:cNvSpPr txBox="1">
            <a:spLocks noChangeArrowheads="1"/>
          </p:cNvSpPr>
          <p:nvPr/>
        </p:nvSpPr>
        <p:spPr bwMode="auto">
          <a:xfrm>
            <a:off x="2938463" y="1752600"/>
            <a:ext cx="17526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sz="2400" b="1">
              <a:solidFill>
                <a:srgbClr val="FF0066"/>
              </a:solidFill>
            </a:endParaRPr>
          </a:p>
        </p:txBody>
      </p:sp>
      <p:sp>
        <p:nvSpPr>
          <p:cNvPr id="14417" name="Text Box 82"/>
          <p:cNvSpPr txBox="1">
            <a:spLocks noChangeArrowheads="1"/>
          </p:cNvSpPr>
          <p:nvPr/>
        </p:nvSpPr>
        <p:spPr bwMode="auto">
          <a:xfrm>
            <a:off x="5791200" y="1981200"/>
            <a:ext cx="2597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（＋，＋）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418" name="Text Box 83"/>
          <p:cNvSpPr txBox="1">
            <a:spLocks noChangeArrowheads="1"/>
          </p:cNvSpPr>
          <p:nvPr/>
        </p:nvSpPr>
        <p:spPr bwMode="auto">
          <a:xfrm>
            <a:off x="2438400" y="1905000"/>
            <a:ext cx="22431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（－，＋）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419" name="Text Box 84"/>
          <p:cNvSpPr txBox="1">
            <a:spLocks noChangeArrowheads="1"/>
          </p:cNvSpPr>
          <p:nvPr/>
        </p:nvSpPr>
        <p:spPr bwMode="auto">
          <a:xfrm>
            <a:off x="2339975" y="5105400"/>
            <a:ext cx="235108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（－，－）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420" name="Text Box 85"/>
          <p:cNvSpPr txBox="1">
            <a:spLocks noChangeArrowheads="1"/>
          </p:cNvSpPr>
          <p:nvPr/>
        </p:nvSpPr>
        <p:spPr bwMode="auto">
          <a:xfrm>
            <a:off x="5867400" y="5029200"/>
            <a:ext cx="22431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（＋，－）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421" name="Text Box 86"/>
          <p:cNvSpPr txBox="1">
            <a:spLocks noChangeArrowheads="1"/>
          </p:cNvSpPr>
          <p:nvPr/>
        </p:nvSpPr>
        <p:spPr bwMode="auto">
          <a:xfrm>
            <a:off x="0" y="1700213"/>
            <a:ext cx="205105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chemeClr val="hlink"/>
                </a:solidFill>
              </a:rPr>
              <a:t>思考：每个</a:t>
            </a:r>
            <a:r>
              <a:rPr lang="zh-CN" altLang="en-US" sz="2400" b="1" dirty="0">
                <a:solidFill>
                  <a:schemeClr val="hlink"/>
                </a:solidFill>
              </a:rPr>
              <a:t>象限内的点具有什么</a:t>
            </a:r>
            <a:r>
              <a:rPr lang="zh-CN" altLang="en-US" sz="2400" b="1" dirty="0" smtClean="0">
                <a:solidFill>
                  <a:schemeClr val="hlink"/>
                </a:solidFill>
              </a:rPr>
              <a:t>特点？</a:t>
            </a:r>
            <a:endParaRPr lang="zh-CN" altLang="en-US" sz="2400" b="1" dirty="0">
              <a:solidFill>
                <a:schemeClr val="hlink"/>
              </a:solidFill>
            </a:endParaRPr>
          </a:p>
        </p:txBody>
      </p:sp>
      <p:pic>
        <p:nvPicPr>
          <p:cNvPr id="14422" name="Picture 87" descr="表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5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92" name="Text Box 88"/>
          <p:cNvSpPr txBox="1">
            <a:spLocks noChangeArrowheads="1"/>
          </p:cNvSpPr>
          <p:nvPr/>
        </p:nvSpPr>
        <p:spPr bwMode="auto">
          <a:xfrm>
            <a:off x="0" y="3573463"/>
            <a:ext cx="2087563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</a:rPr>
              <a:t>拓展</a:t>
            </a:r>
            <a:r>
              <a:rPr lang="zh-CN" altLang="en-US" sz="2400" b="1" dirty="0" smtClean="0">
                <a:solidFill>
                  <a:srgbClr val="3333FF"/>
                </a:solidFill>
              </a:rPr>
              <a:t>延伸：横</a:t>
            </a:r>
            <a:r>
              <a:rPr lang="zh-CN" altLang="en-US" sz="2400" b="1" dirty="0">
                <a:solidFill>
                  <a:srgbClr val="3333FF"/>
                </a:solidFill>
              </a:rPr>
              <a:t>纵坐标轴上的点各具备什么</a:t>
            </a:r>
            <a:r>
              <a:rPr lang="zh-CN" altLang="en-US" sz="2400" b="1" dirty="0" smtClean="0">
                <a:solidFill>
                  <a:srgbClr val="3333FF"/>
                </a:solidFill>
              </a:rPr>
              <a:t>特点？</a:t>
            </a:r>
            <a:endParaRPr lang="zh-CN" altLang="en-US" sz="2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1146</Words>
  <Application>Microsoft Office PowerPoint</Application>
  <PresentationFormat>全屏显示(4:3)</PresentationFormat>
  <Paragraphs>278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GulimChe</vt:lpstr>
      <vt:lpstr>MS Sans Serif</vt:lpstr>
      <vt:lpstr>黑体</vt:lpstr>
      <vt:lpstr>华文彩云</vt:lpstr>
      <vt:lpstr>华文行楷</vt:lpstr>
      <vt:lpstr>华文新魏</vt:lpstr>
      <vt:lpstr>楷体</vt:lpstr>
      <vt:lpstr>隶书</vt:lpstr>
      <vt:lpstr>宋体</vt:lpstr>
      <vt:lpstr>微软雅黑</vt:lpstr>
      <vt:lpstr>Arial</vt:lpstr>
      <vt:lpstr>Calibri</vt:lpstr>
      <vt:lpstr>Calibri Light</vt:lpstr>
      <vt:lpstr>Tahoma</vt:lpstr>
      <vt:lpstr>Times New Roman</vt:lpstr>
      <vt:lpstr>WWW.2PPT.COM
</vt:lpstr>
      <vt:lpstr>平面直角坐标系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2023-01-17T02:20:07Z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41B87A005A794A8EAE4233E6D6C13A60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