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77" r:id="rId3"/>
    <p:sldId id="278" r:id="rId4"/>
    <p:sldId id="302" r:id="rId5"/>
    <p:sldId id="307" r:id="rId6"/>
    <p:sldId id="308" r:id="rId7"/>
    <p:sldId id="303" r:id="rId8"/>
    <p:sldId id="309" r:id="rId9"/>
    <p:sldId id="279" r:id="rId10"/>
    <p:sldId id="314" r:id="rId11"/>
    <p:sldId id="315" r:id="rId12"/>
    <p:sldId id="316" r:id="rId13"/>
    <p:sldId id="280" r:id="rId14"/>
    <p:sldId id="305" r:id="rId15"/>
    <p:sldId id="304" r:id="rId16"/>
    <p:sldId id="310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6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6A19-9890-46B6-9788-F3F23AF3DA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5E9FA-91FD-48C0-918D-D3288FC8B1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8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4056989" y="1925879"/>
            <a:ext cx="37885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6000" b="1" dirty="0">
                <a:latin typeface="Times New Roman" panose="02020603050405020304" pitchFamily="18" charset="0"/>
              </a:rPr>
              <a:t>Birthdays</a:t>
            </a:r>
            <a:endParaRPr lang="zh-CN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8268" y="2433711"/>
            <a:ext cx="3513534" cy="361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0796" y="37331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第二课时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821965" y="561625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038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09775" y="1357313"/>
            <a:ext cx="5400675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4400" b="1" dirty="0">
                <a:latin typeface="Times New Roman" panose="02020603050405020304" pitchFamily="18" charset="0"/>
              </a:rPr>
              <a:t>英文字母的来历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209551" y="2479676"/>
            <a:ext cx="606861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　我们都知道汉字是象形文字，但如果说英语也是象形文字，你一定会以为纯是无稽之谈。那么</a:t>
            </a:r>
            <a:r>
              <a:rPr lang="en-US" altLang="zh-CN" sz="2800" dirty="0">
                <a:latin typeface="Times New Roman" panose="02020603050405020304" pitchFamily="18" charset="0"/>
              </a:rPr>
              <a:t>26</a:t>
            </a:r>
            <a:r>
              <a:rPr lang="zh-CN" altLang="en-US" sz="2800" dirty="0">
                <a:latin typeface="Times New Roman" panose="02020603050405020304" pitchFamily="18" charset="0"/>
              </a:rPr>
              <a:t>个字母的象形之处到底在哪呢？下面是各字母所对应的含义，如果用示图表达出来，将会更加清楚。</a:t>
            </a: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78166" y="2876551"/>
            <a:ext cx="2717006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17646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314576" y="1217613"/>
            <a:ext cx="5105400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4400" b="1" dirty="0">
                <a:latin typeface="Times New Roman" panose="02020603050405020304" pitchFamily="18" charset="0"/>
              </a:rPr>
              <a:t>英文字母的来历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138112" y="2500314"/>
            <a:ext cx="489704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－牛头         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－房子、鸟嘴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－房角  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－门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－举着双手的人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－沙粒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－荷花         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－手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－皇帝         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－鞭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子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9454" y="2500314"/>
            <a:ext cx="3837384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0385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57475" y="1357313"/>
            <a:ext cx="4214217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4400" b="1" dirty="0">
                <a:latin typeface="Times New Roman" panose="02020603050405020304" pitchFamily="18" charset="0"/>
              </a:rPr>
              <a:t>英文字母的来历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200024" y="2525714"/>
            <a:ext cx="5705475" cy="279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－水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波浪    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－鼻子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－圆的东西    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－嘴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－人头      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－太阳，沙丘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－十字架         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－龙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－十字架         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－闪电</a:t>
            </a: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0865" y="2676525"/>
            <a:ext cx="3875485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906066" y="1565276"/>
            <a:ext cx="5575697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086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2498" y="179546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1588294" y="2058988"/>
            <a:ext cx="10278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work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8" name="矩形 2"/>
          <p:cNvSpPr>
            <a:spLocks noChangeArrowheads="1"/>
          </p:cNvSpPr>
          <p:nvPr/>
        </p:nvSpPr>
        <p:spPr bwMode="auto">
          <a:xfrm>
            <a:off x="3921919" y="3422650"/>
            <a:ext cx="9605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west</a:t>
            </a:r>
            <a:endParaRPr lang="zh-CN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9" name="矩形 3"/>
          <p:cNvSpPr>
            <a:spLocks noChangeArrowheads="1"/>
          </p:cNvSpPr>
          <p:nvPr/>
        </p:nvSpPr>
        <p:spPr bwMode="auto">
          <a:xfrm>
            <a:off x="3921919" y="2058988"/>
            <a:ext cx="140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receive</a:t>
            </a:r>
            <a:endParaRPr lang="zh-CN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20" name="矩形 4"/>
          <p:cNvSpPr>
            <a:spLocks noChangeArrowheads="1"/>
          </p:cNvSpPr>
          <p:nvPr/>
        </p:nvSpPr>
        <p:spPr bwMode="auto">
          <a:xfrm>
            <a:off x="1588294" y="3432175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them</a:t>
            </a:r>
            <a:endParaRPr lang="zh-CN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943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7" name="矩形 1"/>
          <p:cNvSpPr>
            <a:spLocks noChangeArrowheads="1"/>
          </p:cNvSpPr>
          <p:nvPr/>
        </p:nvSpPr>
        <p:spPr bwMode="auto">
          <a:xfrm>
            <a:off x="4178499" y="584201"/>
            <a:ext cx="2492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单项选择。</a:t>
            </a:r>
          </a:p>
        </p:txBody>
      </p:sp>
      <p:sp>
        <p:nvSpPr>
          <p:cNvPr id="16388" name="矩形 2"/>
          <p:cNvSpPr>
            <a:spLocks noChangeArrowheads="1"/>
          </p:cNvSpPr>
          <p:nvPr/>
        </p:nvSpPr>
        <p:spPr bwMode="auto">
          <a:xfrm>
            <a:off x="0" y="1232120"/>
            <a:ext cx="9372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1.When is ____ birthday?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A.you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B. him       C. his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2.His birthday is ______June.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A.on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B. in        C. at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3.When _____ he go to school?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A.does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B. is        C. do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4.My birthday is on the _____ of January.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A .one          B. first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C.eleven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5.How do you spend on your birthday?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A.We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usually have a party    B. By bus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C.At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seven O’clock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4" name="矩形 1"/>
          <p:cNvSpPr>
            <a:spLocks noChangeArrowheads="1"/>
          </p:cNvSpPr>
          <p:nvPr/>
        </p:nvSpPr>
        <p:spPr bwMode="auto">
          <a:xfrm>
            <a:off x="313135" y="143510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5365" name="矩形 2"/>
          <p:cNvSpPr>
            <a:spLocks noChangeArrowheads="1"/>
          </p:cNvSpPr>
          <p:nvPr/>
        </p:nvSpPr>
        <p:spPr bwMode="auto">
          <a:xfrm>
            <a:off x="260748" y="456565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5366" name="矩形 3"/>
          <p:cNvSpPr>
            <a:spLocks noChangeArrowheads="1"/>
          </p:cNvSpPr>
          <p:nvPr/>
        </p:nvSpPr>
        <p:spPr bwMode="auto">
          <a:xfrm>
            <a:off x="294085" y="241458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5367" name="矩形 4"/>
          <p:cNvSpPr>
            <a:spLocks noChangeArrowheads="1"/>
          </p:cNvSpPr>
          <p:nvPr/>
        </p:nvSpPr>
        <p:spPr bwMode="auto">
          <a:xfrm>
            <a:off x="280988" y="566737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5368" name="矩形 5"/>
          <p:cNvSpPr>
            <a:spLocks noChangeArrowheads="1"/>
          </p:cNvSpPr>
          <p:nvPr/>
        </p:nvSpPr>
        <p:spPr bwMode="auto">
          <a:xfrm>
            <a:off x="260747" y="35337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>
              <a:solidFill>
                <a:srgbClr val="FF0000"/>
              </a:solidFill>
            </a:endParaRPr>
          </a:p>
        </p:txBody>
      </p:sp>
      <p:pic>
        <p:nvPicPr>
          <p:cNvPr id="1536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7810" y="1302396"/>
            <a:ext cx="1195388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24296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308372" y="1255713"/>
            <a:ext cx="8730853" cy="7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找出与所给单词画线部分读音相同的的一项。</a:t>
            </a:r>
          </a:p>
        </p:txBody>
      </p:sp>
      <p:sp>
        <p:nvSpPr>
          <p:cNvPr id="15364" name="矩形 2"/>
          <p:cNvSpPr>
            <a:spLocks noChangeArrowheads="1"/>
          </p:cNvSpPr>
          <p:nvPr/>
        </p:nvSpPr>
        <p:spPr bwMode="auto">
          <a:xfrm>
            <a:off x="339329" y="2165350"/>
            <a:ext cx="847129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ere        (       )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irsty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B.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em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ree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 m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oo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n      (       )    A. wh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B.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pen        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C.w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man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ar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           (       )    A. wh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      B. g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ar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den     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pple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 T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      (       )    A. l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rn      B. t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ea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C.sw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ea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ter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 d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nce       (      )    A. r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bbit     B.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fternoon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C.d</a:t>
            </a:r>
            <a:r>
              <a:rPr lang="en-US" altLang="zh-CN" sz="2800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ay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6. tomorr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ow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(      )    A. ph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ne     B. s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ck           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t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mato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313385" y="4302126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13385" y="362585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284810" y="232886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95538" y="5475289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297906" y="4846639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297906" y="2982914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3726"/>
            <a:ext cx="30610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903684" y="2092326"/>
            <a:ext cx="78783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/>
              <a:t>Ask your best friends’ birthday</a:t>
            </a:r>
            <a:r>
              <a:rPr lang="en-US" altLang="zh-CN" sz="3600" b="1" dirty="0" smtClean="0"/>
              <a:t>. </a:t>
            </a:r>
            <a:endParaRPr lang="zh-CN" altLang="en-US" sz="3600" b="1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038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335757" y="1936750"/>
            <a:ext cx="850344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--When’s Christmas? 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4000" dirty="0">
                <a:latin typeface="Times New Roman" panose="02020603050405020304" pitchFamily="18" charset="0"/>
              </a:rPr>
              <a:t>--It’s 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on the twenty-fifth of December.</a:t>
            </a:r>
            <a:endParaRPr lang="zh-CN" altLang="zh-CN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93644" y="4491295"/>
            <a:ext cx="2705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150019" y="1328739"/>
            <a:ext cx="875585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work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[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wə:k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动词，意为“工作”。作名词，意为“工作”。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It is easy to find work in this city.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在这座城市找到工作是一件很容易的事。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I’d like to work as a newspaper reporter.  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我想成为一名新闻记者。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在一座大都市工作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zh-CN" altLang="zh-CN" sz="2400" dirty="0">
              <a:sym typeface="+mn-ea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1415654" y="5925583"/>
            <a:ext cx="27158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work in a big city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410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5131" y="2864881"/>
            <a:ext cx="2378869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0" y="1358901"/>
            <a:ext cx="914399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west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[west]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名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词，意为“西，西方”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；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作形容词，意为“西方的”。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Where way is west?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哪边是西？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the west country.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西方国家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在西方国家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508773" y="4751410"/>
            <a:ext cx="1737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west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31894" y="3238500"/>
            <a:ext cx="149423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8" name="矩形 10"/>
          <p:cNvSpPr>
            <a:spLocks noChangeArrowheads="1"/>
          </p:cNvSpPr>
          <p:nvPr/>
        </p:nvSpPr>
        <p:spPr bwMode="auto">
          <a:xfrm>
            <a:off x="64294" y="1366383"/>
            <a:ext cx="865346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receive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 [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riˈsi:v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动词，意为“收到”。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receive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from sb.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为固定词组，意为“收到某人的某物”。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received a letter from an old friend last week.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上周我收到一位老朋友的来信。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收到来自父母的一份礼物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 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199" name="矩形 11"/>
          <p:cNvSpPr>
            <a:spLocks noChangeArrowheads="1"/>
          </p:cNvSpPr>
          <p:nvPr/>
        </p:nvSpPr>
        <p:spPr bwMode="auto">
          <a:xfrm>
            <a:off x="1359694" y="5428457"/>
            <a:ext cx="4572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receive a gift from parents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4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48500" y="3890964"/>
            <a:ext cx="2002632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9222" name="矩形 10"/>
          <p:cNvSpPr>
            <a:spLocks noChangeArrowheads="1"/>
          </p:cNvSpPr>
          <p:nvPr/>
        </p:nvSpPr>
        <p:spPr bwMode="auto">
          <a:xfrm>
            <a:off x="289322" y="1277938"/>
            <a:ext cx="870227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them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ðem,ðəm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宾格，置于动词或介词后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Here are some sweets for them.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这里有一些糖给他们的。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I want to visit 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they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this summer.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223" name="矩形 11"/>
          <p:cNvSpPr>
            <a:spLocks noChangeArrowheads="1"/>
          </p:cNvSpPr>
          <p:nvPr/>
        </p:nvSpPr>
        <p:spPr bwMode="auto">
          <a:xfrm>
            <a:off x="3339704" y="3586262"/>
            <a:ext cx="108074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them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509588" y="4684714"/>
          <a:ext cx="5510213" cy="1074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7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主格</a:t>
                      </a: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宾格</a:t>
                      </a: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him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her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them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27" marR="5142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20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34150" y="4302076"/>
            <a:ext cx="2609850" cy="25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1663"/>
            <a:ext cx="30099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161924" y="1263650"/>
            <a:ext cx="8982075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1800"/>
              </a:spcBef>
              <a:buFontTx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 in the west usually open their presents as soon as they receive them.</a:t>
            </a:r>
          </a:p>
          <a:p>
            <a:pPr eaLnBrk="0" hangingPunct="0">
              <a:spcBef>
                <a:spcPts val="1800"/>
              </a:spcBef>
              <a:buFontTx/>
              <a:buNone/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西方国家的人们经常在他们一收到礼物的时候就打开礼物。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spcBef>
                <a:spcPts val="1800"/>
              </a:spcBef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as soon as表示一...就...，其中的从句通常用一般现在时表示将来时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。它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的特点是，在句子中的位置比较灵活，而且可以用于各种时态。</a:t>
            </a:r>
          </a:p>
          <a:p>
            <a:pPr eaLnBrk="0" hangingPunct="0">
              <a:spcBef>
                <a:spcPts val="1800"/>
              </a:spcBef>
              <a:buFontTx/>
              <a:buNone/>
              <a:defRPr/>
            </a:pP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write to you as soon as I get there.我一到那儿就给你来信。</a:t>
            </a:r>
          </a:p>
          <a:p>
            <a:pPr eaLnBrk="0" hangingPunct="0">
              <a:spcBef>
                <a:spcPts val="1800"/>
              </a:spcBef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spcBef>
                <a:spcPts val="1800"/>
              </a:spcBef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我一进门，Jason 就高兴的叫起来。</a:t>
            </a:r>
            <a:r>
              <a:rPr lang="zh-CN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   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1141809" y="5946132"/>
            <a:ext cx="78116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As soon as I went in, Jason cried out with pleasure.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8814"/>
            <a:ext cx="26860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7"/>
          <p:cNvSpPr>
            <a:spLocks noChangeArrowheads="1"/>
          </p:cNvSpPr>
          <p:nvPr/>
        </p:nvSpPr>
        <p:spPr bwMode="auto">
          <a:xfrm>
            <a:off x="0" y="1173164"/>
            <a:ext cx="9877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语法详解——</a:t>
            </a: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date is it</a:t>
            </a:r>
            <a:r>
              <a:rPr lang="zh-CN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？和</a:t>
            </a: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When’s...</a:t>
            </a:r>
            <a:r>
              <a:rPr lang="zh-CN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的句型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268" name="矩形 9"/>
          <p:cNvSpPr>
            <a:spLocks noChangeArrowheads="1"/>
          </p:cNvSpPr>
          <p:nvPr/>
        </p:nvSpPr>
        <p:spPr bwMode="auto">
          <a:xfrm>
            <a:off x="97632" y="1911351"/>
            <a:ext cx="8960644" cy="492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date is it today ? = What’s the date today?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用于询问日期，意为“今天几号”。其答句结构为：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It’s + the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日期（序数词）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 of +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月份。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--What date is it today? --It’s the second of June.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今天是几号？今天是六月二号。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When’s ...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用于询问在何时，意为“何时是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”其答句为：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It’s +on + the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日期（序数词）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 of +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月份。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--When’s your birthday? --It’s on the second of June. 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何时是你的生日？在六月二号。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562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269080" y="1674813"/>
            <a:ext cx="8874919" cy="405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This is my father. He works in a city.</a:t>
            </a:r>
            <a:endParaRPr lang="zh-CN" altLang="zh-CN" sz="2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这是我的爸爸。他在城市里工作。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That’s my mother. She’s tall and pretty.</a:t>
            </a:r>
            <a:endParaRPr lang="zh-CN" altLang="zh-CN" sz="2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那是我的妈妈，她个子高而且漂亮。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 in the west usually open their presents as soon as they receive them.</a:t>
            </a:r>
            <a:endParaRPr lang="zh-CN" altLang="zh-CN" sz="22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西方国家的人们经常在他们一收到礼物的时候就打开礼物。</a:t>
            </a:r>
          </a:p>
        </p:txBody>
      </p:sp>
      <p:pic>
        <p:nvPicPr>
          <p:cNvPr id="1024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9066" y="992188"/>
            <a:ext cx="2446734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全屏显示(4:3)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WWW.2PPT.COM
</vt:lpstr>
      <vt:lpstr>Unit 8 </vt:lpstr>
      <vt:lpstr>Introduce</vt:lpstr>
      <vt:lpstr>Words</vt:lpstr>
      <vt:lpstr>Words</vt:lpstr>
      <vt:lpstr>Words</vt:lpstr>
      <vt:lpstr>Words</vt:lpstr>
      <vt:lpstr>Expressions</vt:lpstr>
      <vt:lpstr>Expressions</vt:lpstr>
      <vt:lpstr>Dialogue</vt:lpstr>
      <vt:lpstr>Expand</vt:lpstr>
      <vt:lpstr>Expand</vt:lpstr>
      <vt:lpstr>Expand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2023-01-17T02:20:32Z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4A94C8EC30044B6883397653B22931D1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