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75" r:id="rId3"/>
    <p:sldId id="376" r:id="rId4"/>
    <p:sldId id="388" r:id="rId5"/>
    <p:sldId id="379" r:id="rId6"/>
    <p:sldId id="381" r:id="rId7"/>
    <p:sldId id="382" r:id="rId8"/>
    <p:sldId id="389" r:id="rId9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6600FF"/>
    <a:srgbClr val="5D09CD"/>
    <a:srgbClr val="FFFF66"/>
    <a:srgbClr val="FFCC00"/>
    <a:srgbClr val="0000C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51" autoAdjust="0"/>
    <p:restoredTop sz="90584" autoAdjust="0"/>
  </p:normalViewPr>
  <p:slideViewPr>
    <p:cSldViewPr snapToGrid="0" snapToObjects="1">
      <p:cViewPr>
        <p:scale>
          <a:sx n="100" d="100"/>
          <a:sy n="100" d="100"/>
        </p:scale>
        <p:origin x="-36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14C40EA3-877C-4D65-A1F7-5BCFD22D6411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64A4B658-55D5-4A83-8C2D-EB714E28A09D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A4B658-55D5-4A83-8C2D-EB714E28A09D}" type="slidenum">
              <a:rPr lang="zh-CN" altLang="en-US" smtClean="0"/>
              <a:t>4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96EAD-8D30-4468-B21B-B9E95E3437AC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06325-0E48-4911-ABA4-92831357A791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324BA-E706-40FF-BA3E-D90E2D91D73D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E7BB-4112-4106-AF5D-AAB31A012D33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9DAFE-7EE2-4A90-B907-3E030A7BE16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4ABFA-AC7F-442B-B92A-7645B36ABD82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AB128-5104-4CB5-AAF1-9F6A09D28B01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0E8B2-F257-4E38-87AD-6BAD65DC2B68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F413A-AA11-47C3-BB9E-2B64BF9BA5E5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1B09D-FB37-4D16-AAA6-47C082CF3801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481AB-754F-4B10-B671-E04D986E75C4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E6F9-69C3-4BCA-A8C8-2B93EECB41BD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8302C-F119-4FFF-899B-00C0874AEF5A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6BA9A-89DF-4AB1-A167-C60812A3665A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C439A-F9A6-4784-B48C-76B9A5C05A7C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3C8EE-CCD8-44E3-B92D-BB877D57816E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8A65B-153B-4A1D-8AD9-658BC0DCC782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0F982-114B-4F2B-9000-4AFE1E760B50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D2EF3-A989-4897-BADC-47FD5FF72AD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B970B-FC65-45BA-A43B-71A4F6081A77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76ABA-1178-4AFB-8185-E3B1E96C804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49BC9-6330-4EA1-A315-413EAB6CFCBB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E0A59490-F9ED-4B9C-B697-44DB80ADFAF7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46136245-B515-4923-B4B6-672A31774B07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黑体" panose="02010609060101010101" pitchFamily="49" charset="-122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黑体" panose="02010609060101010101" pitchFamily="49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黑体" panose="02010609060101010101" pitchFamily="49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黑体" panose="02010609060101010101" pitchFamily="49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黑体" panose="02010609060101010101" pitchFamily="49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黑体" panose="02010609060101010101" pitchFamily="49" charset="-122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黑体" panose="02010609060101010101" pitchFamily="49" charset="-122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pitchFamily="49" charset="-122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黑体" panose="02010609060101010101" pitchFamily="49" charset="-122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黑体" panose="02010609060101010101" pitchFamily="49" charset="-122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矩形 11"/>
          <p:cNvSpPr>
            <a:spLocks noChangeArrowheads="1"/>
          </p:cNvSpPr>
          <p:nvPr/>
        </p:nvSpPr>
        <p:spPr bwMode="auto">
          <a:xfrm>
            <a:off x="731838" y="3328988"/>
            <a:ext cx="55737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单</a:t>
            </a:r>
            <a:r>
              <a:rPr lang="zh-CN" alt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元主题阅读与写作</a:t>
            </a:r>
          </a:p>
        </p:txBody>
      </p:sp>
      <p:sp>
        <p:nvSpPr>
          <p:cNvPr id="2052" name="TextBox 19"/>
          <p:cNvSpPr txBox="1">
            <a:spLocks noChangeArrowheads="1"/>
          </p:cNvSpPr>
          <p:nvPr/>
        </p:nvSpPr>
        <p:spPr bwMode="auto">
          <a:xfrm>
            <a:off x="2057399" y="955674"/>
            <a:ext cx="5029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Enjoy Your Hobby</a:t>
            </a:r>
          </a:p>
        </p:txBody>
      </p:sp>
      <p:sp>
        <p:nvSpPr>
          <p:cNvPr id="2053" name="TextBox 17"/>
          <p:cNvSpPr txBox="1">
            <a:spLocks noChangeArrowheads="1"/>
          </p:cNvSpPr>
          <p:nvPr/>
        </p:nvSpPr>
        <p:spPr bwMode="auto">
          <a:xfrm>
            <a:off x="598488" y="955675"/>
            <a:ext cx="15827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Unit 7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1838" y="59829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2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863600" y="6283325"/>
            <a:ext cx="7505700" cy="20638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图片 41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9300" y="5143500"/>
            <a:ext cx="785813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Box 16"/>
          <p:cNvSpPr txBox="1">
            <a:spLocks noChangeArrowheads="1"/>
          </p:cNvSpPr>
          <p:nvPr/>
        </p:nvSpPr>
        <p:spPr bwMode="auto">
          <a:xfrm>
            <a:off x="746125" y="1416050"/>
            <a:ext cx="794702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本单元的写作话题是爱好。你在业余时间会做什么？</a:t>
            </a:r>
            <a:endParaRPr lang="en-US" altLang="zh-CN" sz="23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有哪些兴趣爱好？为什么培养这些爱好？这些兴趣爱好给你带来哪些好处？让我们来谈一谈吧！</a:t>
            </a:r>
          </a:p>
        </p:txBody>
      </p:sp>
      <p:sp>
        <p:nvSpPr>
          <p:cNvPr id="3081" name="矩形 11"/>
          <p:cNvSpPr>
            <a:spLocks noChangeArrowheads="1"/>
          </p:cNvSpPr>
          <p:nvPr/>
        </p:nvSpPr>
        <p:spPr bwMode="auto">
          <a:xfrm>
            <a:off x="2382838" y="446088"/>
            <a:ext cx="45862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单元主题阅读与写作</a:t>
            </a:r>
          </a:p>
        </p:txBody>
      </p:sp>
      <p:sp>
        <p:nvSpPr>
          <p:cNvPr id="3082" name="TextBox 16"/>
          <p:cNvSpPr txBox="1">
            <a:spLocks noChangeArrowheads="1"/>
          </p:cNvSpPr>
          <p:nvPr/>
        </p:nvSpPr>
        <p:spPr bwMode="auto">
          <a:xfrm>
            <a:off x="669925" y="2705100"/>
            <a:ext cx="16176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佳篇品读</a:t>
            </a:r>
          </a:p>
        </p:txBody>
      </p:sp>
      <p:sp>
        <p:nvSpPr>
          <p:cNvPr id="3084" name="矩形 11"/>
          <p:cNvSpPr>
            <a:spLocks noChangeArrowheads="1"/>
          </p:cNvSpPr>
          <p:nvPr/>
        </p:nvSpPr>
        <p:spPr bwMode="auto">
          <a:xfrm>
            <a:off x="693738" y="3217863"/>
            <a:ext cx="8177212" cy="30654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阅读下面的短文，完成相关的任务。</a:t>
            </a:r>
          </a:p>
          <a:p>
            <a:pPr indent="457200">
              <a:lnSpc>
                <a:spcPct val="120000"/>
              </a:lnSpc>
              <a:defRPr/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People do different things in their spare time.We call the things they like to do hobbies.</a:t>
            </a:r>
          </a:p>
          <a:p>
            <a:pPr indent="457200">
              <a:lnSpc>
                <a:spcPct val="120000"/>
              </a:lnSpc>
              <a:defRPr/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name is Lily.I like collecting stamps when I'm free.I started collecting stamps when I was ten years old.My father gave me some famous stamps of that year as a birthday gift. They were about different animals and famous people. I liked them so much that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9"/>
          <p:cNvPicPr>
            <a:picLocks noChangeAspect="1"/>
          </p:cNvPicPr>
          <p:nvPr/>
        </p:nvPicPr>
        <p:blipFill>
          <a:blip r:embed="rId2" cstate="email">
            <a:lum contrast="30000"/>
          </a:blip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553325" cy="1270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16925" y="5143500"/>
            <a:ext cx="785813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16"/>
          <p:cNvSpPr txBox="1">
            <a:spLocks noChangeArrowheads="1"/>
          </p:cNvSpPr>
          <p:nvPr/>
        </p:nvSpPr>
        <p:spPr bwMode="auto">
          <a:xfrm>
            <a:off x="822325" y="881063"/>
            <a:ext cx="8226425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loved collecting stamps from then </a:t>
            </a:r>
            <a:r>
              <a:rPr lang="en-US" altLang="zh-CN" sz="23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on.So</a:t>
            </a: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far, I have collected more than 300 stamps.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Collecting stamps is the most interesting thing to </a:t>
            </a:r>
            <a:r>
              <a:rPr lang="en-US" altLang="zh-CN" sz="23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me.Each</a:t>
            </a:r>
            <a:r>
              <a:rPr lang="en-US" altLang="zh-CN" sz="23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stamp tells me a special story. </a:t>
            </a:r>
            <a:r>
              <a:rPr lang="en-US" altLang="zh-CN" sz="23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can learn about the different cultures of other countries.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第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小题为补全句子；第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小题为回答问题；第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小题为将文中画线句子翻译成中文；第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小题为请给本文拟一个合适的标题。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Lily likes collecting stamps ____ ____ __________ time.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826000" y="5170488"/>
            <a:ext cx="30829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     her   spare/free</a:t>
            </a:r>
            <a:endParaRPr lang="zh-CN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9"/>
          <p:cNvPicPr>
            <a:picLocks noChangeAspect="1"/>
          </p:cNvPicPr>
          <p:nvPr/>
        </p:nvPicPr>
        <p:blipFill>
          <a:blip r:embed="rId3" cstate="email">
            <a:lum contrast="30000"/>
          </a:blip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553325" cy="1270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5" name="图片 32" descr="笔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16925" y="5143500"/>
            <a:ext cx="785813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Box 16"/>
          <p:cNvSpPr txBox="1">
            <a:spLocks noChangeArrowheads="1"/>
          </p:cNvSpPr>
          <p:nvPr/>
        </p:nvSpPr>
        <p:spPr bwMode="auto">
          <a:xfrm>
            <a:off x="750888" y="976313"/>
            <a:ext cx="7666037" cy="4459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When did Lily begin to collect stamps?</a:t>
            </a:r>
          </a:p>
          <a:p>
            <a:pPr marL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many stamps has Lily collected?</a:t>
            </a:r>
          </a:p>
          <a:p>
            <a:pPr marL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．将文中画线句子翻译成中文。</a:t>
            </a:r>
          </a:p>
          <a:p>
            <a:pPr marL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．请给本文拟一个合适的标题。</a:t>
            </a:r>
          </a:p>
          <a:p>
            <a:pPr marL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979613" y="4819650"/>
            <a:ext cx="1939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hobby.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260475" y="2733675"/>
            <a:ext cx="3933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More than/Over 300 stamps.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250950" y="1597025"/>
            <a:ext cx="6196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When she was ten years old./At the age of ten.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203325" y="3821113"/>
            <a:ext cx="4516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我能了解其他国家的不同文化。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9"/>
          <p:cNvPicPr>
            <a:picLocks noChangeAspect="1"/>
          </p:cNvPicPr>
          <p:nvPr/>
        </p:nvPicPr>
        <p:blipFill>
          <a:blip r:embed="rId2" cstate="email">
            <a:lum contrast="40000"/>
          </a:blip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470775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9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3437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Box 16"/>
          <p:cNvSpPr txBox="1">
            <a:spLocks noChangeArrowheads="1"/>
          </p:cNvSpPr>
          <p:nvPr/>
        </p:nvSpPr>
        <p:spPr bwMode="auto">
          <a:xfrm>
            <a:off x="681038" y="1047750"/>
            <a:ext cx="8285162" cy="53736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结合以上所完成的阅读任务，请你思考：</a:t>
            </a:r>
            <a:endParaRPr lang="en-US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．莉莉从几个方面进行了介绍？</a:t>
            </a:r>
            <a:endParaRPr lang="en-US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(1)What is a hobby?</a:t>
            </a:r>
            <a:endParaRPr lang="zh-CN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____________________________________________________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(2)What's her hobby?</a:t>
            </a:r>
            <a:endParaRPr lang="zh-CN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_____________________________________________________</a:t>
            </a:r>
            <a:endParaRPr lang="zh-CN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>
              <a:lnSpc>
                <a:spcPct val="12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(3) What does she learn from this hobby?</a:t>
            </a:r>
            <a:endParaRPr lang="zh-CN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_____________________________________________________</a:t>
            </a:r>
            <a:endParaRPr lang="zh-CN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．你有什么爱好？为什么培养这个爱好？请用五句话进行叙述。</a:t>
            </a:r>
          </a:p>
          <a:p>
            <a:pPr lvl="1">
              <a:lnSpc>
                <a:spcPct val="12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______________________________________________________</a:t>
            </a:r>
            <a:endParaRPr lang="zh-CN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____________________________________________________</a:t>
            </a:r>
            <a:endParaRPr lang="zh-CN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____________________________________________________</a:t>
            </a:r>
          </a:p>
          <a:p>
            <a:pPr lvl="1">
              <a:lnSpc>
                <a:spcPct val="12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____________________________________________________</a:t>
            </a:r>
            <a:endParaRPr lang="zh-CN" altLang="zh-CN" sz="2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706438" y="596900"/>
            <a:ext cx="16700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写作指导</a:t>
            </a: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150938" y="4686300"/>
            <a:ext cx="7815262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like doing sports when I'm </a:t>
            </a:r>
            <a:r>
              <a:rPr lang="en-US" altLang="zh-CN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free.I</a:t>
            </a:r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playing basketball </a:t>
            </a:r>
          </a:p>
          <a:p>
            <a:pPr>
              <a:lnSpc>
                <a:spcPct val="110000"/>
              </a:lnSpc>
            </a:pPr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CN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volleyball.When</a:t>
            </a:r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play basketball or volleyball, I learn</a:t>
            </a:r>
          </a:p>
          <a:p>
            <a:pPr>
              <a:lnSpc>
                <a:spcPct val="110000"/>
              </a:lnSpc>
            </a:pPr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how to work with </a:t>
            </a:r>
            <a:r>
              <a:rPr lang="en-US" altLang="zh-CN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others.I</a:t>
            </a:r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make </a:t>
            </a:r>
            <a:r>
              <a:rPr lang="en-US" altLang="zh-CN" sz="2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friends.Doing</a:t>
            </a:r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sports</a:t>
            </a:r>
          </a:p>
          <a:p>
            <a:pPr>
              <a:lnSpc>
                <a:spcPct val="110000"/>
              </a:lnSpc>
            </a:pPr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makes me healthy and strong.</a:t>
            </a:r>
            <a:endParaRPr lang="zh-CN" altLang="zh-CN" sz="2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085850" y="3054350"/>
            <a:ext cx="41036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 hobby is collecting stamps.</a:t>
            </a:r>
            <a:endParaRPr lang="zh-CN" altLang="en-US" sz="23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089025" y="2279650"/>
            <a:ext cx="566261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call the things people like to do hobbies.</a:t>
            </a:r>
            <a:endParaRPr lang="zh-CN" altLang="en-US" sz="23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162050" y="3851275"/>
            <a:ext cx="73675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She learns about the different cultures of other countries.</a:t>
            </a:r>
            <a:endParaRPr lang="zh-CN" altLang="en-US" sz="23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 autoUpdateAnimBg="0"/>
      <p:bldP spid="22" grpId="0" autoUpdateAnimBg="0"/>
      <p:bldP spid="2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9"/>
          <p:cNvPicPr>
            <a:picLocks noChangeAspect="1"/>
          </p:cNvPicPr>
          <p:nvPr/>
        </p:nvPicPr>
        <p:blipFill>
          <a:blip r:embed="rId2" cstate="email">
            <a:lum contrast="40000"/>
          </a:blip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3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Box 16"/>
          <p:cNvSpPr txBox="1">
            <a:spLocks noChangeArrowheads="1"/>
          </p:cNvSpPr>
          <p:nvPr/>
        </p:nvSpPr>
        <p:spPr bwMode="auto">
          <a:xfrm>
            <a:off x="715963" y="1071563"/>
            <a:ext cx="8178800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3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下面是关于你们班</a:t>
            </a:r>
            <a:r>
              <a:rPr lang="en-US" altLang="zh-CN" sz="23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50</a:t>
            </a:r>
            <a:r>
              <a:rPr lang="zh-CN" altLang="en-US" sz="23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名学生的爱好的调查结果统计，请以“</a:t>
            </a:r>
            <a:r>
              <a:rPr lang="en-US" altLang="zh-CN" sz="23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Hobbies”</a:t>
            </a:r>
            <a:r>
              <a:rPr lang="zh-CN" altLang="en-US" sz="23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为题，用英语写一篇</a:t>
            </a:r>
            <a:r>
              <a:rPr lang="en-US" altLang="zh-CN" sz="23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80</a:t>
            </a:r>
            <a:r>
              <a:rPr lang="zh-CN" altLang="en-US" sz="23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词左右的短文，简要说明图表的内容，发表个人的看法，并阐述自己的爱好。文章的开头已给出，不计入总词数。</a:t>
            </a:r>
          </a:p>
        </p:txBody>
      </p:sp>
      <p:sp>
        <p:nvSpPr>
          <p:cNvPr id="7176" name="TextBox 16"/>
          <p:cNvSpPr txBox="1">
            <a:spLocks noChangeArrowheads="1"/>
          </p:cNvSpPr>
          <p:nvPr/>
        </p:nvSpPr>
        <p:spPr bwMode="auto">
          <a:xfrm>
            <a:off x="741363" y="595313"/>
            <a:ext cx="15986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写作实践</a:t>
            </a:r>
          </a:p>
        </p:txBody>
      </p:sp>
      <p:pic>
        <p:nvPicPr>
          <p:cNvPr id="7178" name="Picture 11" descr="P7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62225" y="3009900"/>
            <a:ext cx="44323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TextBox 16"/>
          <p:cNvSpPr txBox="1">
            <a:spLocks noChangeArrowheads="1"/>
          </p:cNvSpPr>
          <p:nvPr/>
        </p:nvSpPr>
        <p:spPr bwMode="auto">
          <a:xfrm>
            <a:off x="703263" y="5118100"/>
            <a:ext cx="7680325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3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3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Hobbies</a:t>
            </a:r>
          </a:p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We did a survey about students' hobbies in our class.It </a:t>
            </a:r>
          </a:p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shows that _____________________________________</a:t>
            </a:r>
            <a:endParaRPr lang="zh-CN" altLang="zh-CN" sz="2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9"/>
          <p:cNvPicPr>
            <a:picLocks noChangeAspect="1"/>
          </p:cNvPicPr>
          <p:nvPr/>
        </p:nvPicPr>
        <p:blipFill>
          <a:blip r:embed="rId2" cstate="email">
            <a:lum contrast="40000"/>
          </a:blip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7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Box 16"/>
          <p:cNvSpPr txBox="1">
            <a:spLocks noChangeArrowheads="1"/>
          </p:cNvSpPr>
          <p:nvPr/>
        </p:nvSpPr>
        <p:spPr bwMode="auto">
          <a:xfrm>
            <a:off x="741363" y="820738"/>
            <a:ext cx="15621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思路构建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887413" y="1562100"/>
          <a:ext cx="7173912" cy="4279900"/>
        </p:xfrm>
        <a:graphic>
          <a:graphicData uri="http://schemas.openxmlformats.org/drawingml/2006/table">
            <a:tbl>
              <a:tblPr/>
              <a:tblGrid>
                <a:gridCol w="87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5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1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554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步骤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构思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列纲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217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说明调查结果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five students like…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twelve students like…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fifteen students like…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…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108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个人对爱好的看法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 think hobbies are…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108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自己的爱好</a:t>
                      </a: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My hobby is…/I like…best.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Because…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9"/>
          <p:cNvPicPr>
            <a:picLocks noChangeAspect="1"/>
          </p:cNvPicPr>
          <p:nvPr/>
        </p:nvPicPr>
        <p:blipFill>
          <a:blip r:embed="rId2" cstate="email">
            <a:lum contrast="40000"/>
          </a:blip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1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05813" y="5132388"/>
            <a:ext cx="785812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Box 16"/>
          <p:cNvSpPr txBox="1">
            <a:spLocks noChangeArrowheads="1"/>
          </p:cNvSpPr>
          <p:nvPr/>
        </p:nvSpPr>
        <p:spPr bwMode="auto">
          <a:xfrm>
            <a:off x="812800" y="795338"/>
            <a:ext cx="155098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自我展示</a:t>
            </a:r>
          </a:p>
        </p:txBody>
      </p:sp>
      <p:sp>
        <p:nvSpPr>
          <p:cNvPr id="9224" name="Rectangle 67"/>
          <p:cNvSpPr>
            <a:spLocks noChangeArrowheads="1"/>
          </p:cNvSpPr>
          <p:nvPr/>
        </p:nvSpPr>
        <p:spPr bwMode="auto">
          <a:xfrm>
            <a:off x="735013" y="1243013"/>
            <a:ext cx="8312150" cy="469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______________________________________________________________________________________________________________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23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_______________________________________________________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728663" y="1225550"/>
            <a:ext cx="8305800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 algn="ctr">
              <a:lnSpc>
                <a:spcPct val="130000"/>
              </a:lnSpc>
            </a:pPr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Hobbies</a:t>
            </a:r>
          </a:p>
          <a:p>
            <a:pPr indent="457200">
              <a:lnSpc>
                <a:spcPct val="130000"/>
              </a:lnSpc>
            </a:pPr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did a survey about students' hobbies in our </a:t>
            </a:r>
            <a:r>
              <a:rPr lang="en-US" altLang="zh-CN" sz="23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class.It</a:t>
            </a:r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shows that five students like reading, twelve students like doing sports</a:t>
            </a:r>
            <a:r>
              <a:rPr lang="zh-CN" altLang="en-US" sz="23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fifteen students like collecting, five students enjoy travelling and thirteen students have other </a:t>
            </a:r>
            <a:r>
              <a:rPr lang="en-US" altLang="zh-CN" sz="23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hobbies.I</a:t>
            </a:r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think hobbies are useful. Without hobbies, life won't be as </a:t>
            </a:r>
            <a:r>
              <a:rPr lang="en-US" altLang="zh-CN" sz="23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colourful</a:t>
            </a:r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as it should </a:t>
            </a:r>
            <a:r>
              <a:rPr lang="en-US" altLang="zh-CN" sz="23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be.In</a:t>
            </a:r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 word, hobbies can give us enjoyment, friendship and knowledge.</a:t>
            </a:r>
          </a:p>
          <a:p>
            <a:pPr indent="457200">
              <a:lnSpc>
                <a:spcPct val="130000"/>
              </a:lnSpc>
            </a:pPr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have many hobbies, such as reading, hiking, listening to music and so </a:t>
            </a:r>
            <a:r>
              <a:rPr lang="en-US" altLang="zh-CN" sz="23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on.But</a:t>
            </a:r>
            <a:r>
              <a:rPr lang="en-US" altLang="zh-CN" sz="23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 like travelling best, because it's very interesting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endParaRPr lang="en-US" altLang="zh-CN" sz="23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 4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FFFFF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696</Words>
  <Application>Microsoft Office PowerPoint</Application>
  <PresentationFormat>全屏显示(4:3)</PresentationFormat>
  <Paragraphs>85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2015-12-21T09:02:00Z</dcterms:created>
  <dcterms:modified xsi:type="dcterms:W3CDTF">2023-01-17T02:20:36Z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57018556D1F34812A9764017F7CA1BB0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