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1" r:id="rId2"/>
    <p:sldId id="261" r:id="rId3"/>
    <p:sldId id="282" r:id="rId4"/>
    <p:sldId id="283" r:id="rId5"/>
    <p:sldId id="263" r:id="rId6"/>
    <p:sldId id="292" r:id="rId7"/>
    <p:sldId id="288" r:id="rId8"/>
    <p:sldId id="284" r:id="rId9"/>
    <p:sldId id="265" r:id="rId10"/>
    <p:sldId id="266" r:id="rId11"/>
    <p:sldId id="289" r:id="rId12"/>
    <p:sldId id="291" r:id="rId13"/>
    <p:sldId id="294" r:id="rId14"/>
    <p:sldId id="285" r:id="rId15"/>
    <p:sldId id="269" r:id="rId16"/>
    <p:sldId id="279" r:id="rId17"/>
    <p:sldId id="275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9158F"/>
    <a:srgbClr val="33CC33"/>
    <a:srgbClr val="DAFF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9" autoAdjust="0"/>
    <p:restoredTop sz="9466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21E82-588C-4D72-9891-84100728D17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F35A-59D3-42C8-A888-330C465B05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55403-F6E7-4FE4-A452-4FF52A9ABF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76200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334000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114800" y="6400800"/>
            <a:ext cx="914400" cy="2841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34ECAC-FF2C-4C2F-9C73-E490210BC2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5738A-3496-49A3-BB46-BF438D1883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4ECB8-BD46-4FB9-94BA-2D6EA639EDA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CBD13-FAB5-4119-B7CC-59671A27CC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E98F-2418-4535-9B89-67C9F668E2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8410E-84BD-4A1C-84F7-A42822C730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964E8-9E8A-469C-AEEC-8E09BC8578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F228C-6303-49BA-B094-E5221E49F8C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2292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DE4AAF1-9B23-488C-9CEB-4375DF1CF69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3568" y="1412776"/>
            <a:ext cx="7772400" cy="1538288"/>
          </a:xfrm>
        </p:spPr>
        <p:txBody>
          <a:bodyPr/>
          <a:lstStyle/>
          <a:p>
            <a:pPr eaLnBrk="1" hangingPunct="1"/>
            <a:r>
              <a:rPr lang="zh-CN" altLang="en-US" sz="5400" b="1" dirty="0" smtClean="0"/>
              <a:t>认识二元一次方程组</a:t>
            </a:r>
          </a:p>
        </p:txBody>
      </p:sp>
      <p:sp>
        <p:nvSpPr>
          <p:cNvPr id="3" name="矩形 2"/>
          <p:cNvSpPr/>
          <p:nvPr/>
        </p:nvSpPr>
        <p:spPr>
          <a:xfrm>
            <a:off x="2931808" y="5517232"/>
            <a:ext cx="3294492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WordArt 5"/>
          <p:cNvSpPr>
            <a:spLocks noChangeArrowheads="1" noChangeShapeType="1" noTextEdit="1"/>
          </p:cNvSpPr>
          <p:nvPr/>
        </p:nvSpPr>
        <p:spPr bwMode="auto">
          <a:xfrm>
            <a:off x="3203575" y="404813"/>
            <a:ext cx="3022600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练习</a:t>
            </a:r>
            <a:r>
              <a:rPr lang="en-US" altLang="zh-CN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5</a:t>
            </a:r>
            <a:endParaRPr lang="zh-CN" altLang="en-US" sz="4400" kern="10" dirty="0">
              <a:ln w="12700">
                <a:solidFill>
                  <a:srgbClr val="3333CC"/>
                </a:solidFill>
                <a:miter lim="800000"/>
              </a:ln>
              <a:gradFill rotWithShape="1">
                <a:gsLst>
                  <a:gs pos="0">
                    <a:srgbClr val="FFEBFA"/>
                  </a:gs>
                  <a:gs pos="30000">
                    <a:srgbClr val="C4D6EB"/>
                  </a:gs>
                  <a:gs pos="60001">
                    <a:srgbClr val="85C2FF"/>
                  </a:gs>
                  <a:gs pos="100000">
                    <a:srgbClr val="5E9EFF"/>
                  </a:gs>
                </a:gsLst>
                <a:lin ang="18900000" scaled="1"/>
              </a:gradFill>
              <a:effectLst>
                <a:outerShdw dist="45791" dir="2021404" algn="ctr" rotWithShape="0">
                  <a:srgbClr val="9999FF"/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95288" y="1268413"/>
            <a:ext cx="8424862" cy="454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latin typeface="Times New Roman" panose="02020603050405020304" pitchFamily="18" charset="0"/>
              </a:rPr>
              <a:t>1.</a:t>
            </a:r>
            <a:r>
              <a:rPr lang="zh-CN" altLang="en-US" sz="4000">
                <a:latin typeface="Times New Roman" panose="02020603050405020304" pitchFamily="18" charset="0"/>
              </a:rPr>
              <a:t>已知下列四对数值：</a:t>
            </a:r>
          </a:p>
          <a:p>
            <a:pPr eaLnBrk="1" hangingPunct="1"/>
            <a:endParaRPr lang="zh-CN" altLang="en-US" sz="4000"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lphaUcPeriod"/>
            </a:pPr>
            <a:r>
              <a:rPr lang="en-US" altLang="zh-CN" sz="3200">
                <a:latin typeface="Times New Roman" panose="02020603050405020304" pitchFamily="18" charset="0"/>
              </a:rPr>
              <a:t>                B.                C.               D.</a:t>
            </a:r>
          </a:p>
          <a:p>
            <a:pPr eaLnBrk="1" hangingPunct="1"/>
            <a:endParaRPr lang="en-US" altLang="zh-CN" sz="3200"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80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4000">
                <a:solidFill>
                  <a:srgbClr val="00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000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4000">
                <a:solidFill>
                  <a:srgbClr val="0033CC"/>
                </a:solidFill>
                <a:latin typeface="Times New Roman" panose="02020603050405020304" pitchFamily="18" charset="0"/>
              </a:rPr>
              <a:t>）哪几对是方程</a:t>
            </a:r>
            <a:r>
              <a:rPr lang="en-US" altLang="zh-CN" sz="4000">
                <a:solidFill>
                  <a:srgbClr val="0033CC"/>
                </a:solidFill>
                <a:latin typeface="Times New Roman" panose="02020603050405020304" pitchFamily="18" charset="0"/>
              </a:rPr>
              <a:t>2x-y=5</a:t>
            </a:r>
            <a:r>
              <a:rPr lang="zh-CN" altLang="en-US" sz="4000">
                <a:solidFill>
                  <a:srgbClr val="0033CC"/>
                </a:solidFill>
                <a:latin typeface="Times New Roman" panose="02020603050405020304" pitchFamily="18" charset="0"/>
              </a:rPr>
              <a:t>的解？</a:t>
            </a:r>
          </a:p>
          <a:p>
            <a:pPr eaLnBrk="1" hangingPunct="1"/>
            <a:r>
              <a:rPr lang="zh-CN" altLang="en-US" sz="4000">
                <a:solidFill>
                  <a:srgbClr val="00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00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4000">
                <a:solidFill>
                  <a:srgbClr val="0033CC"/>
                </a:solidFill>
                <a:latin typeface="Times New Roman" panose="02020603050405020304" pitchFamily="18" charset="0"/>
              </a:rPr>
              <a:t>）哪几对是方程</a:t>
            </a:r>
            <a:r>
              <a:rPr lang="en-US" altLang="zh-CN" sz="4000">
                <a:solidFill>
                  <a:srgbClr val="0033CC"/>
                </a:solidFill>
                <a:latin typeface="Times New Roman" panose="02020603050405020304" pitchFamily="18" charset="0"/>
              </a:rPr>
              <a:t>x+3y=6</a:t>
            </a:r>
            <a:r>
              <a:rPr lang="zh-CN" altLang="en-US" sz="4000">
                <a:solidFill>
                  <a:srgbClr val="0033CC"/>
                </a:solidFill>
                <a:latin typeface="Times New Roman" panose="02020603050405020304" pitchFamily="18" charset="0"/>
              </a:rPr>
              <a:t>的解？ </a:t>
            </a:r>
          </a:p>
          <a:p>
            <a:pPr eaLnBrk="1" hangingPunct="1"/>
            <a:r>
              <a:rPr lang="zh-CN" altLang="en-US" sz="4000">
                <a:solidFill>
                  <a:srgbClr val="00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000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4000">
                <a:solidFill>
                  <a:srgbClr val="0033CC"/>
                </a:solidFill>
                <a:latin typeface="Times New Roman" panose="02020603050405020304" pitchFamily="18" charset="0"/>
              </a:rPr>
              <a:t>）哪几对是方程组的解？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7596188" y="3933825"/>
            <a:ext cx="172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solidFill>
                  <a:srgbClr val="FF0000"/>
                </a:solidFill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7632700" y="4652963"/>
            <a:ext cx="1511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、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6804025" y="5373688"/>
            <a:ext cx="15827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6146" name="Object 20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971550" y="2370138"/>
          <a:ext cx="1400175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3" imgW="457200" imgH="469900" progId="Equation.DSMT4">
                  <p:embed/>
                </p:oleObj>
              </mc:Choice>
              <mc:Fallback>
                <p:oleObj name="Equation" r:id="rId3" imgW="457200" imgH="4699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370138"/>
                        <a:ext cx="1400175" cy="139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987675" y="2370138"/>
          <a:ext cx="1330325" cy="132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5" imgW="457200" imgH="469900" progId="Equation.DSMT4">
                  <p:embed/>
                </p:oleObj>
              </mc:Choice>
              <mc:Fallback>
                <p:oleObj name="Equation" r:id="rId5" imgW="457200" imgH="4699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370138"/>
                        <a:ext cx="1330325" cy="132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003800" y="2228850"/>
          <a:ext cx="1287463" cy="167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7" imgW="482600" imgH="647700" progId="Equation.DSMT4">
                  <p:embed/>
                </p:oleObj>
              </mc:Choice>
              <mc:Fallback>
                <p:oleObj name="Equation" r:id="rId7" imgW="482600" imgH="6477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228850"/>
                        <a:ext cx="1287463" cy="167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7019925" y="2298700"/>
          <a:ext cx="1541463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9" imgW="457200" imgH="469900" progId="Equation.DSMT4">
                  <p:embed/>
                </p:oleObj>
              </mc:Choice>
              <mc:Fallback>
                <p:oleObj name="Equation" r:id="rId9" imgW="457200" imgH="4699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298700"/>
                        <a:ext cx="1541463" cy="153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9" grpId="0"/>
      <p:bldP spid="18450" grpId="0"/>
      <p:bldP spid="184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-1836738" y="0"/>
            <a:ext cx="7761288" cy="792163"/>
          </a:xfrm>
        </p:spPr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</a:rPr>
              <a:t>知识梳理</a:t>
            </a:r>
            <a:r>
              <a:rPr lang="en-US" altLang="zh-CN" b="1" smtClean="0">
                <a:solidFill>
                  <a:srgbClr val="0000FF"/>
                </a:solidFill>
              </a:rPr>
              <a:t>2</a:t>
            </a:r>
          </a:p>
        </p:txBody>
      </p:sp>
      <p:graphicFrame>
        <p:nvGraphicFramePr>
          <p:cNvPr id="7212" name="Group 44"/>
          <p:cNvGraphicFramePr>
            <a:graphicFrameLocks noGrp="1"/>
          </p:cNvGraphicFramePr>
          <p:nvPr>
            <p:ph sz="quarter" idx="4294967295"/>
          </p:nvPr>
        </p:nvGraphicFramePr>
        <p:xfrm>
          <a:off x="395288" y="714375"/>
          <a:ext cx="8243887" cy="5615936"/>
        </p:xfrm>
        <a:graphic>
          <a:graphicData uri="http://schemas.openxmlformats.org/drawingml/2006/table">
            <a:tbl>
              <a:tblPr/>
              <a:tblGrid>
                <a:gridCol w="1944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5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</a:endParaRPr>
                    </a:p>
                  </a:txBody>
                  <a:tcPr marL="85331" marR="85331" marT="50355" marB="50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二元一次方程</a:t>
                      </a:r>
                    </a:p>
                  </a:txBody>
                  <a:tcPr marL="85331" marR="85331" marT="50355" marB="50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二元一次方程组</a:t>
                      </a: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</a:endParaRPr>
                    </a:p>
                  </a:txBody>
                  <a:tcPr marL="85331" marR="85331" marT="50355" marB="50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等号两边的构成</a:t>
                      </a:r>
                    </a:p>
                  </a:txBody>
                  <a:tcPr marL="85331" marR="85331" marT="50355" marB="5035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Franklin Gothic Book" panose="020B0503020102020204" pitchFamily="34" charset="0"/>
                          <a:ea typeface="黑体" panose="02010609060101010101" pitchFamily="49" charset="-122"/>
                        </a:rPr>
                        <a:t>整式</a:t>
                      </a: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Franklin Gothic Book" panose="020B0503020102020204" pitchFamily="34" charset="0"/>
                          <a:ea typeface="黑体" panose="02010609060101010101" pitchFamily="49" charset="-122"/>
                        </a:rPr>
                        <a:t>整式</a:t>
                      </a:r>
                      <a:endParaRPr kumimoji="0" lang="zh-CN" altLang="zh-CN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Franklin Gothic Book" panose="020B05030201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元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的意义</a:t>
                      </a:r>
                    </a:p>
                  </a:txBody>
                  <a:tcPr marL="85331" marR="85331" marT="50355" marB="50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含有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2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个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未知数</a:t>
                      </a: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含有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2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个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未知数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（整体）</a:t>
                      </a: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  <a:sym typeface="Symbol" panose="05050102010706020507" pitchFamily="18" charset="2"/>
                      </a:endParaRP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次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的意义</a:t>
                      </a:r>
                    </a:p>
                  </a:txBody>
                  <a:tcPr marL="85331" marR="85331" marT="50355" marB="50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项的次数为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1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</a:endParaRP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项的次数为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1</a:t>
                      </a: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</a:endParaRP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解的判定</a:t>
                      </a:r>
                    </a:p>
                  </a:txBody>
                  <a:tcPr marL="85331" marR="85331" marT="50355" marB="50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满足等号成立（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代入检验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所有方程的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公共解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 </a:t>
                      </a: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解的个数</a:t>
                      </a:r>
                    </a:p>
                  </a:txBody>
                  <a:tcPr marL="85331" marR="85331" marT="50355" marB="50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     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无数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个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  </a:t>
                      </a:r>
                    </a:p>
                  </a:txBody>
                  <a:tcPr marL="85331" marR="85331" marT="50355" marB="50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下节见分晓</a:t>
                      </a: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</a:endParaRPr>
                    </a:p>
                  </a:txBody>
                  <a:tcPr marL="85331" marR="85331" marT="50355" marB="50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170" name="Rectangle 2"/>
          <p:cNvGraphicFramePr>
            <a:graphicFrameLocks noGrp="1"/>
          </p:cNvGraphicFramePr>
          <p:nvPr>
            <p:ph sz="quarter" idx="4294967295"/>
          </p:nvPr>
        </p:nvGraphicFramePr>
        <p:xfrm>
          <a:off x="7050088" y="3219450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公式" r:id="rId3" imgW="0" imgH="0" progId="Equation.3">
                  <p:embed/>
                </p:oleObj>
              </mc:Choice>
              <mc:Fallback>
                <p:oleObj name="公式" r:id="rId3" imgW="0" imgH="0" progId="Equation.3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088" y="3219450"/>
                        <a:ext cx="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WordArt 4"/>
          <p:cNvSpPr>
            <a:spLocks noChangeArrowheads="1" noChangeShapeType="1" noTextEdit="1"/>
          </p:cNvSpPr>
          <p:nvPr/>
        </p:nvSpPr>
        <p:spPr bwMode="auto">
          <a:xfrm>
            <a:off x="3203575" y="404813"/>
            <a:ext cx="3022600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能力提升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250825" y="1196975"/>
            <a:ext cx="88931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z="28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>
                <a:latin typeface="Times New Roman" panose="02020603050405020304" pitchFamily="18" charset="0"/>
              </a:rPr>
              <a:t>1.</a:t>
            </a:r>
            <a:r>
              <a:rPr lang="zh-CN" altLang="en-US" sz="3200">
                <a:latin typeface="Times New Roman" panose="02020603050405020304" pitchFamily="18" charset="0"/>
              </a:rPr>
              <a:t>若           是方程</a:t>
            </a:r>
            <a:r>
              <a:rPr lang="en-US" altLang="zh-CN" sz="3200" i="1">
                <a:latin typeface="Times New Roman" panose="02020603050405020304" pitchFamily="18" charset="0"/>
              </a:rPr>
              <a:t>ax</a:t>
            </a:r>
            <a:r>
              <a:rPr lang="en-US" altLang="zh-CN" sz="3200">
                <a:latin typeface="Times New Roman" panose="02020603050405020304" pitchFamily="18" charset="0"/>
              </a:rPr>
              <a:t>-</a:t>
            </a:r>
            <a:r>
              <a:rPr lang="en-US" altLang="zh-CN" sz="3200" i="1">
                <a:latin typeface="Times New Roman" panose="02020603050405020304" pitchFamily="18" charset="0"/>
              </a:rPr>
              <a:t>y</a:t>
            </a:r>
            <a:r>
              <a:rPr lang="en-US" altLang="zh-CN" sz="3200">
                <a:latin typeface="Times New Roman" panose="02020603050405020304" pitchFamily="18" charset="0"/>
              </a:rPr>
              <a:t>=3</a:t>
            </a:r>
            <a:r>
              <a:rPr lang="zh-CN" altLang="en-US" sz="3200">
                <a:latin typeface="Times New Roman" panose="02020603050405020304" pitchFamily="18" charset="0"/>
              </a:rPr>
              <a:t>的解，则</a:t>
            </a:r>
            <a:r>
              <a:rPr lang="en-US" altLang="zh-CN" sz="3200" i="1">
                <a:latin typeface="Times New Roman" panose="02020603050405020304" pitchFamily="18" charset="0"/>
              </a:rPr>
              <a:t>a</a:t>
            </a:r>
            <a:r>
              <a:rPr lang="zh-CN" altLang="en-US" sz="3200">
                <a:latin typeface="Times New Roman" panose="02020603050405020304" pitchFamily="18" charset="0"/>
              </a:rPr>
              <a:t>值为</a:t>
            </a:r>
            <a:r>
              <a:rPr lang="en-US" altLang="zh-CN" sz="3200">
                <a:latin typeface="Times New Roman" panose="02020603050405020304" pitchFamily="18" charset="0"/>
              </a:rPr>
              <a:t>______</a:t>
            </a:r>
            <a:r>
              <a:rPr lang="zh-CN" altLang="en-US" sz="3200">
                <a:latin typeface="Times New Roman" panose="02020603050405020304" pitchFamily="18" charset="0"/>
              </a:rPr>
              <a:t>。</a:t>
            </a:r>
          </a:p>
          <a:p>
            <a:pPr eaLnBrk="1" hangingPunct="1"/>
            <a:endParaRPr lang="zh-CN" altLang="en-US" sz="3200"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32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>
                <a:latin typeface="Times New Roman" panose="02020603050405020304" pitchFamily="18" charset="0"/>
              </a:rPr>
              <a:t>2.</a:t>
            </a:r>
            <a:r>
              <a:rPr lang="zh-CN" altLang="en-US" sz="3200">
                <a:latin typeface="Times New Roman" panose="02020603050405020304" pitchFamily="18" charset="0"/>
              </a:rPr>
              <a:t>方程</a:t>
            </a:r>
            <a:r>
              <a:rPr lang="en-US" altLang="zh-CN" sz="3600">
                <a:latin typeface="宋体" panose="02010600030101010101" pitchFamily="2" charset="-122"/>
              </a:rPr>
              <a:t>2</a:t>
            </a:r>
            <a:r>
              <a:rPr lang="en-US" altLang="zh-CN" sz="3600" i="1">
                <a:latin typeface="宋体" panose="02010600030101010101" pitchFamily="2" charset="-122"/>
              </a:rPr>
              <a:t>x</a:t>
            </a:r>
            <a:r>
              <a:rPr lang="en-US" altLang="zh-CN" sz="3600" baseline="30000">
                <a:latin typeface="宋体" panose="02010600030101010101" pitchFamily="2" charset="-122"/>
              </a:rPr>
              <a:t>2</a:t>
            </a:r>
            <a:r>
              <a:rPr lang="en-US" altLang="zh-CN" sz="3600" i="1" baseline="30000">
                <a:latin typeface="宋体" panose="02010600030101010101" pitchFamily="2" charset="-122"/>
              </a:rPr>
              <a:t>m</a:t>
            </a:r>
            <a:r>
              <a:rPr lang="en-US" altLang="zh-CN" sz="3600" baseline="30000">
                <a:latin typeface="宋体" panose="02010600030101010101" pitchFamily="2" charset="-122"/>
              </a:rPr>
              <a:t>+3</a:t>
            </a:r>
            <a:r>
              <a:rPr lang="en-US" altLang="zh-CN" sz="3600">
                <a:latin typeface="宋体" panose="02010600030101010101" pitchFamily="2" charset="-122"/>
              </a:rPr>
              <a:t>+3</a:t>
            </a:r>
            <a:r>
              <a:rPr lang="en-US" altLang="zh-CN" sz="3600" i="1">
                <a:latin typeface="宋体" panose="02010600030101010101" pitchFamily="2" charset="-122"/>
              </a:rPr>
              <a:t>y</a:t>
            </a:r>
            <a:r>
              <a:rPr lang="en-US" altLang="zh-CN" sz="3600" baseline="30000">
                <a:latin typeface="宋体" panose="02010600030101010101" pitchFamily="2" charset="-122"/>
              </a:rPr>
              <a:t>5</a:t>
            </a:r>
            <a:r>
              <a:rPr lang="en-US" altLang="zh-CN" sz="3600" i="1" baseline="30000">
                <a:latin typeface="宋体" panose="02010600030101010101" pitchFamily="2" charset="-122"/>
              </a:rPr>
              <a:t>n</a:t>
            </a:r>
            <a:r>
              <a:rPr lang="en-US" altLang="zh-CN" sz="3600" baseline="30000">
                <a:latin typeface="宋体" panose="02010600030101010101" pitchFamily="2" charset="-122"/>
              </a:rPr>
              <a:t>-7</a:t>
            </a:r>
            <a:r>
              <a:rPr lang="en-US" altLang="zh-CN" sz="3600">
                <a:latin typeface="宋体" panose="02010600030101010101" pitchFamily="2" charset="-122"/>
              </a:rPr>
              <a:t>=4</a:t>
            </a:r>
            <a:r>
              <a:rPr lang="zh-CN" altLang="en-US" sz="3200">
                <a:latin typeface="Times New Roman" panose="02020603050405020304" pitchFamily="18" charset="0"/>
              </a:rPr>
              <a:t>是关于</a:t>
            </a:r>
            <a:r>
              <a:rPr lang="en-US" altLang="zh-CN" sz="3200" i="1">
                <a:latin typeface="Times New Roman" panose="02020603050405020304" pitchFamily="18" charset="0"/>
              </a:rPr>
              <a:t>x</a:t>
            </a:r>
            <a:r>
              <a:rPr lang="zh-CN" altLang="en-US" sz="3200">
                <a:latin typeface="Times New Roman" panose="02020603050405020304" pitchFamily="18" charset="0"/>
              </a:rPr>
              <a:t>、</a:t>
            </a:r>
            <a:r>
              <a:rPr lang="en-US" altLang="zh-CN" sz="3200" i="1">
                <a:latin typeface="Times New Roman" panose="02020603050405020304" pitchFamily="18" charset="0"/>
              </a:rPr>
              <a:t>y</a:t>
            </a:r>
            <a:r>
              <a:rPr lang="zh-CN" altLang="en-US" sz="3200">
                <a:latin typeface="Times New Roman" panose="02020603050405020304" pitchFamily="18" charset="0"/>
              </a:rPr>
              <a:t>二元一次方</a:t>
            </a:r>
          </a:p>
          <a:p>
            <a:pPr eaLnBrk="1" hangingPunct="1"/>
            <a:endParaRPr lang="zh-CN" altLang="en-US" sz="320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3200">
                <a:latin typeface="Times New Roman" panose="02020603050405020304" pitchFamily="18" charset="0"/>
              </a:rPr>
              <a:t>程，则</a:t>
            </a:r>
            <a:r>
              <a:rPr lang="en-US" altLang="zh-CN" sz="3200" i="1">
                <a:latin typeface="Times New Roman" panose="02020603050405020304" pitchFamily="18" charset="0"/>
              </a:rPr>
              <a:t>m</a:t>
            </a:r>
            <a:r>
              <a:rPr lang="en-US" altLang="zh-CN" sz="3200">
                <a:latin typeface="Times New Roman" panose="02020603050405020304" pitchFamily="18" charset="0"/>
              </a:rPr>
              <a:t>=_______</a:t>
            </a:r>
            <a:r>
              <a:rPr lang="zh-CN" altLang="en-US" sz="3200">
                <a:latin typeface="Times New Roman" panose="02020603050405020304" pitchFamily="18" charset="0"/>
              </a:rPr>
              <a:t>，</a:t>
            </a:r>
            <a:r>
              <a:rPr lang="en-US" altLang="zh-CN" sz="3200" i="1">
                <a:latin typeface="Times New Roman" panose="02020603050405020304" pitchFamily="18" charset="0"/>
              </a:rPr>
              <a:t>n</a:t>
            </a:r>
            <a:r>
              <a:rPr lang="en-US" altLang="zh-CN" sz="3200">
                <a:latin typeface="Times New Roman" panose="02020603050405020304" pitchFamily="18" charset="0"/>
              </a:rPr>
              <a:t>=______</a:t>
            </a:r>
            <a:r>
              <a:rPr lang="zh-CN" altLang="en-US" sz="320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 rot="341984">
            <a:off x="857250" y="1001713"/>
            <a:ext cx="500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451725" y="1557338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5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555875" y="3933825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-1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1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11" name="Text Box 54"/>
          <p:cNvSpPr txBox="1">
            <a:spLocks noChangeArrowheads="1"/>
          </p:cNvSpPr>
          <p:nvPr/>
        </p:nvSpPr>
        <p:spPr bwMode="auto">
          <a:xfrm>
            <a:off x="3132138" y="4221163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8212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541" name="Object 2"/>
          <p:cNvGraphicFramePr>
            <a:graphicFrameLocks noChangeAspect="1"/>
          </p:cNvGraphicFramePr>
          <p:nvPr/>
        </p:nvGraphicFramePr>
        <p:xfrm>
          <a:off x="4787900" y="3573463"/>
          <a:ext cx="5080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3" imgW="139700" imgH="406400" progId="Equation.DSMT4">
                  <p:embed/>
                </p:oleObj>
              </mc:Choice>
              <mc:Fallback>
                <p:oleObj name="Equation" r:id="rId3" imgW="139700" imgH="406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573463"/>
                        <a:ext cx="5080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042988" y="1738313"/>
          <a:ext cx="1190625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5" imgW="457200" imgH="469900" progId="Equation.DSMT4">
                  <p:embed/>
                </p:oleObj>
              </mc:Choice>
              <mc:Fallback>
                <p:oleObj name="Equation" r:id="rId5" imgW="457200" imgH="469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38313"/>
                        <a:ext cx="1190625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WordArt 4"/>
          <p:cNvSpPr>
            <a:spLocks noChangeArrowheads="1" noChangeShapeType="1" noTextEdit="1"/>
          </p:cNvSpPr>
          <p:nvPr/>
        </p:nvSpPr>
        <p:spPr bwMode="auto">
          <a:xfrm>
            <a:off x="3203575" y="404813"/>
            <a:ext cx="3022600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能力提升</a:t>
            </a:r>
          </a:p>
        </p:txBody>
      </p:sp>
      <p:sp>
        <p:nvSpPr>
          <p:cNvPr id="60419" name="Text Box 6"/>
          <p:cNvSpPr txBox="1">
            <a:spLocks noChangeArrowheads="1"/>
          </p:cNvSpPr>
          <p:nvPr/>
        </p:nvSpPr>
        <p:spPr bwMode="auto">
          <a:xfrm>
            <a:off x="250825" y="1196975"/>
            <a:ext cx="889317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z="36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600">
                <a:latin typeface="Times New Roman" panose="02020603050405020304" pitchFamily="18" charset="0"/>
              </a:rPr>
              <a:t>3.</a:t>
            </a:r>
            <a:r>
              <a:rPr lang="zh-CN" altLang="en-US" sz="3600">
                <a:latin typeface="Times New Roman" panose="02020603050405020304" pitchFamily="18" charset="0"/>
              </a:rPr>
              <a:t>二元一次方程</a:t>
            </a:r>
            <a:r>
              <a:rPr lang="en-US" altLang="zh-CN" sz="3600">
                <a:latin typeface="Times New Roman" panose="02020603050405020304" pitchFamily="18" charset="0"/>
              </a:rPr>
              <a:t>2</a:t>
            </a:r>
            <a:r>
              <a:rPr lang="en-US" altLang="zh-CN" sz="3600" i="1">
                <a:latin typeface="Times New Roman" panose="02020603050405020304" pitchFamily="18" charset="0"/>
              </a:rPr>
              <a:t>x</a:t>
            </a:r>
            <a:r>
              <a:rPr lang="en-US" altLang="zh-CN" sz="3600">
                <a:latin typeface="Times New Roman" panose="02020603050405020304" pitchFamily="18" charset="0"/>
              </a:rPr>
              <a:t>+</a:t>
            </a:r>
            <a:r>
              <a:rPr lang="en-US" altLang="zh-CN" sz="3600" i="1">
                <a:latin typeface="Times New Roman" panose="02020603050405020304" pitchFamily="18" charset="0"/>
              </a:rPr>
              <a:t>y</a:t>
            </a:r>
            <a:r>
              <a:rPr lang="en-US" altLang="zh-CN" sz="3600">
                <a:latin typeface="Times New Roman" panose="02020603050405020304" pitchFamily="18" charset="0"/>
              </a:rPr>
              <a:t>=5</a:t>
            </a:r>
            <a:r>
              <a:rPr lang="zh-CN" altLang="en-US" sz="3600">
                <a:latin typeface="Times New Roman" panose="02020603050405020304" pitchFamily="18" charset="0"/>
              </a:rPr>
              <a:t>的解有</a:t>
            </a:r>
            <a:r>
              <a:rPr lang="en-US" altLang="zh-CN" sz="3600"/>
              <a:t>___</a:t>
            </a:r>
            <a:r>
              <a:rPr lang="zh-CN" altLang="en-US" sz="3600">
                <a:latin typeface="Times New Roman" panose="02020603050405020304" pitchFamily="18" charset="0"/>
              </a:rPr>
              <a:t>个，正整</a:t>
            </a:r>
          </a:p>
          <a:p>
            <a:pPr eaLnBrk="1" hangingPunct="1"/>
            <a:endParaRPr lang="zh-CN" altLang="en-US" sz="360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3600">
                <a:latin typeface="Times New Roman" panose="02020603050405020304" pitchFamily="18" charset="0"/>
              </a:rPr>
              <a:t>数解有</a:t>
            </a:r>
            <a:r>
              <a:rPr lang="en-US" altLang="zh-CN" sz="3600">
                <a:latin typeface="Times New Roman" panose="02020603050405020304" pitchFamily="18" charset="0"/>
              </a:rPr>
              <a:t>_____</a:t>
            </a:r>
            <a:r>
              <a:rPr lang="zh-CN" altLang="en-US" sz="3600">
                <a:latin typeface="Times New Roman" panose="02020603050405020304" pitchFamily="18" charset="0"/>
              </a:rPr>
              <a:t>个，分别是</a:t>
            </a:r>
            <a:r>
              <a:rPr lang="en-US" altLang="zh-CN" sz="3600"/>
              <a:t>___________</a:t>
            </a:r>
            <a:r>
              <a:rPr lang="zh-CN" altLang="en-US" sz="3600">
                <a:latin typeface="Times New Roman" panose="02020603050405020304" pitchFamily="18" charset="0"/>
              </a:rPr>
              <a:t>。</a:t>
            </a:r>
          </a:p>
          <a:p>
            <a:pPr eaLnBrk="1" hangingPunct="1"/>
            <a:endParaRPr lang="zh-CN" altLang="en-US" sz="3600"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rabicPeriod" startAt="4"/>
            </a:pPr>
            <a:r>
              <a:rPr lang="zh-CN" altLang="en-US" sz="3600">
                <a:latin typeface="Times New Roman" panose="02020603050405020304" pitchFamily="18" charset="0"/>
              </a:rPr>
              <a:t>             与            都是方程</a:t>
            </a:r>
            <a:r>
              <a:rPr lang="en-US" altLang="zh-CN" sz="3600" i="1">
                <a:latin typeface="Times New Roman" panose="02020603050405020304" pitchFamily="18" charset="0"/>
              </a:rPr>
              <a:t>x</a:t>
            </a:r>
            <a:r>
              <a:rPr lang="en-US" altLang="zh-CN" sz="3600">
                <a:latin typeface="Times New Roman" panose="02020603050405020304" pitchFamily="18" charset="0"/>
              </a:rPr>
              <a:t>+</a:t>
            </a:r>
            <a:r>
              <a:rPr lang="en-US" altLang="zh-CN" sz="3600" i="1">
                <a:latin typeface="Times New Roman" panose="02020603050405020304" pitchFamily="18" charset="0"/>
              </a:rPr>
              <a:t>y</a:t>
            </a:r>
            <a:r>
              <a:rPr lang="en-US" altLang="zh-CN" sz="3600">
                <a:latin typeface="Times New Roman" panose="02020603050405020304" pitchFamily="18" charset="0"/>
              </a:rPr>
              <a:t>=</a:t>
            </a:r>
            <a:r>
              <a:rPr lang="en-US" altLang="zh-CN" sz="3600" i="1">
                <a:latin typeface="Times New Roman" panose="02020603050405020304" pitchFamily="18" charset="0"/>
              </a:rPr>
              <a:t>b</a:t>
            </a:r>
            <a:r>
              <a:rPr lang="en-US" altLang="zh-CN" sz="3600">
                <a:latin typeface="Times New Roman" panose="02020603050405020304" pitchFamily="18" charset="0"/>
              </a:rPr>
              <a:t>(</a:t>
            </a:r>
            <a:r>
              <a:rPr lang="en-US" altLang="zh-CN" sz="3600" i="1">
                <a:latin typeface="Times New Roman" panose="02020603050405020304" pitchFamily="18" charset="0"/>
              </a:rPr>
              <a:t>b</a:t>
            </a:r>
            <a:r>
              <a:rPr lang="en-US" altLang="zh-CN" sz="3600">
                <a:latin typeface="Times New Roman" panose="02020603050405020304" pitchFamily="18" charset="0"/>
              </a:rPr>
              <a:t>≠0)</a:t>
            </a:r>
            <a:r>
              <a:rPr lang="zh-CN" altLang="en-US" sz="3600">
                <a:latin typeface="Times New Roman" panose="02020603050405020304" pitchFamily="18" charset="0"/>
              </a:rPr>
              <a:t>的</a:t>
            </a:r>
          </a:p>
          <a:p>
            <a:pPr eaLnBrk="1" hangingPunct="1">
              <a:buFontTx/>
              <a:buAutoNum type="arabicPeriod" startAt="4"/>
            </a:pPr>
            <a:endParaRPr lang="zh-CN" altLang="en-US" sz="360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3600">
                <a:latin typeface="Times New Roman" panose="02020603050405020304" pitchFamily="18" charset="0"/>
              </a:rPr>
              <a:t>解，则</a:t>
            </a:r>
            <a:r>
              <a:rPr lang="en-US" altLang="zh-CN" sz="3600" i="1">
                <a:latin typeface="Times New Roman" panose="02020603050405020304" pitchFamily="18" charset="0"/>
              </a:rPr>
              <a:t>c</a:t>
            </a:r>
            <a:r>
              <a:rPr lang="en-US" altLang="zh-CN" sz="3600">
                <a:latin typeface="Times New Roman" panose="02020603050405020304" pitchFamily="18" charset="0"/>
              </a:rPr>
              <a:t>=___</a:t>
            </a:r>
            <a:r>
              <a:rPr lang="zh-CN" altLang="en-US" sz="360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604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042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0422" name="Rectangle 1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 rot="341984">
            <a:off x="857250" y="1001713"/>
            <a:ext cx="500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227763" y="765175"/>
            <a:ext cx="324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=1,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或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=2,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=1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835150" y="2852738"/>
            <a:ext cx="1008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无数</a:t>
            </a:r>
            <a:r>
              <a:rPr lang="zh-CN" alt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195513" y="5084763"/>
            <a:ext cx="719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-1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6300788" y="1773238"/>
            <a:ext cx="574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043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0431" name="Text Box 54"/>
          <p:cNvSpPr txBox="1">
            <a:spLocks noChangeArrowheads="1"/>
          </p:cNvSpPr>
          <p:nvPr/>
        </p:nvSpPr>
        <p:spPr bwMode="auto">
          <a:xfrm>
            <a:off x="3132138" y="4221163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60432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60435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755650" y="3906838"/>
          <a:ext cx="1262063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5" name="Equation" r:id="rId3" imgW="457200" imgH="469900" progId="Equation.DSMT4">
                  <p:embed/>
                </p:oleObj>
              </mc:Choice>
              <mc:Fallback>
                <p:oleObj name="Equation" r:id="rId3" imgW="457200" imgH="469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906838"/>
                        <a:ext cx="1262063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6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771775" y="3836988"/>
          <a:ext cx="1090613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6" name="Equation" r:id="rId5" imgW="444500" imgH="469900" progId="Equation.DSMT4">
                  <p:embed/>
                </p:oleObj>
              </mc:Choice>
              <mc:Fallback>
                <p:oleObj name="Equation" r:id="rId5" imgW="444500" imgH="469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836988"/>
                        <a:ext cx="1090613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533400" y="1689100"/>
            <a:ext cx="8229600" cy="3022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>
            <a:spAutoFit/>
          </a:bodyPr>
          <a:lstStyle>
            <a:lvl1pPr defTabSz="91313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</a:rPr>
              <a:t>1.</a:t>
            </a:r>
            <a:r>
              <a:rPr lang="zh-CN" altLang="en-US" sz="2800" dirty="0">
                <a:solidFill>
                  <a:srgbClr val="FF0000"/>
                </a:solidFill>
                <a:latin typeface="Tahoma" panose="020B0604030504040204" pitchFamily="34" charset="0"/>
              </a:rPr>
              <a:t>知识：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一识：识别一个等式是否为二元一次方程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二辨：辨别一个方程组是否为二元一次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方程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组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三判：判断一对数是否为方程（组）的解 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</a:rPr>
              <a:t>  2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solidFill>
                  <a:srgbClr val="FF0000"/>
                </a:solidFill>
                <a:latin typeface="Tahoma" panose="020B0604030504040204" pitchFamily="34" charset="0"/>
              </a:rPr>
              <a:t>数学思想：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类比和整体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性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0723" name="Picture 4" descr="20078281156284_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2200" y="631825"/>
            <a:ext cx="2417763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WordArt 5"/>
          <p:cNvSpPr>
            <a:spLocks noChangeArrowheads="1" noChangeShapeType="1" noTextEdit="1"/>
          </p:cNvSpPr>
          <p:nvPr/>
        </p:nvSpPr>
        <p:spPr bwMode="auto">
          <a:xfrm>
            <a:off x="3632200" y="784225"/>
            <a:ext cx="3594100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2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本节小结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0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WordArt 4"/>
          <p:cNvSpPr>
            <a:spLocks noChangeArrowheads="1" noChangeShapeType="1" noTextEdit="1"/>
          </p:cNvSpPr>
          <p:nvPr/>
        </p:nvSpPr>
        <p:spPr bwMode="auto">
          <a:xfrm>
            <a:off x="3169295" y="5556"/>
            <a:ext cx="3022600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达标测试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323850" y="908050"/>
            <a:ext cx="8820150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</a:rPr>
              <a:t>1.</a:t>
            </a:r>
            <a:r>
              <a:rPr lang="zh-CN" altLang="en-US" sz="2800" dirty="0">
                <a:latin typeface="Times New Roman" panose="02020603050405020304" pitchFamily="18" charset="0"/>
              </a:rPr>
              <a:t>下列各式中，是二元一次方程的是</a:t>
            </a:r>
            <a:r>
              <a:rPr lang="en-US" altLang="zh-CN" sz="2800" dirty="0">
                <a:latin typeface="Times New Roman" panose="02020603050405020304" pitchFamily="18" charset="0"/>
              </a:rPr>
              <a:t>(     )</a:t>
            </a:r>
          </a:p>
          <a:p>
            <a:pPr eaLnBrk="1" hangingPunct="1"/>
            <a:r>
              <a:rPr lang="zh-CN" altLang="en-US" sz="2800" dirty="0">
                <a:latin typeface="Times New Roman" panose="02020603050405020304" pitchFamily="18" charset="0"/>
              </a:rPr>
              <a:t>　</a:t>
            </a:r>
            <a:r>
              <a:rPr lang="en-US" altLang="zh-CN" sz="2800" dirty="0">
                <a:latin typeface="Times New Roman" panose="02020603050405020304" pitchFamily="18" charset="0"/>
              </a:rPr>
              <a:t>A.</a:t>
            </a:r>
            <a:r>
              <a:rPr lang="en-US" altLang="zh-CN" sz="2800" i="1" dirty="0">
                <a:latin typeface="Times New Roman" panose="02020603050405020304" pitchFamily="18" charset="0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</a:rPr>
              <a:t>+2</a:t>
            </a:r>
            <a:r>
              <a:rPr lang="en-US" altLang="zh-CN" sz="2800" i="1" dirty="0">
                <a:latin typeface="Times New Roman" panose="02020603050405020304" pitchFamily="18" charset="0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</a:rPr>
              <a:t>=3</a:t>
            </a:r>
            <a:r>
              <a:rPr lang="en-US" altLang="zh-CN" sz="2800" i="1" dirty="0">
                <a:latin typeface="Times New Roman" panose="02020603050405020304" pitchFamily="18" charset="0"/>
              </a:rPr>
              <a:t>z</a:t>
            </a:r>
            <a:r>
              <a:rPr lang="en-US" altLang="zh-CN" sz="2800" dirty="0">
                <a:latin typeface="Times New Roman" panose="02020603050405020304" pitchFamily="18" charset="0"/>
              </a:rPr>
              <a:t>     </a:t>
            </a:r>
            <a:r>
              <a:rPr lang="en-US" altLang="zh-CN" sz="2800" dirty="0" err="1">
                <a:latin typeface="Times New Roman" panose="02020603050405020304" pitchFamily="18" charset="0"/>
              </a:rPr>
              <a:t>B.</a:t>
            </a:r>
            <a:r>
              <a:rPr lang="en-US" altLang="zh-CN" sz="2800" i="1" dirty="0" err="1">
                <a:latin typeface="Times New Roman" panose="02020603050405020304" pitchFamily="18" charset="0"/>
              </a:rPr>
              <a:t>xy</a:t>
            </a:r>
            <a:r>
              <a:rPr lang="en-US" altLang="zh-CN" sz="2800" dirty="0">
                <a:latin typeface="Times New Roman" panose="02020603050405020304" pitchFamily="18" charset="0"/>
              </a:rPr>
              <a:t>=1      </a:t>
            </a:r>
            <a:r>
              <a:rPr lang="en-US" altLang="zh-CN" sz="2800" dirty="0" err="1">
                <a:latin typeface="Times New Roman" panose="02020603050405020304" pitchFamily="18" charset="0"/>
              </a:rPr>
              <a:t>C.</a:t>
            </a:r>
            <a:r>
              <a:rPr lang="en-US" altLang="zh-CN" sz="2800" i="1" dirty="0" err="1">
                <a:latin typeface="Times New Roman" panose="02020603050405020304" pitchFamily="18" charset="0"/>
              </a:rPr>
              <a:t>x</a:t>
            </a:r>
            <a:r>
              <a:rPr lang="en-US" altLang="zh-CN" sz="2800" dirty="0" err="1">
                <a:latin typeface="Times New Roman" panose="02020603050405020304" pitchFamily="18" charset="0"/>
              </a:rPr>
              <a:t>+</a:t>
            </a:r>
            <a:r>
              <a:rPr lang="en-US" altLang="zh-CN" sz="2800" i="1" dirty="0" err="1">
                <a:latin typeface="Times New Roman" panose="02020603050405020304" pitchFamily="18" charset="0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</a:rPr>
              <a:t>=1     D.</a:t>
            </a:r>
            <a:r>
              <a:rPr lang="en-US" altLang="zh-CN" sz="2800" i="1" dirty="0">
                <a:latin typeface="Times New Roman" panose="02020603050405020304" pitchFamily="18" charset="0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</a:rPr>
              <a:t>-</a:t>
            </a:r>
            <a:r>
              <a:rPr lang="en-US" altLang="zh-CN" sz="2800" i="1" dirty="0">
                <a:latin typeface="Times New Roman" panose="02020603050405020304" pitchFamily="18" charset="0"/>
              </a:rPr>
              <a:t>y</a:t>
            </a:r>
            <a:r>
              <a:rPr lang="en-US" altLang="zh-CN" sz="2800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</a:rPr>
              <a:t>=2008</a:t>
            </a:r>
          </a:p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</a:rPr>
              <a:t>2.</a:t>
            </a:r>
            <a:r>
              <a:rPr lang="zh-CN" altLang="en-US" sz="2800" dirty="0">
                <a:latin typeface="Times New Roman" panose="02020603050405020304" pitchFamily="18" charset="0"/>
              </a:rPr>
              <a:t>关于二元一次方程</a:t>
            </a:r>
            <a:r>
              <a:rPr lang="en-US" altLang="zh-CN" sz="2800" dirty="0">
                <a:latin typeface="Times New Roman" panose="02020603050405020304" pitchFamily="18" charset="0"/>
              </a:rPr>
              <a:t>4</a:t>
            </a:r>
            <a:r>
              <a:rPr lang="en-US" altLang="zh-CN" sz="2800" i="1" dirty="0">
                <a:latin typeface="Times New Roman" panose="02020603050405020304" pitchFamily="18" charset="0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</a:rPr>
              <a:t>+5</a:t>
            </a:r>
            <a:r>
              <a:rPr lang="en-US" altLang="zh-CN" sz="2800" i="1" dirty="0">
                <a:latin typeface="Times New Roman" panose="02020603050405020304" pitchFamily="18" charset="0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</a:rPr>
              <a:t>=13</a:t>
            </a:r>
            <a:r>
              <a:rPr lang="zh-CN" altLang="en-US" sz="2800" dirty="0">
                <a:latin typeface="Times New Roman" panose="02020603050405020304" pitchFamily="18" charset="0"/>
              </a:rPr>
              <a:t>的解，下列说法正确的是</a:t>
            </a:r>
            <a:r>
              <a:rPr lang="en-US" altLang="zh-CN" sz="2800" dirty="0">
                <a:latin typeface="Times New Roman" panose="02020603050405020304" pitchFamily="18" charset="0"/>
              </a:rPr>
              <a:t>(    )</a:t>
            </a:r>
          </a:p>
          <a:p>
            <a:pPr eaLnBrk="1" hangingPunct="1"/>
            <a:r>
              <a:rPr lang="zh-CN" altLang="en-US" sz="2800" dirty="0">
                <a:latin typeface="Times New Roman" panose="02020603050405020304" pitchFamily="18" charset="0"/>
              </a:rPr>
              <a:t>　</a:t>
            </a:r>
            <a:r>
              <a:rPr lang="en-US" altLang="zh-CN" sz="2800" dirty="0">
                <a:latin typeface="Times New Roman" panose="02020603050405020304" pitchFamily="18" charset="0"/>
              </a:rPr>
              <a:t>A.</a:t>
            </a:r>
            <a:r>
              <a:rPr lang="zh-CN" altLang="en-US" sz="2800" dirty="0">
                <a:latin typeface="Times New Roman" panose="02020603050405020304" pitchFamily="18" charset="0"/>
              </a:rPr>
              <a:t>只有一个解  　　 </a:t>
            </a:r>
            <a:r>
              <a:rPr lang="en-US" altLang="zh-CN" sz="2800" dirty="0">
                <a:latin typeface="Times New Roman" panose="02020603050405020304" pitchFamily="18" charset="0"/>
              </a:rPr>
              <a:t>B.</a:t>
            </a:r>
            <a:r>
              <a:rPr lang="zh-CN" altLang="en-US" sz="2800" dirty="0">
                <a:latin typeface="Times New Roman" panose="02020603050405020304" pitchFamily="18" charset="0"/>
              </a:rPr>
              <a:t>有两个解  </a:t>
            </a:r>
          </a:p>
          <a:p>
            <a:pPr eaLnBrk="1" hangingPunct="1"/>
            <a:r>
              <a:rPr lang="zh-CN" altLang="en-US" sz="2800" dirty="0">
                <a:latin typeface="Times New Roman" panose="02020603050405020304" pitchFamily="18" charset="0"/>
              </a:rPr>
              <a:t>　</a:t>
            </a:r>
            <a:r>
              <a:rPr lang="en-US" altLang="zh-CN" sz="2800" dirty="0">
                <a:latin typeface="Times New Roman" panose="02020603050405020304" pitchFamily="18" charset="0"/>
              </a:rPr>
              <a:t>C.</a:t>
            </a:r>
            <a:r>
              <a:rPr lang="zh-CN" altLang="en-US" sz="2800" dirty="0">
                <a:latin typeface="Times New Roman" panose="02020603050405020304" pitchFamily="18" charset="0"/>
              </a:rPr>
              <a:t>有无数组解  　　 </a:t>
            </a:r>
            <a:r>
              <a:rPr lang="en-US" altLang="zh-CN" sz="2800" dirty="0">
                <a:latin typeface="Times New Roman" panose="02020603050405020304" pitchFamily="18" charset="0"/>
              </a:rPr>
              <a:t>D.</a:t>
            </a:r>
            <a:r>
              <a:rPr lang="zh-CN" altLang="en-US" sz="2800" dirty="0">
                <a:latin typeface="Times New Roman" panose="02020603050405020304" pitchFamily="18" charset="0"/>
              </a:rPr>
              <a:t>任何一组有理数都是它的解。</a:t>
            </a:r>
          </a:p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</a:rPr>
              <a:t>3.</a:t>
            </a:r>
            <a:r>
              <a:rPr lang="zh-CN" altLang="en-US" sz="2800" dirty="0">
                <a:latin typeface="Times New Roman" panose="02020603050405020304" pitchFamily="18" charset="0"/>
              </a:rPr>
              <a:t>下列方程组中是二元一次方程组的解有</a:t>
            </a:r>
            <a:r>
              <a:rPr lang="en-US" altLang="zh-CN" sz="2800" dirty="0">
                <a:latin typeface="Times New Roman" panose="02020603050405020304" pitchFamily="18" charset="0"/>
              </a:rPr>
              <a:t>(     )</a:t>
            </a:r>
            <a:r>
              <a:rPr lang="zh-CN" altLang="en-US" sz="2800" dirty="0">
                <a:latin typeface="Times New Roman" panose="02020603050405020304" pitchFamily="18" charset="0"/>
              </a:rPr>
              <a:t>个。</a:t>
            </a:r>
          </a:p>
          <a:p>
            <a:pPr eaLnBrk="1" hangingPunct="1"/>
            <a:endParaRPr lang="zh-CN" altLang="en-US" sz="28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</a:rPr>
              <a:t>）               （</a:t>
            </a:r>
            <a:r>
              <a:rPr lang="en-US" altLang="zh-CN" sz="2800" dirty="0">
                <a:latin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</a:rPr>
              <a:t>）             （</a:t>
            </a:r>
            <a:r>
              <a:rPr lang="en-US" altLang="zh-CN" sz="2800" dirty="0">
                <a:latin typeface="Times New Roman" panose="02020603050405020304" pitchFamily="18" charset="0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</a:rPr>
              <a:t>）         （</a:t>
            </a:r>
            <a:r>
              <a:rPr lang="en-US" altLang="zh-CN" sz="2800" dirty="0">
                <a:latin typeface="Times New Roman" panose="02020603050405020304" pitchFamily="18" charset="0"/>
              </a:rPr>
              <a:t>4</a:t>
            </a:r>
            <a:r>
              <a:rPr lang="zh-CN" altLang="en-US" sz="2800" dirty="0"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084888" y="1341438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C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55650" y="2565400"/>
            <a:ext cx="64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C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877050" y="34290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5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7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218" name="Object 3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187450" y="4467225"/>
          <a:ext cx="142398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3" imgW="914400" imgH="457200" progId="Equation.DSMT4">
                  <p:embed/>
                </p:oleObj>
              </mc:Choice>
              <mc:Fallback>
                <p:oleObj name="Equation" r:id="rId3" imgW="914400" imgH="4572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467225"/>
                        <a:ext cx="1423988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9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419475" y="4327525"/>
          <a:ext cx="1079500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5" imgW="673100" imgH="685800" progId="Equation.DSMT4">
                  <p:embed/>
                </p:oleObj>
              </mc:Choice>
              <mc:Fallback>
                <p:oleObj name="Equation" r:id="rId5" imgW="673100" imgH="6858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327525"/>
                        <a:ext cx="1079500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435600" y="4606925"/>
          <a:ext cx="10588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7" imgW="660400" imgH="457200" progId="Equation.DSMT4">
                  <p:embed/>
                </p:oleObj>
              </mc:Choice>
              <mc:Fallback>
                <p:oleObj name="Equation" r:id="rId7" imgW="660400" imgH="4572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4606925"/>
                        <a:ext cx="105886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4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7235825" y="4467225"/>
          <a:ext cx="11557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9" imgW="723900" imgH="457200" progId="Equation.DSMT4">
                  <p:embed/>
                </p:oleObj>
              </mc:Choice>
              <mc:Fallback>
                <p:oleObj name="Equation" r:id="rId9" imgW="723900" imgH="4572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4467225"/>
                        <a:ext cx="11557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 Box 14"/>
          <p:cNvSpPr txBox="1">
            <a:spLocks noChangeArrowheads="1"/>
          </p:cNvSpPr>
          <p:nvPr/>
        </p:nvSpPr>
        <p:spPr bwMode="auto">
          <a:xfrm>
            <a:off x="468313" y="1052513"/>
            <a:ext cx="8675687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4.</a:t>
            </a:r>
            <a:r>
              <a:rPr lang="zh-CN" altLang="en-US" sz="2800">
                <a:latin typeface="Times New Roman" panose="02020603050405020304" pitchFamily="18" charset="0"/>
              </a:rPr>
              <a:t>以              为解的二元一次方程组是</a:t>
            </a:r>
            <a:r>
              <a:rPr lang="en-US" altLang="zh-CN" sz="2800">
                <a:latin typeface="Times New Roman" panose="02020603050405020304" pitchFamily="18" charset="0"/>
              </a:rPr>
              <a:t>(      )</a:t>
            </a:r>
          </a:p>
          <a:p>
            <a:pPr eaLnBrk="1" hangingPunct="1"/>
            <a:endParaRPr lang="en-US" altLang="zh-CN" sz="2800"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80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>
                <a:latin typeface="Times New Roman" panose="02020603050405020304" pitchFamily="18" charset="0"/>
              </a:rPr>
              <a:t>　</a:t>
            </a:r>
            <a:r>
              <a:rPr lang="en-US" altLang="zh-CN" sz="2800">
                <a:latin typeface="Times New Roman" panose="02020603050405020304" pitchFamily="18" charset="0"/>
              </a:rPr>
              <a:t>A.                        B. </a:t>
            </a:r>
          </a:p>
          <a:p>
            <a:pPr eaLnBrk="1" hangingPunct="1"/>
            <a:endParaRPr lang="en-US" altLang="zh-CN" sz="2800"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80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>
                <a:latin typeface="Times New Roman" panose="02020603050405020304" pitchFamily="18" charset="0"/>
              </a:rPr>
              <a:t>　</a:t>
            </a:r>
            <a:r>
              <a:rPr lang="en-US" altLang="zh-CN" sz="2800">
                <a:latin typeface="Times New Roman" panose="02020603050405020304" pitchFamily="18" charset="0"/>
              </a:rPr>
              <a:t>C.                        D.</a:t>
            </a:r>
          </a:p>
          <a:p>
            <a:pPr eaLnBrk="1" hangingPunct="1"/>
            <a:endParaRPr lang="en-US" altLang="zh-CN" sz="2800"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800"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rabicPeriod" startAt="5"/>
            </a:pPr>
            <a:r>
              <a:rPr lang="en-US" altLang="zh-CN" sz="2800">
                <a:latin typeface="Times New Roman" panose="02020603050405020304" pitchFamily="18" charset="0"/>
              </a:rPr>
              <a:t>            </a:t>
            </a:r>
            <a:r>
              <a:rPr lang="zh-CN" altLang="en-US" sz="2800">
                <a:latin typeface="Times New Roman" panose="02020603050405020304" pitchFamily="18" charset="0"/>
              </a:rPr>
              <a:t>是方程组                        的解，则</a:t>
            </a:r>
          </a:p>
          <a:p>
            <a:pPr eaLnBrk="1" hangingPunct="1"/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 i="1">
                <a:latin typeface="Times New Roman" panose="02020603050405020304" pitchFamily="18" charset="0"/>
              </a:rPr>
              <a:t>　　　</a:t>
            </a:r>
            <a:r>
              <a:rPr lang="en-US" altLang="zh-CN" sz="2800" i="1">
                <a:latin typeface="Times New Roman" panose="02020603050405020304" pitchFamily="18" charset="0"/>
              </a:rPr>
              <a:t>m</a:t>
            </a:r>
            <a:r>
              <a:rPr lang="en-US" altLang="zh-CN" sz="2800">
                <a:latin typeface="Times New Roman" panose="02020603050405020304" pitchFamily="18" charset="0"/>
              </a:rPr>
              <a:t>=____,</a:t>
            </a:r>
            <a:r>
              <a:rPr lang="en-US" altLang="zh-CN" sz="2800" i="1">
                <a:latin typeface="Times New Roman" panose="02020603050405020304" pitchFamily="18" charset="0"/>
              </a:rPr>
              <a:t>n</a:t>
            </a:r>
            <a:r>
              <a:rPr lang="en-US" altLang="zh-CN" sz="2800">
                <a:latin typeface="Times New Roman" panose="02020603050405020304" pitchFamily="18" charset="0"/>
              </a:rPr>
              <a:t>=_____</a:t>
            </a:r>
            <a:r>
              <a:rPr lang="zh-CN" altLang="en-US" sz="280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025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25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25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25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25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25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25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6443663" y="1052513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C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2338388" y="5661025"/>
            <a:ext cx="4333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3492500" y="5661025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1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10242" name="Object 3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258888" y="836613"/>
          <a:ext cx="11271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3" imgW="482600" imgH="457200" progId="Equation.DSMT4">
                  <p:embed/>
                </p:oleObj>
              </mc:Choice>
              <mc:Fallback>
                <p:oleObj name="Equation" r:id="rId3" imgW="482600" imgH="4572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836613"/>
                        <a:ext cx="11271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403350" y="2370138"/>
          <a:ext cx="153987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5" imgW="660400" imgH="457200" progId="Equation.DSMT4">
                  <p:embed/>
                </p:oleObj>
              </mc:Choice>
              <mc:Fallback>
                <p:oleObj name="Equation" r:id="rId5" imgW="660400" imgH="4572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370138"/>
                        <a:ext cx="153987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0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824288" y="2370138"/>
          <a:ext cx="153987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7" imgW="660400" imgH="457200" progId="Equation.DSMT4">
                  <p:embed/>
                </p:oleObj>
              </mc:Choice>
              <mc:Fallback>
                <p:oleObj name="Equation" r:id="rId7" imgW="660400" imgH="4572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2370138"/>
                        <a:ext cx="153987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46"/>
          <p:cNvGraphicFramePr>
            <a:graphicFrameLocks noChangeAspect="1"/>
          </p:cNvGraphicFramePr>
          <p:nvPr/>
        </p:nvGraphicFramePr>
        <p:xfrm>
          <a:off x="1403350" y="3429000"/>
          <a:ext cx="15398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9" imgW="660400" imgH="457200" progId="Equation.DSMT4">
                  <p:embed/>
                </p:oleObj>
              </mc:Choice>
              <mc:Fallback>
                <p:oleObj name="Equation" r:id="rId9" imgW="660400" imgH="4572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429000"/>
                        <a:ext cx="15398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4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863975" y="3559175"/>
          <a:ext cx="15716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11" imgW="673100" imgH="457200" progId="Equation.DSMT4">
                  <p:embed/>
                </p:oleObj>
              </mc:Choice>
              <mc:Fallback>
                <p:oleObj name="Equation" r:id="rId11" imgW="673100" imgH="4572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3559175"/>
                        <a:ext cx="157162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50"/>
          <p:cNvGraphicFramePr>
            <a:graphicFrameLocks noChangeAspect="1"/>
          </p:cNvGraphicFramePr>
          <p:nvPr/>
        </p:nvGraphicFramePr>
        <p:xfrm>
          <a:off x="900113" y="4652963"/>
          <a:ext cx="10382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13" imgW="444500" imgH="457200" progId="Equation.DSMT4">
                  <p:embed/>
                </p:oleObj>
              </mc:Choice>
              <mc:Fallback>
                <p:oleObj name="Equation" r:id="rId13" imgW="444500" imgH="45720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652963"/>
                        <a:ext cx="10382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51"/>
          <p:cNvGraphicFramePr>
            <a:graphicFrameLocks noChangeAspect="1"/>
          </p:cNvGraphicFramePr>
          <p:nvPr/>
        </p:nvGraphicFramePr>
        <p:xfrm>
          <a:off x="3563938" y="4652963"/>
          <a:ext cx="20161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15" imgW="862965" imgH="457200" progId="Equation.DSMT4">
                  <p:embed/>
                </p:oleObj>
              </mc:Choice>
              <mc:Fallback>
                <p:oleObj name="Equation" r:id="rId15" imgW="862965" imgH="45720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652963"/>
                        <a:ext cx="20161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5"/>
          <p:cNvSpPr>
            <a:spLocks noChangeArrowheads="1" noChangeShapeType="1" noTextEdit="1"/>
          </p:cNvSpPr>
          <p:nvPr/>
        </p:nvSpPr>
        <p:spPr bwMode="auto">
          <a:xfrm>
            <a:off x="3059832" y="908720"/>
            <a:ext cx="3022600" cy="10790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作业</a:t>
            </a:r>
          </a:p>
        </p:txBody>
      </p:sp>
      <p:pic>
        <p:nvPicPr>
          <p:cNvPr id="31747" name="Picture 6" descr="做作业图片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45269" y="2636912"/>
            <a:ext cx="237966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7" descr="BJ_04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92838" y="4076700"/>
            <a:ext cx="2951162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3203575" y="404813"/>
            <a:ext cx="3022600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练习</a:t>
            </a:r>
            <a:r>
              <a:rPr lang="en-US" altLang="zh-CN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1</a:t>
            </a:r>
            <a:endParaRPr lang="zh-CN" altLang="en-US" sz="4400" kern="10" dirty="0">
              <a:ln w="12700">
                <a:solidFill>
                  <a:srgbClr val="3333CC"/>
                </a:solidFill>
                <a:miter lim="800000"/>
              </a:ln>
              <a:gradFill rotWithShape="1">
                <a:gsLst>
                  <a:gs pos="0">
                    <a:srgbClr val="FFEBFA"/>
                  </a:gs>
                  <a:gs pos="30000">
                    <a:srgbClr val="C4D6EB"/>
                  </a:gs>
                  <a:gs pos="60001">
                    <a:srgbClr val="85C2FF"/>
                  </a:gs>
                  <a:gs pos="100000">
                    <a:srgbClr val="5E9EFF"/>
                  </a:gs>
                </a:gsLst>
                <a:lin ang="18900000" scaled="1"/>
              </a:gradFill>
              <a:effectLst>
                <a:outerShdw dist="45791" dir="2021404" algn="ctr" rotWithShape="0">
                  <a:srgbClr val="9999FF"/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755650" y="1341438"/>
            <a:ext cx="838835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latin typeface="Times New Roman" panose="02020603050405020304" pitchFamily="18" charset="0"/>
              </a:rPr>
              <a:t>下列方程是二元一次方程的有：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</a:rPr>
              <a:t>1</a:t>
            </a:r>
            <a:r>
              <a:rPr lang="zh-CN" altLang="en-US" sz="3200" dirty="0">
                <a:latin typeface="Times New Roman" panose="02020603050405020304" pitchFamily="18" charset="0"/>
              </a:rPr>
              <a:t>）</a:t>
            </a:r>
            <a:r>
              <a:rPr lang="en-US" altLang="zh-CN" sz="3200" i="1" dirty="0">
                <a:latin typeface="Times New Roman" panose="02020603050405020304" pitchFamily="18" charset="0"/>
              </a:rPr>
              <a:t>x+</a:t>
            </a:r>
            <a:r>
              <a:rPr lang="en-US" altLang="zh-CN" sz="3200" dirty="0">
                <a:latin typeface="Times New Roman" panose="02020603050405020304" pitchFamily="18" charset="0"/>
              </a:rPr>
              <a:t>y</a:t>
            </a:r>
            <a:r>
              <a:rPr lang="en-US" altLang="zh-CN" sz="3200" i="1" dirty="0">
                <a:latin typeface="Times New Roman" panose="02020603050405020304" pitchFamily="18" charset="0"/>
              </a:rPr>
              <a:t>+2z=6</a:t>
            </a:r>
            <a:r>
              <a:rPr lang="en-US" altLang="zh-CN" sz="3200" dirty="0">
                <a:latin typeface="Times New Roman" panose="02020603050405020304" pitchFamily="18" charset="0"/>
              </a:rPr>
              <a:t>             </a:t>
            </a:r>
            <a:r>
              <a:rPr lang="zh-CN" altLang="en-US" sz="3200" dirty="0"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</a:rPr>
              <a:t>5</a:t>
            </a:r>
            <a:r>
              <a:rPr lang="zh-CN" altLang="en-US" sz="3200" dirty="0">
                <a:latin typeface="Times New Roman" panose="02020603050405020304" pitchFamily="18" charset="0"/>
              </a:rPr>
              <a:t>）</a:t>
            </a:r>
            <a:r>
              <a:rPr lang="en-US" altLang="zh-CN" sz="3200" dirty="0">
                <a:latin typeface="Times New Roman" panose="02020603050405020304" pitchFamily="18" charset="0"/>
              </a:rPr>
              <a:t>3</a:t>
            </a:r>
            <a:r>
              <a:rPr lang="en-US" altLang="zh-CN" sz="3200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3200" dirty="0">
                <a:latin typeface="Times New Roman" panose="02020603050405020304" pitchFamily="18" charset="0"/>
              </a:rPr>
              <a:t>-2</a:t>
            </a:r>
            <a:r>
              <a:rPr lang="en-US" altLang="zh-CN" sz="3200" i="1" dirty="0">
                <a:latin typeface="Times New Roman" panose="02020603050405020304" pitchFamily="18" charset="0"/>
              </a:rPr>
              <a:t>y</a:t>
            </a:r>
            <a:r>
              <a:rPr lang="en-US" altLang="zh-CN" sz="3200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3200" dirty="0">
                <a:latin typeface="Times New Roman" panose="02020603050405020304" pitchFamily="18" charset="0"/>
              </a:rPr>
              <a:t>=10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</a:rPr>
              <a:t>2</a:t>
            </a:r>
            <a:r>
              <a:rPr lang="zh-CN" altLang="en-US" sz="3200" dirty="0">
                <a:latin typeface="Times New Roman" panose="02020603050405020304" pitchFamily="18" charset="0"/>
              </a:rPr>
              <a:t>）</a:t>
            </a:r>
            <a:r>
              <a:rPr lang="en-US" altLang="zh-CN" sz="3200" i="1" dirty="0">
                <a:latin typeface="Times New Roman" panose="02020603050405020304" pitchFamily="18" charset="0"/>
              </a:rPr>
              <a:t>xy</a:t>
            </a:r>
            <a:r>
              <a:rPr lang="en-US" altLang="zh-CN" sz="3200" dirty="0">
                <a:latin typeface="Times New Roman" panose="02020603050405020304" pitchFamily="18" charset="0"/>
              </a:rPr>
              <a:t>+4</a:t>
            </a:r>
            <a:r>
              <a:rPr lang="en-US" altLang="zh-CN" sz="3200" i="1" dirty="0">
                <a:latin typeface="Times New Roman" panose="02020603050405020304" pitchFamily="18" charset="0"/>
              </a:rPr>
              <a:t>y</a:t>
            </a:r>
            <a:r>
              <a:rPr lang="en-US" altLang="zh-CN" sz="3200" dirty="0">
                <a:latin typeface="Times New Roman" panose="02020603050405020304" pitchFamily="18" charset="0"/>
              </a:rPr>
              <a:t>-5</a:t>
            </a:r>
            <a:r>
              <a:rPr lang="en-US" altLang="zh-CN" sz="3200" i="1" dirty="0">
                <a:latin typeface="Times New Roman" panose="02020603050405020304" pitchFamily="18" charset="0"/>
              </a:rPr>
              <a:t>y</a:t>
            </a:r>
            <a:r>
              <a:rPr lang="en-US" altLang="zh-CN" sz="3200" dirty="0">
                <a:latin typeface="Times New Roman" panose="02020603050405020304" pitchFamily="18" charset="0"/>
              </a:rPr>
              <a:t>=9          </a:t>
            </a:r>
            <a:r>
              <a:rPr lang="zh-CN" altLang="en-US" sz="3200" dirty="0"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</a:rPr>
              <a:t>6</a:t>
            </a:r>
            <a:r>
              <a:rPr lang="zh-CN" altLang="en-US" sz="3200" dirty="0">
                <a:latin typeface="Times New Roman" panose="02020603050405020304" pitchFamily="18" charset="0"/>
              </a:rPr>
              <a:t>）</a:t>
            </a:r>
            <a:r>
              <a:rPr lang="en-US" altLang="zh-CN" sz="3200" dirty="0">
                <a:latin typeface="Times New Roman" panose="02020603050405020304" pitchFamily="18" charset="0"/>
              </a:rPr>
              <a:t>2</a:t>
            </a:r>
            <a:r>
              <a:rPr lang="en-US" altLang="zh-CN" sz="3200" i="1" dirty="0">
                <a:latin typeface="Times New Roman" panose="02020603050405020304" pitchFamily="18" charset="0"/>
              </a:rPr>
              <a:t>x</a:t>
            </a:r>
            <a:r>
              <a:rPr lang="en-US" altLang="zh-CN" sz="3200" dirty="0">
                <a:latin typeface="Times New Roman" panose="02020603050405020304" pitchFamily="18" charset="0"/>
              </a:rPr>
              <a:t>-3</a:t>
            </a:r>
            <a:r>
              <a:rPr lang="en-US" altLang="zh-CN" sz="3200" i="1" dirty="0">
                <a:latin typeface="Times New Roman" panose="02020603050405020304" pitchFamily="18" charset="0"/>
              </a:rPr>
              <a:t>y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</a:rPr>
              <a:t>3</a:t>
            </a:r>
            <a:r>
              <a:rPr lang="zh-CN" altLang="en-US" sz="3200" dirty="0">
                <a:latin typeface="Times New Roman" panose="02020603050405020304" pitchFamily="18" charset="0"/>
              </a:rPr>
              <a:t>）</a:t>
            </a:r>
            <a:r>
              <a:rPr lang="en-US" altLang="zh-CN" sz="3200" dirty="0">
                <a:latin typeface="Times New Roman" panose="02020603050405020304" pitchFamily="18" charset="0"/>
              </a:rPr>
              <a:t>2</a:t>
            </a:r>
            <a:r>
              <a:rPr lang="en-US" altLang="zh-CN" sz="3200" i="1" dirty="0">
                <a:latin typeface="Times New Roman" panose="02020603050405020304" pitchFamily="18" charset="0"/>
              </a:rPr>
              <a:t>x</a:t>
            </a:r>
            <a:r>
              <a:rPr lang="en-US" altLang="zh-CN" sz="3200" dirty="0">
                <a:latin typeface="Times New Roman" panose="02020603050405020304" pitchFamily="18" charset="0"/>
              </a:rPr>
              <a:t>-5=3</a:t>
            </a:r>
            <a:r>
              <a:rPr lang="en-US" altLang="zh-CN" sz="3200" i="1" dirty="0">
                <a:latin typeface="Times New Roman" panose="02020603050405020304" pitchFamily="18" charset="0"/>
              </a:rPr>
              <a:t>y</a:t>
            </a:r>
            <a:r>
              <a:rPr lang="en-US" altLang="zh-CN" sz="3200" dirty="0">
                <a:latin typeface="Times New Roman" panose="02020603050405020304" pitchFamily="18" charset="0"/>
              </a:rPr>
              <a:t>+2</a:t>
            </a:r>
            <a:r>
              <a:rPr lang="en-US" altLang="zh-CN" sz="3200" i="1" dirty="0">
                <a:latin typeface="Times New Roman" panose="02020603050405020304" pitchFamily="18" charset="0"/>
              </a:rPr>
              <a:t>x          </a:t>
            </a:r>
            <a:r>
              <a:rPr lang="zh-CN" altLang="en-US" sz="3200" dirty="0"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</a:rPr>
              <a:t>7</a:t>
            </a:r>
            <a:r>
              <a:rPr lang="zh-CN" altLang="en-US" sz="3200" dirty="0">
                <a:latin typeface="Times New Roman" panose="02020603050405020304" pitchFamily="18" charset="0"/>
              </a:rPr>
              <a:t>）</a:t>
            </a:r>
            <a:r>
              <a:rPr lang="en-US" altLang="zh-CN" sz="3200" dirty="0">
                <a:latin typeface="Times New Roman" panose="02020603050405020304" pitchFamily="18" charset="0"/>
              </a:rPr>
              <a:t>3</a:t>
            </a:r>
            <a:r>
              <a:rPr lang="en-US" altLang="zh-CN" sz="3200" i="1" dirty="0">
                <a:latin typeface="Times New Roman" panose="02020603050405020304" pitchFamily="18" charset="0"/>
              </a:rPr>
              <a:t>x</a:t>
            </a:r>
            <a:r>
              <a:rPr lang="en-US" altLang="zh-CN" sz="3200" dirty="0">
                <a:latin typeface="Times New Roman" panose="02020603050405020304" pitchFamily="18" charset="0"/>
              </a:rPr>
              <a:t>+5=</a:t>
            </a:r>
            <a:r>
              <a:rPr lang="en-US" altLang="zh-CN" sz="3200" i="1" dirty="0">
                <a:latin typeface="Times New Roman" panose="02020603050405020304" pitchFamily="18" charset="0"/>
              </a:rPr>
              <a:t>x</a:t>
            </a:r>
            <a:r>
              <a:rPr lang="en-US" altLang="zh-CN" sz="3200" dirty="0">
                <a:latin typeface="Times New Roman" panose="02020603050405020304" pitchFamily="18" charset="0"/>
              </a:rPr>
              <a:t>-2</a:t>
            </a:r>
            <a:r>
              <a:rPr lang="en-US" altLang="zh-CN" sz="3200" i="1" dirty="0">
                <a:latin typeface="Times New Roman" panose="02020603050405020304" pitchFamily="18" charset="0"/>
              </a:rPr>
              <a:t>y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</a:rPr>
              <a:t>4</a:t>
            </a:r>
            <a:r>
              <a:rPr lang="zh-CN" altLang="en-US" sz="3200" dirty="0">
                <a:latin typeface="Times New Roman" panose="02020603050405020304" pitchFamily="18" charset="0"/>
              </a:rPr>
              <a:t>）</a:t>
            </a:r>
            <a:r>
              <a:rPr lang="en-US" altLang="zh-CN" sz="3200" i="1" dirty="0">
                <a:latin typeface="Times New Roman" panose="02020603050405020304" pitchFamily="18" charset="0"/>
              </a:rPr>
              <a:t>x</a:t>
            </a:r>
            <a:r>
              <a:rPr lang="en-US" altLang="zh-CN" sz="3200" dirty="0">
                <a:latin typeface="Times New Roman" panose="02020603050405020304" pitchFamily="18" charset="0"/>
              </a:rPr>
              <a:t>=7</a:t>
            </a:r>
            <a:r>
              <a:rPr lang="en-US" altLang="zh-CN" sz="3200" i="1" dirty="0">
                <a:latin typeface="Times New Roman" panose="02020603050405020304" pitchFamily="18" charset="0"/>
              </a:rPr>
              <a:t>y                      </a:t>
            </a:r>
            <a:r>
              <a:rPr lang="zh-CN" altLang="en-US" sz="3200" dirty="0"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</a:rPr>
              <a:t>8</a:t>
            </a:r>
            <a:r>
              <a:rPr lang="zh-CN" altLang="en-US" sz="3200" dirty="0">
                <a:latin typeface="Times New Roman" panose="02020603050405020304" pitchFamily="18" charset="0"/>
              </a:rPr>
              <a:t>）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i="1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779838" y="2133600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779838" y="4365625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851275" y="2852738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3995738" y="3716338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7812088" y="3716338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7885113" y="2060575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7164388" y="2852738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7667625" y="4724400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×</a:t>
            </a:r>
          </a:p>
        </p:txBody>
      </p:sp>
      <p:graphicFrame>
        <p:nvGraphicFramePr>
          <p:cNvPr id="1026" name="Object 2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19350" y="3836988"/>
          <a:ext cx="114300" cy="21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公式" r:id="rId3" imgW="114935" imgH="217170" progId="Equation.3">
                  <p:embed/>
                </p:oleObj>
              </mc:Choice>
              <mc:Fallback>
                <p:oleObj name="公式" r:id="rId3" imgW="114935" imgH="21717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3836988"/>
                        <a:ext cx="114300" cy="21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610350" y="2628900"/>
          <a:ext cx="1143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公式" r:id="rId5" imgW="114935" imgH="217170" progId="Equation.3">
                  <p:embed/>
                </p:oleObj>
              </mc:Choice>
              <mc:Fallback>
                <p:oleObj name="公式" r:id="rId5" imgW="114935" imgH="21717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628900"/>
                        <a:ext cx="114300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41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8" name="Object 41"/>
          <p:cNvGraphicFramePr>
            <a:graphicFrameLocks noChangeAspect="1"/>
          </p:cNvGraphicFramePr>
          <p:nvPr/>
        </p:nvGraphicFramePr>
        <p:xfrm>
          <a:off x="5795963" y="4365625"/>
          <a:ext cx="15843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6" imgW="584200" imgH="431800" progId="Equation.DSMT4">
                  <p:embed/>
                </p:oleObj>
              </mc:Choice>
              <mc:Fallback>
                <p:oleObj name="Equation" r:id="rId6" imgW="584200" imgH="4318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365625"/>
                        <a:ext cx="1584325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22" grpId="0"/>
      <p:bldP spid="13330" grpId="0"/>
      <p:bldP spid="13331" grpId="0"/>
      <p:bldP spid="13333" grpId="0"/>
      <p:bldP spid="13334" grpId="0"/>
      <p:bldP spid="133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2333625"/>
            <a:ext cx="7834313" cy="39497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40000"/>
              </a:spcBef>
              <a:buFont typeface="Wingdings 2" panose="05020102010507070707" pitchFamily="18" charset="2"/>
              <a:buNone/>
            </a:pPr>
            <a:r>
              <a:rPr lang="zh-CN" altLang="en-US" sz="2800" b="1" dirty="0" smtClean="0">
                <a:solidFill>
                  <a:srgbClr val="800080"/>
                </a:solidFill>
              </a:rPr>
              <a:t>内容：</a:t>
            </a:r>
            <a:r>
              <a:rPr lang="en-US" altLang="zh-CN" sz="2800" b="1" dirty="0" smtClean="0">
                <a:solidFill>
                  <a:srgbClr val="800080"/>
                </a:solidFill>
              </a:rPr>
              <a:t>1</a:t>
            </a:r>
            <a:r>
              <a:rPr lang="zh-CN" altLang="en-US" sz="2800" b="1" dirty="0" smtClean="0">
                <a:solidFill>
                  <a:srgbClr val="800080"/>
                </a:solidFill>
              </a:rPr>
              <a:t>、 什么叫二元一次方程组？</a:t>
            </a:r>
            <a:endParaRPr lang="en-US" altLang="zh-CN" sz="2800" b="1" dirty="0" smtClean="0">
              <a:solidFill>
                <a:srgbClr val="80008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40000"/>
              </a:spcBef>
              <a:buFont typeface="Wingdings 2" panose="05020102010507070707" pitchFamily="18" charset="2"/>
              <a:buNone/>
            </a:pPr>
            <a:r>
              <a:rPr lang="en-US" altLang="zh-CN" sz="2800" b="1" dirty="0" smtClean="0">
                <a:solidFill>
                  <a:srgbClr val="800080"/>
                </a:solidFill>
              </a:rPr>
              <a:t>            2</a:t>
            </a:r>
            <a:r>
              <a:rPr lang="zh-CN" altLang="en-US" sz="2800" b="1" dirty="0" smtClean="0">
                <a:solidFill>
                  <a:srgbClr val="800080"/>
                </a:solidFill>
              </a:rPr>
              <a:t>、二元一次方程组中的两个方</a:t>
            </a:r>
            <a:endParaRPr lang="en-US" altLang="zh-CN" sz="2800" b="1" dirty="0" smtClean="0">
              <a:solidFill>
                <a:srgbClr val="80008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40000"/>
              </a:spcBef>
              <a:buFont typeface="Wingdings 2" panose="05020102010507070707" pitchFamily="18" charset="2"/>
              <a:buNone/>
            </a:pPr>
            <a:r>
              <a:rPr lang="zh-CN" altLang="en-US" sz="2800" b="1" dirty="0" smtClean="0">
                <a:solidFill>
                  <a:srgbClr val="800080"/>
                </a:solidFill>
              </a:rPr>
              <a:t>                 程都是二元一次方程吗？</a:t>
            </a:r>
          </a:p>
          <a:p>
            <a:pPr eaLnBrk="1" hangingPunct="1">
              <a:lnSpc>
                <a:spcPct val="130000"/>
              </a:lnSpc>
              <a:spcBef>
                <a:spcPct val="40000"/>
              </a:spcBef>
              <a:buFont typeface="Wingdings 2" panose="05020102010507070707" pitchFamily="18" charset="2"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要求：保持安静，自己独立完成</a:t>
            </a:r>
          </a:p>
          <a:p>
            <a:pPr eaLnBrk="1" hangingPunct="1">
              <a:lnSpc>
                <a:spcPct val="130000"/>
              </a:lnSpc>
              <a:spcBef>
                <a:spcPct val="40000"/>
              </a:spcBef>
              <a:buFont typeface="Wingdings 2" panose="05020102010507070707" pitchFamily="18" charset="2"/>
              <a:buNone/>
            </a:pPr>
            <a:r>
              <a:rPr lang="zh-CN" altLang="en-US" sz="2800" b="1" dirty="0" smtClean="0">
                <a:solidFill>
                  <a:srgbClr val="800080"/>
                </a:solidFill>
              </a:rPr>
              <a:t>          </a:t>
            </a:r>
            <a:endParaRPr lang="zh-CN" altLang="en-US" sz="2800" dirty="0" smtClean="0"/>
          </a:p>
        </p:txBody>
      </p:sp>
      <p:pic>
        <p:nvPicPr>
          <p:cNvPr id="27651" name="Picture 8" descr="20078281156284_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650" y="423863"/>
            <a:ext cx="241776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WordArt 9"/>
          <p:cNvSpPr>
            <a:spLocks noChangeArrowheads="1" noChangeShapeType="1" noTextEdit="1"/>
          </p:cNvSpPr>
          <p:nvPr/>
        </p:nvSpPr>
        <p:spPr bwMode="auto">
          <a:xfrm>
            <a:off x="3392488" y="644525"/>
            <a:ext cx="2949575" cy="1112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200" i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自主学习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01625" y="609600"/>
            <a:ext cx="8540750" cy="1143000"/>
          </a:xfrm>
        </p:spPr>
        <p:txBody>
          <a:bodyPr/>
          <a:lstStyle/>
          <a:p>
            <a:pPr eaLnBrk="1" hangingPunct="1"/>
            <a:r>
              <a:rPr lang="zh-CN" altLang="en-US" b="1" smtClean="0"/>
              <a:t>我展示，我精彩</a:t>
            </a:r>
          </a:p>
        </p:txBody>
      </p:sp>
      <p:graphicFrame>
        <p:nvGraphicFramePr>
          <p:cNvPr id="28690" name="Group 18"/>
          <p:cNvGraphicFramePr>
            <a:graphicFrameLocks noGrp="1"/>
          </p:cNvGraphicFramePr>
          <p:nvPr/>
        </p:nvGraphicFramePr>
        <p:xfrm>
          <a:off x="1328738" y="2000250"/>
          <a:ext cx="6243637" cy="1872632"/>
        </p:xfrm>
        <a:graphic>
          <a:graphicData uri="http://schemas.openxmlformats.org/drawingml/2006/table">
            <a:tbl>
              <a:tblPr/>
              <a:tblGrid>
                <a:gridCol w="2600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6450">
                <a:tc>
                  <a:txBody>
                    <a:bodyPr/>
                    <a:lstStyle/>
                    <a:p>
                      <a:pPr marL="0" marR="0" lvl="0" indent="0" algn="ctr" defTabSz="10433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黑体" panose="02010609060101010101" pitchFamily="49" charset="-122"/>
                        </a:rPr>
                        <a:t>内容</a:t>
                      </a:r>
                    </a:p>
                  </a:txBody>
                  <a:tcPr marL="76951" marR="76951" marT="45411" marB="454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3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黑体" panose="02010609060101010101" pitchFamily="49" charset="-122"/>
                        </a:rPr>
                        <a:t>方式</a:t>
                      </a:r>
                    </a:p>
                  </a:txBody>
                  <a:tcPr marL="76951" marR="76951" marT="45411" marB="454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3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黑体" panose="02010609060101010101" pitchFamily="49" charset="-122"/>
                        </a:rPr>
                        <a:t>展示</a:t>
                      </a:r>
                    </a:p>
                  </a:txBody>
                  <a:tcPr marL="76951" marR="76951" marT="45411" marB="454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10433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黑体" panose="02010609060101010101" pitchFamily="49" charset="-122"/>
                        </a:rPr>
                        <a:t>二元一次方程组的概念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76951" marR="76951" marT="45411" marB="454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3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黑体" panose="02010609060101010101" pitchFamily="49" charset="-122"/>
                        </a:rPr>
                        <a:t>口述</a:t>
                      </a:r>
                    </a:p>
                  </a:txBody>
                  <a:tcPr marL="76951" marR="76951" marT="45411" marB="454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3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黑体" panose="02010609060101010101" pitchFamily="49" charset="-122"/>
                        </a:rPr>
                        <a:t>三组</a:t>
                      </a:r>
                    </a:p>
                  </a:txBody>
                  <a:tcPr marL="76951" marR="76951" marT="45411" marB="454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611188" y="1052513"/>
            <a:ext cx="817245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Times New Roman" panose="02020603050405020304" pitchFamily="18" charset="0"/>
              </a:rPr>
              <a:t>判断下列方程组是否是二元一次方程组 </a:t>
            </a:r>
          </a:p>
          <a:p>
            <a:pPr eaLnBrk="1" hangingPunct="1"/>
            <a:endParaRPr lang="zh-CN" altLang="en-US" sz="320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>
                <a:latin typeface="Times New Roman" panose="02020603050405020304" pitchFamily="18" charset="0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</a:rPr>
              <a:t>1</a:t>
            </a:r>
            <a:r>
              <a:rPr lang="zh-CN" altLang="en-US" sz="2800">
                <a:latin typeface="Times New Roman" panose="02020603050405020304" pitchFamily="18" charset="0"/>
              </a:rPr>
              <a:t>）                              （</a:t>
            </a:r>
            <a:r>
              <a:rPr lang="en-US" altLang="zh-CN" sz="2800"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latin typeface="Times New Roman" panose="02020603050405020304" pitchFamily="18" charset="0"/>
              </a:rPr>
              <a:t>）</a:t>
            </a:r>
          </a:p>
          <a:p>
            <a:pPr eaLnBrk="1" hangingPunct="1"/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>
                <a:latin typeface="Times New Roman" panose="02020603050405020304" pitchFamily="18" charset="0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</a:rPr>
              <a:t>3</a:t>
            </a:r>
            <a:r>
              <a:rPr lang="zh-CN" altLang="en-US" sz="2800">
                <a:latin typeface="Times New Roman" panose="02020603050405020304" pitchFamily="18" charset="0"/>
              </a:rPr>
              <a:t>）                              （</a:t>
            </a:r>
            <a:r>
              <a:rPr lang="en-US" altLang="zh-CN" sz="2800">
                <a:latin typeface="Times New Roman" panose="02020603050405020304" pitchFamily="18" charset="0"/>
              </a:rPr>
              <a:t>4</a:t>
            </a:r>
            <a:r>
              <a:rPr lang="zh-CN" altLang="en-US" sz="2800">
                <a:latin typeface="Times New Roman" panose="02020603050405020304" pitchFamily="18" charset="0"/>
              </a:rPr>
              <a:t>）</a:t>
            </a:r>
          </a:p>
          <a:p>
            <a:pPr eaLnBrk="1" hangingPunct="1"/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800">
              <a:latin typeface="Times New Roman" panose="02020603050405020304" pitchFamily="18" charset="0"/>
            </a:endParaRPr>
          </a:p>
        </p:txBody>
      </p:sp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5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6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6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6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6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64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3779838" y="2636838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否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3851275" y="5373688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是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8243888" y="2565400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否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7740650" y="5300663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否</a:t>
            </a:r>
          </a:p>
        </p:txBody>
      </p:sp>
      <p:graphicFrame>
        <p:nvGraphicFramePr>
          <p:cNvPr id="2050" name="Object 3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547813" y="2019300"/>
          <a:ext cx="2087562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3" imgW="673100" imgH="469900" progId="Equation.DSMT4">
                  <p:embed/>
                </p:oleObj>
              </mc:Choice>
              <mc:Fallback>
                <p:oleObj name="Equation" r:id="rId3" imgW="673100" imgH="4699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019300"/>
                        <a:ext cx="2087562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076825" y="1949450"/>
          <a:ext cx="2663825" cy="157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5" imgW="774065" imgH="469900" progId="Equation.DSMT4">
                  <p:embed/>
                </p:oleObj>
              </mc:Choice>
              <mc:Fallback>
                <p:oleObj name="Equation" r:id="rId5" imgW="774065" imgH="4699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949450"/>
                        <a:ext cx="2663825" cy="157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331913" y="4048125"/>
          <a:ext cx="2808287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7" imgW="850265" imgH="469900" progId="Equation.DSMT4">
                  <p:embed/>
                </p:oleObj>
              </mc:Choice>
              <mc:Fallback>
                <p:oleObj name="Equation" r:id="rId7" imgW="850265" imgH="4699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048125"/>
                        <a:ext cx="2808287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4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076825" y="3906838"/>
          <a:ext cx="2447925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9" imgW="736600" imgH="685800" progId="Equation.DSMT4">
                  <p:embed/>
                </p:oleObj>
              </mc:Choice>
              <mc:Fallback>
                <p:oleObj name="Equation" r:id="rId9" imgW="736600" imgH="6858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906838"/>
                        <a:ext cx="2447925" cy="221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WordArt 6"/>
          <p:cNvSpPr>
            <a:spLocks noChangeArrowheads="1" noChangeShapeType="1" noTextEdit="1"/>
          </p:cNvSpPr>
          <p:nvPr/>
        </p:nvSpPr>
        <p:spPr bwMode="auto">
          <a:xfrm>
            <a:off x="428596" y="-24"/>
            <a:ext cx="3022600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练习</a:t>
            </a:r>
            <a:r>
              <a:rPr lang="en-US" altLang="zh-CN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2</a:t>
            </a:r>
            <a:endParaRPr lang="zh-CN" altLang="en-US" sz="4400" kern="10" dirty="0">
              <a:ln w="12700">
                <a:solidFill>
                  <a:srgbClr val="3333CC"/>
                </a:solidFill>
                <a:miter lim="800000"/>
              </a:ln>
              <a:gradFill rotWithShape="1">
                <a:gsLst>
                  <a:gs pos="0">
                    <a:srgbClr val="FFEBFA"/>
                  </a:gs>
                  <a:gs pos="30000">
                    <a:srgbClr val="C4D6EB"/>
                  </a:gs>
                  <a:gs pos="60001">
                    <a:srgbClr val="85C2FF"/>
                  </a:gs>
                  <a:gs pos="100000">
                    <a:srgbClr val="5E9EFF"/>
                  </a:gs>
                </a:gsLst>
                <a:lin ang="18900000" scaled="1"/>
              </a:gradFill>
              <a:effectLst>
                <a:outerShdw dist="45791" dir="2021404" algn="ctr" rotWithShape="0">
                  <a:srgbClr val="9999FF"/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8" grpId="0"/>
      <p:bldP spid="15389" grpId="0"/>
      <p:bldP spid="15390" grpId="0"/>
      <p:bldP spid="153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8371" name="Text Box 6"/>
          <p:cNvSpPr txBox="1">
            <a:spLocks noChangeArrowheads="1"/>
          </p:cNvSpPr>
          <p:nvPr/>
        </p:nvSpPr>
        <p:spPr bwMode="auto">
          <a:xfrm>
            <a:off x="611188" y="836613"/>
            <a:ext cx="8172450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320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320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>
                <a:latin typeface="Times New Roman" panose="02020603050405020304" pitchFamily="18" charset="0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</a:rPr>
              <a:t>5</a:t>
            </a:r>
            <a:r>
              <a:rPr lang="zh-CN" altLang="en-US" sz="2800">
                <a:latin typeface="Times New Roman" panose="02020603050405020304" pitchFamily="18" charset="0"/>
              </a:rPr>
              <a:t>）                              （</a:t>
            </a:r>
            <a:r>
              <a:rPr lang="en-US" altLang="zh-CN" sz="2800">
                <a:latin typeface="Times New Roman" panose="02020603050405020304" pitchFamily="18" charset="0"/>
              </a:rPr>
              <a:t>6</a:t>
            </a:r>
            <a:r>
              <a:rPr lang="zh-CN" altLang="en-US" sz="2800">
                <a:latin typeface="Times New Roman" panose="02020603050405020304" pitchFamily="18" charset="0"/>
              </a:rPr>
              <a:t>）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>
              <a:latin typeface="Times New Roman" panose="02020603050405020304" pitchFamily="18" charset="0"/>
            </a:endParaRPr>
          </a:p>
        </p:txBody>
      </p:sp>
      <p:sp>
        <p:nvSpPr>
          <p:cNvPr id="5837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837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83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837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837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83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837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3779838" y="4005263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是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7235825" y="4005263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是</a:t>
            </a:r>
          </a:p>
        </p:txBody>
      </p:sp>
      <p:graphicFrame>
        <p:nvGraphicFramePr>
          <p:cNvPr id="58389" name="Object 47"/>
          <p:cNvGraphicFramePr>
            <a:graphicFrameLocks noChangeAspect="1"/>
          </p:cNvGraphicFramePr>
          <p:nvPr/>
        </p:nvGraphicFramePr>
        <p:xfrm>
          <a:off x="1476375" y="2349500"/>
          <a:ext cx="2447925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0" name="Equation" r:id="rId3" imgW="774065" imgH="469900" progId="Equation.DSMT4">
                  <p:embed/>
                </p:oleObj>
              </mc:Choice>
              <mc:Fallback>
                <p:oleObj name="Equation" r:id="rId3" imgW="774065" imgH="4699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349500"/>
                        <a:ext cx="2447925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90" name="Object 48"/>
          <p:cNvGraphicFramePr>
            <a:graphicFrameLocks noChangeAspect="1"/>
          </p:cNvGraphicFramePr>
          <p:nvPr/>
        </p:nvGraphicFramePr>
        <p:xfrm>
          <a:off x="5148263" y="2276475"/>
          <a:ext cx="2592387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1" name="Equation" r:id="rId5" imgW="698500" imgH="469900" progId="Equation.DSMT4">
                  <p:embed/>
                </p:oleObj>
              </mc:Choice>
              <mc:Fallback>
                <p:oleObj name="Equation" r:id="rId5" imgW="698500" imgH="4699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276475"/>
                        <a:ext cx="2592387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WordArt 6"/>
          <p:cNvSpPr>
            <a:spLocks noChangeArrowheads="1" noChangeShapeType="1" noTextEdit="1"/>
          </p:cNvSpPr>
          <p:nvPr/>
        </p:nvSpPr>
        <p:spPr bwMode="auto">
          <a:xfrm>
            <a:off x="428596" y="-24"/>
            <a:ext cx="3022600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练习</a:t>
            </a:r>
            <a:r>
              <a:rPr lang="en-US" altLang="zh-CN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2</a:t>
            </a:r>
            <a:endParaRPr lang="zh-CN" altLang="en-US" sz="4400" kern="10" dirty="0">
              <a:ln w="12700">
                <a:solidFill>
                  <a:srgbClr val="3333CC"/>
                </a:solidFill>
                <a:miter lim="800000"/>
              </a:ln>
              <a:gradFill rotWithShape="1">
                <a:gsLst>
                  <a:gs pos="0">
                    <a:srgbClr val="FFEBFA"/>
                  </a:gs>
                  <a:gs pos="30000">
                    <a:srgbClr val="C4D6EB"/>
                  </a:gs>
                  <a:gs pos="60001">
                    <a:srgbClr val="85C2FF"/>
                  </a:gs>
                  <a:gs pos="100000">
                    <a:srgbClr val="5E9EFF"/>
                  </a:gs>
                </a:gsLst>
                <a:lin ang="18900000" scaled="1"/>
              </a:gradFill>
              <a:effectLst>
                <a:outerShdw dist="45791" dir="2021404" algn="ctr" rotWithShape="0">
                  <a:srgbClr val="9999FF"/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1" grpId="0"/>
      <p:bldP spid="153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-1831975" y="71438"/>
            <a:ext cx="7761288" cy="792162"/>
          </a:xfrm>
        </p:spPr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</a:rPr>
              <a:t>知识梳理</a:t>
            </a:r>
            <a:r>
              <a:rPr lang="en-US" altLang="zh-CN" b="1" smtClean="0">
                <a:solidFill>
                  <a:srgbClr val="0000FF"/>
                </a:solidFill>
              </a:rPr>
              <a:t>1</a:t>
            </a:r>
          </a:p>
        </p:txBody>
      </p:sp>
      <p:graphicFrame>
        <p:nvGraphicFramePr>
          <p:cNvPr id="4146" name="Group 50"/>
          <p:cNvGraphicFramePr>
            <a:graphicFrameLocks noGrp="1"/>
          </p:cNvGraphicFramePr>
          <p:nvPr>
            <p:ph sz="quarter" idx="4294967295"/>
          </p:nvPr>
        </p:nvGraphicFramePr>
        <p:xfrm>
          <a:off x="468313" y="714375"/>
          <a:ext cx="8351837" cy="5244018"/>
        </p:xfrm>
        <a:graphic>
          <a:graphicData uri="http://schemas.openxmlformats.org/drawingml/2006/table">
            <a:tbl>
              <a:tblPr/>
              <a:tblGrid>
                <a:gridCol w="2087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</a:endParaRPr>
                    </a:p>
                  </a:txBody>
                  <a:tcPr marL="85331" marR="85331" marT="50355" marB="50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二元一次方程</a:t>
                      </a:r>
                    </a:p>
                  </a:txBody>
                  <a:tcPr marL="85331" marR="85331" marT="50355" marB="50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二元一次方程组</a:t>
                      </a: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</a:endParaRPr>
                    </a:p>
                  </a:txBody>
                  <a:tcPr marL="85331" marR="85331" marT="50355" marB="50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等号两边的构成</a:t>
                      </a:r>
                    </a:p>
                  </a:txBody>
                  <a:tcPr marL="85331" marR="85331" marT="50355" marB="5035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Franklin Gothic Book" panose="020B0503020102020204" pitchFamily="34" charset="0"/>
                          <a:ea typeface="黑体" panose="02010609060101010101" pitchFamily="49" charset="-122"/>
                        </a:rPr>
                        <a:t>整式</a:t>
                      </a: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Franklin Gothic Book" panose="020B0503020102020204" pitchFamily="34" charset="0"/>
                          <a:ea typeface="黑体" panose="02010609060101010101" pitchFamily="49" charset="-122"/>
                        </a:rPr>
                        <a:t>整式</a:t>
                      </a:r>
                      <a:endParaRPr kumimoji="0" lang="zh-CN" altLang="zh-CN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Franklin Gothic Book" panose="020B05030201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元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的意义</a:t>
                      </a:r>
                    </a:p>
                  </a:txBody>
                  <a:tcPr marL="85331" marR="85331" marT="50355" marB="50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含有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2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个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未知数</a:t>
                      </a: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含有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2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个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未知数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（整体）</a:t>
                      </a: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  <a:sym typeface="Symbol" panose="05050102010706020507" pitchFamily="18" charset="2"/>
                      </a:endParaRP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次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的意义</a:t>
                      </a:r>
                    </a:p>
                  </a:txBody>
                  <a:tcPr marL="85331" marR="85331" marT="50355" marB="50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项的次数为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1</a:t>
                      </a: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</a:endParaRP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项的次数为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1</a:t>
                      </a: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</a:endParaRP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解的判定</a:t>
                      </a:r>
                    </a:p>
                  </a:txBody>
                  <a:tcPr marL="85331" marR="85331" marT="50355" marB="50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 </a:t>
                      </a:r>
                    </a:p>
                  </a:txBody>
                  <a:tcPr marL="85331" marR="85331" marT="50355" marB="50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解的个数</a:t>
                      </a:r>
                    </a:p>
                  </a:txBody>
                  <a:tcPr marL="85331" marR="85331" marT="50355" marB="50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黑体" panose="02010609060101010101" pitchFamily="49" charset="-122"/>
                        </a:rPr>
                        <a:t>       </a:t>
                      </a:r>
                    </a:p>
                  </a:txBody>
                  <a:tcPr marL="85331" marR="85331" marT="50355" marB="50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</a:endParaRPr>
                    </a:p>
                  </a:txBody>
                  <a:tcPr marL="85331" marR="85331" marT="50355" marB="50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098" name="Rectangle 2"/>
          <p:cNvGraphicFramePr>
            <a:graphicFrameLocks noGrp="1"/>
          </p:cNvGraphicFramePr>
          <p:nvPr>
            <p:ph sz="quarter" idx="4294967295"/>
          </p:nvPr>
        </p:nvGraphicFramePr>
        <p:xfrm>
          <a:off x="7050088" y="3219450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公式" r:id="rId3" imgW="0" imgH="0" progId="Equation.3">
                  <p:embed/>
                </p:oleObj>
              </mc:Choice>
              <mc:Fallback>
                <p:oleObj name="公式" r:id="rId3" imgW="0" imgH="0" progId="Equation.3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088" y="3219450"/>
                        <a:ext cx="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4"/>
          <p:cNvSpPr>
            <a:spLocks noChangeArrowheads="1" noChangeShapeType="1" noTextEdit="1"/>
          </p:cNvSpPr>
          <p:nvPr/>
        </p:nvSpPr>
        <p:spPr bwMode="auto">
          <a:xfrm>
            <a:off x="3203575" y="404813"/>
            <a:ext cx="3022600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练习</a:t>
            </a:r>
            <a:r>
              <a:rPr lang="en-US" altLang="zh-CN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4</a:t>
            </a:r>
            <a:endParaRPr lang="zh-CN" altLang="en-US" sz="4400" kern="10" dirty="0">
              <a:ln w="12700">
                <a:solidFill>
                  <a:srgbClr val="3333CC"/>
                </a:solidFill>
                <a:miter lim="800000"/>
              </a:ln>
              <a:gradFill rotWithShape="1">
                <a:gsLst>
                  <a:gs pos="0">
                    <a:srgbClr val="FFEBFA"/>
                  </a:gs>
                  <a:gs pos="30000">
                    <a:srgbClr val="C4D6EB"/>
                  </a:gs>
                  <a:gs pos="60001">
                    <a:srgbClr val="85C2FF"/>
                  </a:gs>
                  <a:gs pos="100000">
                    <a:srgbClr val="5E9EFF"/>
                  </a:gs>
                </a:gsLst>
                <a:lin ang="18900000" scaled="1"/>
              </a:gradFill>
              <a:effectLst>
                <a:outerShdw dist="45791" dir="2021404" algn="ctr" rotWithShape="0">
                  <a:srgbClr val="9999FF"/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250825" y="1341438"/>
            <a:ext cx="8893175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latin typeface="Times New Roman" panose="02020603050405020304" pitchFamily="18" charset="0"/>
              </a:rPr>
              <a:t>判断后面括号中给出的</a:t>
            </a:r>
            <a:r>
              <a:rPr lang="en-US" altLang="zh-CN" sz="3600" i="1" dirty="0">
                <a:latin typeface="Times New Roman" panose="02020603050405020304" pitchFamily="18" charset="0"/>
              </a:rPr>
              <a:t>x</a:t>
            </a:r>
            <a:r>
              <a:rPr lang="zh-CN" altLang="en-US" sz="3600" dirty="0">
                <a:latin typeface="Times New Roman" panose="02020603050405020304" pitchFamily="18" charset="0"/>
              </a:rPr>
              <a:t>、</a:t>
            </a:r>
            <a:r>
              <a:rPr lang="en-US" altLang="zh-CN" sz="3600" i="1" dirty="0">
                <a:latin typeface="Times New Roman" panose="02020603050405020304" pitchFamily="18" charset="0"/>
              </a:rPr>
              <a:t>y</a:t>
            </a:r>
            <a:r>
              <a:rPr lang="zh-CN" altLang="en-US" sz="3600" dirty="0">
                <a:latin typeface="Times New Roman" panose="02020603050405020304" pitchFamily="18" charset="0"/>
              </a:rPr>
              <a:t>的值是否是前面方程的解</a:t>
            </a:r>
          </a:p>
          <a:p>
            <a:pPr eaLnBrk="1" hangingPunct="1"/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-3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=6</a:t>
            </a:r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=0,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=4</a:t>
            </a:r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）</a:t>
            </a:r>
          </a:p>
          <a:p>
            <a:pPr eaLnBrk="1" hangingPunct="1"/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+2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=8</a:t>
            </a:r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=2,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=-1</a:t>
            </a:r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）</a:t>
            </a:r>
          </a:p>
          <a:p>
            <a:pPr eaLnBrk="1" hangingPunct="1"/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-5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=2</a:t>
            </a:r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=7,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=1</a:t>
            </a:r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）</a:t>
            </a:r>
          </a:p>
          <a:p>
            <a:pPr eaLnBrk="1" hangingPunct="1"/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=4</a:t>
            </a:r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=2,</a:t>
            </a:r>
            <a:r>
              <a:rPr lang="en-US" altLang="zh-CN" sz="4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=2</a:t>
            </a:r>
            <a:r>
              <a:rPr lang="zh-CN" altLang="en-US" sz="4400" dirty="0">
                <a:solidFill>
                  <a:srgbClr val="0033CC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948488" y="2492375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804025" y="3213100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300788" y="4581525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300788" y="3860800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46" grpId="0"/>
      <p:bldP spid="143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0" y="476250"/>
            <a:ext cx="9144000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>
                <a:latin typeface="Times New Roman" panose="02020603050405020304" pitchFamily="18" charset="0"/>
              </a:rPr>
              <a:t>方程组                        的解是（       ）</a:t>
            </a:r>
          </a:p>
          <a:p>
            <a:pPr eaLnBrk="1" hangingPunct="1"/>
            <a:endParaRPr lang="zh-CN" altLang="en-US" sz="360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lphaUcPeriod"/>
            </a:pPr>
            <a:r>
              <a:rPr lang="zh-CN" altLang="en-US" sz="2800">
                <a:latin typeface="Times New Roman" panose="02020603050405020304" pitchFamily="18" charset="0"/>
              </a:rPr>
              <a:t>                      </a:t>
            </a:r>
            <a:r>
              <a:rPr lang="en-US" altLang="zh-CN" sz="2800">
                <a:latin typeface="Times New Roman" panose="02020603050405020304" pitchFamily="18" charset="0"/>
              </a:rPr>
              <a:t>B.                        C.                    D.</a:t>
            </a:r>
          </a:p>
          <a:p>
            <a:pPr eaLnBrk="1" hangingPunct="1"/>
            <a:endParaRPr lang="en-US" altLang="zh-CN" sz="2800">
              <a:latin typeface="Times New Roman" panose="02020603050405020304" pitchFamily="18" charset="0"/>
            </a:endParaRPr>
          </a:p>
          <a:p>
            <a:pPr algn="just" eaLnBrk="1" hangingPunct="1"/>
            <a:endParaRPr lang="zh-CN" altLang="en-US" sz="2800">
              <a:solidFill>
                <a:srgbClr val="29158F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3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3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6877050" y="620713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solidFill>
                  <a:srgbClr val="FF0000"/>
                </a:solidFill>
              </a:rPr>
              <a:t>C </a:t>
            </a:r>
          </a:p>
        </p:txBody>
      </p:sp>
      <p:graphicFrame>
        <p:nvGraphicFramePr>
          <p:cNvPr id="5122" name="Object 20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979613" y="333375"/>
          <a:ext cx="2735262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3" imgW="838200" imgH="469900" progId="Equation.DSMT4">
                  <p:embed/>
                </p:oleObj>
              </mc:Choice>
              <mc:Fallback>
                <p:oleObj name="Equation" r:id="rId3" imgW="838200" imgH="4699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33375"/>
                        <a:ext cx="2735262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68313" y="2089150"/>
          <a:ext cx="1800225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5" imgW="546100" imgH="469900" progId="Equation.DSMT4">
                  <p:embed/>
                </p:oleObj>
              </mc:Choice>
              <mc:Fallback>
                <p:oleObj name="Equation" r:id="rId5" imgW="546100" imgH="4699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089150"/>
                        <a:ext cx="1800225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2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843213" y="2159000"/>
          <a:ext cx="1541462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7" imgW="457200" imgH="469900" progId="Equation.DSMT4">
                  <p:embed/>
                </p:oleObj>
              </mc:Choice>
              <mc:Fallback>
                <p:oleObj name="Equation" r:id="rId7" imgW="457200" imgH="4699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159000"/>
                        <a:ext cx="1541462" cy="153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2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219700" y="2089150"/>
          <a:ext cx="1470025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9" imgW="457200" imgH="469900" progId="Equation.DSMT4">
                  <p:embed/>
                </p:oleObj>
              </mc:Choice>
              <mc:Fallback>
                <p:oleObj name="Equation" r:id="rId9" imgW="457200" imgH="4699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089150"/>
                        <a:ext cx="1470025" cy="146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31"/>
          <p:cNvGraphicFramePr>
            <a:graphicFrameLocks noChangeAspect="1"/>
          </p:cNvGraphicFramePr>
          <p:nvPr/>
        </p:nvGraphicFramePr>
        <p:xfrm>
          <a:off x="7416800" y="1844675"/>
          <a:ext cx="172720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11" imgW="546100" imgH="469900" progId="Equation.DSMT4">
                  <p:embed/>
                </p:oleObj>
              </mc:Choice>
              <mc:Fallback>
                <p:oleObj name="Equation" r:id="rId11" imgW="546100" imgH="4699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800" y="1844675"/>
                        <a:ext cx="172720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755650" y="3644900"/>
            <a:ext cx="6840538" cy="8842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先思考，再说一说你有什么好的方法？</a:t>
            </a:r>
          </a:p>
        </p:txBody>
      </p:sp>
      <p:sp>
        <p:nvSpPr>
          <p:cNvPr id="5138" name="WordArt 18"/>
          <p:cNvSpPr>
            <a:spLocks noChangeArrowheads="1" noChangeShapeType="1" noTextEdit="1"/>
          </p:cNvSpPr>
          <p:nvPr/>
        </p:nvSpPr>
        <p:spPr bwMode="auto">
          <a:xfrm>
            <a:off x="4211638" y="4797425"/>
            <a:ext cx="3168650" cy="1028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代入检验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1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数学通用模板</Template>
  <TotalTime>0</TotalTime>
  <Words>609</Words>
  <Application>Microsoft Office PowerPoint</Application>
  <PresentationFormat>全屏显示(4:3)</PresentationFormat>
  <Paragraphs>177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黑体</vt:lpstr>
      <vt:lpstr>华文行楷</vt:lpstr>
      <vt:lpstr>宋体</vt:lpstr>
      <vt:lpstr>微软雅黑</vt:lpstr>
      <vt:lpstr>Arial</vt:lpstr>
      <vt:lpstr>Franklin Gothic Book</vt:lpstr>
      <vt:lpstr>Franklin Gothic Medium</vt:lpstr>
      <vt:lpstr>Symbol</vt:lpstr>
      <vt:lpstr>Tahoma</vt:lpstr>
      <vt:lpstr>Times New Roman</vt:lpstr>
      <vt:lpstr>Wingdings</vt:lpstr>
      <vt:lpstr>Wingdings 2</vt:lpstr>
      <vt:lpstr>WWW.2PPT.COM
</vt:lpstr>
      <vt:lpstr>公式</vt:lpstr>
      <vt:lpstr>Equation</vt:lpstr>
      <vt:lpstr>认识二元一次方程组</vt:lpstr>
      <vt:lpstr>PowerPoint 演示文稿</vt:lpstr>
      <vt:lpstr>PowerPoint 演示文稿</vt:lpstr>
      <vt:lpstr>我展示，我精彩</vt:lpstr>
      <vt:lpstr>PowerPoint 演示文稿</vt:lpstr>
      <vt:lpstr>PowerPoint 演示文稿</vt:lpstr>
      <vt:lpstr>知识梳理1</vt:lpstr>
      <vt:lpstr>PowerPoint 演示文稿</vt:lpstr>
      <vt:lpstr>PowerPoint 演示文稿</vt:lpstr>
      <vt:lpstr>PowerPoint 演示文稿</vt:lpstr>
      <vt:lpstr>知识梳理2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2009-06-21T12:21:00Z</dcterms:created>
  <dcterms:modified xsi:type="dcterms:W3CDTF">2023-01-17T02:20:42Z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8F0FC590B92E4A3B8D837FCF8AF3B04E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