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70" r:id="rId3"/>
  </p:sldMasterIdLst>
  <p:notesMasterIdLst>
    <p:notesMasterId r:id="rId27"/>
  </p:notesMasterIdLst>
  <p:handoutMasterIdLst>
    <p:handoutMasterId r:id="rId28"/>
  </p:handoutMasterIdLst>
  <p:sldIdLst>
    <p:sldId id="265" r:id="rId4"/>
    <p:sldId id="1301" r:id="rId5"/>
    <p:sldId id="1302" r:id="rId6"/>
    <p:sldId id="1303" r:id="rId7"/>
    <p:sldId id="1374" r:id="rId8"/>
    <p:sldId id="1305" r:id="rId9"/>
    <p:sldId id="1306" r:id="rId10"/>
    <p:sldId id="1307" r:id="rId11"/>
    <p:sldId id="1310" r:id="rId12"/>
    <p:sldId id="1368" r:id="rId13"/>
    <p:sldId id="1383" r:id="rId14"/>
    <p:sldId id="1369" r:id="rId15"/>
    <p:sldId id="1362" r:id="rId16"/>
    <p:sldId id="1350" r:id="rId17"/>
    <p:sldId id="1351" r:id="rId18"/>
    <p:sldId id="1378" r:id="rId19"/>
    <p:sldId id="1358" r:id="rId20"/>
    <p:sldId id="1376" r:id="rId21"/>
    <p:sldId id="1384" r:id="rId22"/>
    <p:sldId id="1380" r:id="rId23"/>
    <p:sldId id="1379" r:id="rId24"/>
    <p:sldId id="1371" r:id="rId25"/>
    <p:sldId id="1327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 snapToGrid="0">
      <p:cViewPr>
        <p:scale>
          <a:sx n="80" d="100"/>
          <a:sy n="80" d="100"/>
        </p:scale>
        <p:origin x="-198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4EF4B-BE5B-4268-8220-B8707F08620C}" type="doc">
      <dgm:prSet loTypeId="urn:microsoft.com/office/officeart/2005/8/layout/hierarchy2#1" loCatId="hierarchy" qsTypeId="urn:microsoft.com/office/officeart/2005/8/quickstyle/simple3#1" qsCatId="simple" csTypeId="urn:microsoft.com/office/officeart/2005/8/colors/colorful5#2" csCatId="colorful" phldr="1"/>
      <dgm:spPr/>
      <dgm:t>
        <a:bodyPr/>
        <a:lstStyle/>
        <a:p>
          <a:endParaRPr lang="zh-CN" altLang="en-US"/>
        </a:p>
      </dgm:t>
    </dgm:pt>
    <dgm:pt modelId="{042FECBC-9B9E-4F52-9105-6578038E1F48}" type="parTrans" cxnId="{5C716A5D-69CA-4B15-9069-AB7E0856485A}">
      <dgm:prSet custT="1"/>
      <dgm:spPr/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EA3B0228-7AAC-4ED7-83C0-53DE48C8EA7D}">
      <dgm:prSet phldrT="[文本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US" altLang="zh-CN" sz="2400" b="1" spc="-300" smtClean="0">
              <a:latin typeface="方正北魏楷书简体" pitchFamily="65" charset="-122"/>
              <a:ea typeface="方正北魏楷书简体" pitchFamily="65" charset="-122"/>
            </a:rPr>
            <a:t>1.</a:t>
          </a:r>
          <a:r>
            <a:rPr lang="zh-CN" sz="2400" b="1" spc="-300" smtClean="0">
              <a:latin typeface="方正北魏楷书简体" pitchFamily="65" charset="-122"/>
              <a:ea typeface="方正北魏楷书简体" pitchFamily="65" charset="-122"/>
            </a:rPr>
            <a:t>比较有理数的大小</a:t>
          </a:r>
          <a:endParaRPr lang="zh-CN" altLang="en-US" sz="2400" spc="-300">
            <a:latin typeface="方正北魏楷书简体" pitchFamily="65" charset="-122"/>
            <a:ea typeface="方正北魏楷书简体" pitchFamily="65" charset="-122"/>
          </a:endParaRPr>
        </a:p>
      </dgm:t>
    </dgm:pt>
    <dgm:pt modelId="{64D20328-E9A4-4DA1-AC45-681017A1FE36}" type="parTrans" cxnId="{0E5E6FEF-8F68-4E72-A51C-3D3DC490EE82}">
      <dgm:prSet custT="1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5291136E-BC1B-4EB7-8A6E-BD0F141EAD8E}">
      <dgm:prSet phldrT="[文本]" custT="1"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sz="2400" b="1" smtClean="0">
              <a:latin typeface="方正北魏楷书简体" pitchFamily="65" charset="-122"/>
              <a:ea typeface="方正北魏楷书简体" pitchFamily="65" charset="-122"/>
            </a:rPr>
            <a:t>法则比较法</a:t>
          </a:r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2584D421-3F67-4E4E-81EF-E5AE7DBC4EA4}" type="parTrans" cxnId="{A9BA8419-094B-422F-AC68-502F9908CF8F}">
      <dgm:prSet custT="1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E06D5EA3-3293-4D6F-A0FC-6532F65BC4FF}">
      <dgm:prSet phldrT="[文本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>
            <a:lnSpc>
              <a:spcPct val="100000"/>
            </a:lnSpc>
            <a:spcAft>
              <a:spcPct val="0"/>
            </a:spcAft>
          </a:pPr>
          <a:r>
            <a:rPr lang="en-US" sz="2400" b="1" spc="-300" smtClean="0">
              <a:latin typeface="方正北魏楷书简体" pitchFamily="65" charset="-122"/>
              <a:ea typeface="方正北魏楷书简体" pitchFamily="65" charset="-122"/>
            </a:rPr>
            <a:t>(1)</a:t>
          </a:r>
          <a:r>
            <a:rPr lang="zh-CN" sz="2400" b="1" spc="-300" smtClean="0">
              <a:latin typeface="方正北魏楷书简体" pitchFamily="65" charset="-122"/>
              <a:ea typeface="方正北魏楷书简体" pitchFamily="65" charset="-122"/>
            </a:rPr>
            <a:t>正数大于</a:t>
          </a:r>
          <a:r>
            <a:rPr lang="en-US" sz="2400" b="1" spc="-300" smtClean="0">
              <a:latin typeface="方正北魏楷书简体" pitchFamily="65" charset="-122"/>
              <a:ea typeface="方正北魏楷书简体" pitchFamily="65" charset="-122"/>
            </a:rPr>
            <a:t>0</a:t>
          </a:r>
          <a:r>
            <a:rPr lang="zh-CN" sz="2400" b="1" spc="-300" smtClean="0">
              <a:latin typeface="方正北魏楷书简体" pitchFamily="65" charset="-122"/>
              <a:ea typeface="方正北魏楷书简体" pitchFamily="65" charset="-122"/>
            </a:rPr>
            <a:t>，</a:t>
          </a:r>
          <a:r>
            <a:rPr lang="en-US" sz="2400" b="1" spc="-300" smtClean="0">
              <a:latin typeface="方正北魏楷书简体" pitchFamily="65" charset="-122"/>
              <a:ea typeface="方正北魏楷书简体" pitchFamily="65" charset="-122"/>
            </a:rPr>
            <a:t>0</a:t>
          </a:r>
          <a:r>
            <a:rPr lang="zh-CN" sz="2400" b="1" spc="-300" smtClean="0">
              <a:latin typeface="方正北魏楷书简体" pitchFamily="65" charset="-122"/>
              <a:ea typeface="方正北魏楷书简体" pitchFamily="65" charset="-122"/>
            </a:rPr>
            <a:t>大于负数，正数大于负数</a:t>
          </a:r>
          <a:r>
            <a:rPr lang="en-US" sz="2400" b="1" spc="-300" smtClean="0">
              <a:latin typeface="方正北魏楷书简体" pitchFamily="65" charset="-122"/>
              <a:ea typeface="方正北魏楷书简体" pitchFamily="65" charset="-122"/>
            </a:rPr>
            <a:t>.</a:t>
          </a:r>
          <a:endParaRPr lang="zh-CN" altLang="en-US" sz="2400" spc="-300">
            <a:latin typeface="方正北魏楷书简体" pitchFamily="65" charset="-122"/>
            <a:ea typeface="方正北魏楷书简体" pitchFamily="65" charset="-122"/>
          </a:endParaRPr>
        </a:p>
      </dgm:t>
    </dgm:pt>
    <dgm:pt modelId="{03A26E99-41AE-4B47-8809-626446B83C3E}" type="sibTrans" cxnId="{A9BA8419-094B-422F-AC68-502F9908CF8F}">
      <dgm:prSet custT="1"/>
      <dgm:spPr/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C0FBD958-4CEF-48EF-BFF2-3011E07A855A}" type="parTrans" cxnId="{D3EF80BA-6A00-4019-B5CD-C0C0D776CCDC}">
      <dgm:prSet custT="1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74F9A5B5-C0EA-48EF-8A6D-A541BC1E936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zh-CN" sz="2400" b="1" smtClean="0">
              <a:latin typeface="方正北魏楷书简体" pitchFamily="65" charset="-122"/>
              <a:ea typeface="方正北魏楷书简体" pitchFamily="65" charset="-122"/>
            </a:rPr>
            <a:t>（</a:t>
          </a:r>
          <a:r>
            <a:rPr lang="en-US" sz="2400" b="1" spc="-300" smtClean="0">
              <a:latin typeface="方正北魏楷书简体" pitchFamily="65" charset="-122"/>
              <a:ea typeface="方正北魏楷书简体" pitchFamily="65" charset="-122"/>
            </a:rPr>
            <a:t>2</a:t>
          </a:r>
          <a:r>
            <a:rPr lang="zh-CN" sz="2400" b="1" spc="-300" smtClean="0">
              <a:latin typeface="方正北魏楷书简体" pitchFamily="65" charset="-122"/>
              <a:ea typeface="方正北魏楷书简体" pitchFamily="65" charset="-122"/>
            </a:rPr>
            <a:t>）两个负数，绝对值大的反而小</a:t>
          </a:r>
          <a:r>
            <a:rPr lang="en-US" sz="2400" b="1" spc="-300" smtClean="0">
              <a:latin typeface="方正北魏楷书简体" pitchFamily="65" charset="-122"/>
              <a:ea typeface="方正北魏楷书简体" pitchFamily="65" charset="-122"/>
            </a:rPr>
            <a:t>.</a:t>
          </a:r>
          <a:endParaRPr lang="zh-CN" altLang="en-US" sz="2400" spc="-300">
            <a:latin typeface="方正北魏楷书简体" pitchFamily="65" charset="-122"/>
            <a:ea typeface="方正北魏楷书简体" pitchFamily="65" charset="-122"/>
          </a:endParaRPr>
        </a:p>
      </dgm:t>
    </dgm:pt>
    <dgm:pt modelId="{F36F9AA6-1468-48F1-B137-65D1B521D60C}" type="sibTrans" cxnId="{D3EF80BA-6A00-4019-B5CD-C0C0D776CCDC}">
      <dgm:prSet custT="1"/>
      <dgm:spPr/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4003EC78-183D-4354-A711-5DB5F81F09DF}" type="sibTrans" cxnId="{0E5E6FEF-8F68-4E72-A51C-3D3DC490EE82}">
      <dgm:prSet custT="1"/>
      <dgm:spPr/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1C412E2B-F6F4-472C-A68A-C13FA9359B3D}" type="parTrans" cxnId="{355196A5-8959-4ED3-B7C8-3ADDB569E8F3}">
      <dgm:prSet custT="1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6A9DA329-1EED-4184-96CC-A75AE72B5986}">
      <dgm:prSet phldrT="[文本]" custT="1"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zh-CN" altLang="en-US" sz="2400" b="1" smtClean="0">
              <a:latin typeface="方正北魏楷书简体" pitchFamily="65" charset="-122"/>
              <a:ea typeface="方正北魏楷书简体" pitchFamily="65" charset="-122"/>
            </a:rPr>
            <a:t>数轴比较法</a:t>
          </a:r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3BBBE1A8-0364-4B58-B50C-CAA7AC0DC747}" type="parTrans" cxnId="{30E7BF81-913B-417C-BA69-981BC1959494}">
      <dgm:prSet custT="1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E7B3610E-930F-4BBA-8AA6-5153989435C8}">
      <dgm:prSet phldrT="[文本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zh-CN" altLang="en-US" sz="2400" b="1" smtClean="0">
              <a:latin typeface="方正北魏楷书简体" pitchFamily="65" charset="-122"/>
              <a:ea typeface="方正北魏楷书简体" pitchFamily="65" charset="-122"/>
            </a:rPr>
            <a:t>在数轴上右边的数比左边的数大</a:t>
          </a:r>
          <a:r>
            <a:rPr lang="en-US" altLang="zh-CN" sz="2400" b="1" smtClean="0">
              <a:latin typeface="方正北魏楷书简体" pitchFamily="65" charset="-122"/>
              <a:ea typeface="方正北魏楷书简体" pitchFamily="65" charset="-122"/>
            </a:rPr>
            <a:t>.</a:t>
          </a:r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7D640FBB-236B-4286-A298-F03CFAFBD34C}" type="sibTrans" cxnId="{30E7BF81-913B-417C-BA69-981BC1959494}">
      <dgm:prSet custT="1"/>
      <dgm:spPr/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8EC644B1-7C6E-464C-AF42-BB840ACE1A39}" type="sibTrans" cxnId="{355196A5-8959-4ED3-B7C8-3ADDB569E8F3}">
      <dgm:prSet custT="1"/>
      <dgm:spPr/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ABB6A10B-1942-4733-A9B1-F5D5AACE2E05}" type="sibTrans" cxnId="{5C716A5D-69CA-4B15-9069-AB7E0856485A}">
      <dgm:prSet custT="1"/>
      <dgm:spPr/>
      <dgm:t>
        <a:bodyPr/>
        <a:lstStyle/>
        <a:p>
          <a:endParaRPr lang="zh-CN" altLang="en-US" sz="2400">
            <a:latin typeface="方正北魏楷书简体" pitchFamily="65" charset="-122"/>
            <a:ea typeface="方正北魏楷书简体" pitchFamily="65" charset="-122"/>
          </a:endParaRPr>
        </a:p>
      </dgm:t>
    </dgm:pt>
    <dgm:pt modelId="{60306D61-BD4E-4D56-9851-BAF8A65FB8AE}" type="pres">
      <dgm:prSet presAssocID="{9454EF4B-BE5B-4268-8220-B8707F0862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5824AB1-E8AD-401E-9265-261A5B46448A}" type="pres">
      <dgm:prSet presAssocID="{EA3B0228-7AAC-4ED7-83C0-53DE48C8EA7D}" presName="root1" presStyleCnt="0"/>
      <dgm:spPr/>
      <dgm:t>
        <a:bodyPr/>
        <a:lstStyle/>
        <a:p>
          <a:endParaRPr/>
        </a:p>
      </dgm:t>
    </dgm:pt>
    <dgm:pt modelId="{437803B2-0211-405E-941F-66487CA08C99}" type="pres">
      <dgm:prSet presAssocID="{EA3B0228-7AAC-4ED7-83C0-53DE48C8EA7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576B942-2810-435F-854F-1251D6C04B14}" type="pres">
      <dgm:prSet presAssocID="{EA3B0228-7AAC-4ED7-83C0-53DE48C8EA7D}" presName="level2hierChild" presStyleCnt="0"/>
      <dgm:spPr/>
      <dgm:t>
        <a:bodyPr/>
        <a:lstStyle/>
        <a:p>
          <a:endParaRPr/>
        </a:p>
      </dgm:t>
    </dgm:pt>
    <dgm:pt modelId="{9A260892-9F6B-450F-9A3A-3FCAE2C6323E}" type="pres">
      <dgm:prSet presAssocID="{64D20328-E9A4-4DA1-AC45-681017A1FE36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3A83D5A-9CDF-4DDE-94F4-B90FEEC05AA2}" type="pres">
      <dgm:prSet presAssocID="{64D20328-E9A4-4DA1-AC45-681017A1FE36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DC06676E-87B3-4CFE-8680-A8D525FDFB38}" type="pres">
      <dgm:prSet presAssocID="{5291136E-BC1B-4EB7-8A6E-BD0F141EAD8E}" presName="root2" presStyleCnt="0"/>
      <dgm:spPr/>
      <dgm:t>
        <a:bodyPr/>
        <a:lstStyle/>
        <a:p>
          <a:endParaRPr/>
        </a:p>
      </dgm:t>
    </dgm:pt>
    <dgm:pt modelId="{32826A9F-D321-44BD-A37B-75AE2E547FE2}" type="pres">
      <dgm:prSet presAssocID="{5291136E-BC1B-4EB7-8A6E-BD0F141EAD8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BDF5AE4-B9CF-41F6-AAC9-11496691EA95}" type="pres">
      <dgm:prSet presAssocID="{5291136E-BC1B-4EB7-8A6E-BD0F141EAD8E}" presName="level3hierChild" presStyleCnt="0"/>
      <dgm:spPr/>
      <dgm:t>
        <a:bodyPr/>
        <a:lstStyle/>
        <a:p>
          <a:endParaRPr/>
        </a:p>
      </dgm:t>
    </dgm:pt>
    <dgm:pt modelId="{4732ADF3-E5C8-4518-AE98-CCAA1840FA3C}" type="pres">
      <dgm:prSet presAssocID="{2584D421-3F67-4E4E-81EF-E5AE7DBC4EA4}" presName="conn2-1" presStyleLbl="parChTrans1D3" presStyleIdx="0" presStyleCnt="3"/>
      <dgm:spPr/>
      <dgm:t>
        <a:bodyPr/>
        <a:lstStyle/>
        <a:p>
          <a:endParaRPr lang="zh-CN" altLang="en-US"/>
        </a:p>
      </dgm:t>
    </dgm:pt>
    <dgm:pt modelId="{9F47A123-3DD8-4222-B3FB-2DED860F71DC}" type="pres">
      <dgm:prSet presAssocID="{2584D421-3F67-4E4E-81EF-E5AE7DBC4EA4}" presName="connTx" presStyleLbl="parChTrans1D3" presStyleIdx="0" presStyleCnt="3"/>
      <dgm:spPr/>
      <dgm:t>
        <a:bodyPr/>
        <a:lstStyle/>
        <a:p>
          <a:endParaRPr lang="zh-CN" altLang="en-US"/>
        </a:p>
      </dgm:t>
    </dgm:pt>
    <dgm:pt modelId="{623AFE8D-60A3-4598-8768-DBC1C5793F8E}" type="pres">
      <dgm:prSet presAssocID="{E06D5EA3-3293-4D6F-A0FC-6532F65BC4FF}" presName="root2" presStyleCnt="0"/>
      <dgm:spPr/>
      <dgm:t>
        <a:bodyPr/>
        <a:lstStyle/>
        <a:p>
          <a:endParaRPr/>
        </a:p>
      </dgm:t>
    </dgm:pt>
    <dgm:pt modelId="{7D7239C4-0093-46D7-B2CC-3CD6F19BE099}" type="pres">
      <dgm:prSet presAssocID="{E06D5EA3-3293-4D6F-A0FC-6532F65BC4F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A1DAB53-8EBE-408D-894F-99BB9A3E361B}" type="pres">
      <dgm:prSet presAssocID="{E06D5EA3-3293-4D6F-A0FC-6532F65BC4FF}" presName="level3hierChild" presStyleCnt="0"/>
      <dgm:spPr/>
      <dgm:t>
        <a:bodyPr/>
        <a:lstStyle/>
        <a:p>
          <a:endParaRPr/>
        </a:p>
      </dgm:t>
    </dgm:pt>
    <dgm:pt modelId="{221B81AD-760B-4D58-93D4-52524A565579}" type="pres">
      <dgm:prSet presAssocID="{C0FBD958-4CEF-48EF-BFF2-3011E07A855A}" presName="conn2-1" presStyleLbl="parChTrans1D3" presStyleIdx="1" presStyleCnt="3"/>
      <dgm:spPr/>
      <dgm:t>
        <a:bodyPr/>
        <a:lstStyle/>
        <a:p>
          <a:endParaRPr lang="zh-CN" altLang="en-US"/>
        </a:p>
      </dgm:t>
    </dgm:pt>
    <dgm:pt modelId="{723284F8-6458-48FD-AF23-433E070F9C60}" type="pres">
      <dgm:prSet presAssocID="{C0FBD958-4CEF-48EF-BFF2-3011E07A855A}" presName="connTx" presStyleLbl="parChTrans1D3" presStyleIdx="1" presStyleCnt="3"/>
      <dgm:spPr/>
      <dgm:t>
        <a:bodyPr/>
        <a:lstStyle/>
        <a:p>
          <a:endParaRPr lang="zh-CN" altLang="en-US"/>
        </a:p>
      </dgm:t>
    </dgm:pt>
    <dgm:pt modelId="{A3E26FAC-1BC4-4698-825B-C11906F2E7D6}" type="pres">
      <dgm:prSet presAssocID="{74F9A5B5-C0EA-48EF-8A6D-A541BC1E9364}" presName="root2" presStyleCnt="0"/>
      <dgm:spPr/>
      <dgm:t>
        <a:bodyPr/>
        <a:lstStyle/>
        <a:p>
          <a:endParaRPr/>
        </a:p>
      </dgm:t>
    </dgm:pt>
    <dgm:pt modelId="{D79E8774-8858-4243-9992-7F3956580084}" type="pres">
      <dgm:prSet presAssocID="{74F9A5B5-C0EA-48EF-8A6D-A541BC1E936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BAB3A10-7C47-449F-84B6-6524A89FE0CC}" type="pres">
      <dgm:prSet presAssocID="{74F9A5B5-C0EA-48EF-8A6D-A541BC1E9364}" presName="level3hierChild" presStyleCnt="0"/>
      <dgm:spPr/>
      <dgm:t>
        <a:bodyPr/>
        <a:lstStyle/>
        <a:p>
          <a:endParaRPr/>
        </a:p>
      </dgm:t>
    </dgm:pt>
    <dgm:pt modelId="{7E7102ED-D049-46C5-8B4A-ACD9DFDCF213}" type="pres">
      <dgm:prSet presAssocID="{1C412E2B-F6F4-472C-A68A-C13FA9359B3D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62E99473-58E3-43CC-994E-E3C5DDF2A034}" type="pres">
      <dgm:prSet presAssocID="{1C412E2B-F6F4-472C-A68A-C13FA9359B3D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57BD24A0-38B8-4804-823B-E8C88837B901}" type="pres">
      <dgm:prSet presAssocID="{6A9DA329-1EED-4184-96CC-A75AE72B5986}" presName="root2" presStyleCnt="0"/>
      <dgm:spPr/>
      <dgm:t>
        <a:bodyPr/>
        <a:lstStyle/>
        <a:p>
          <a:endParaRPr/>
        </a:p>
      </dgm:t>
    </dgm:pt>
    <dgm:pt modelId="{FAE4D085-981A-4F87-A934-B1251DCAC93B}" type="pres">
      <dgm:prSet presAssocID="{6A9DA329-1EED-4184-96CC-A75AE72B598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C4EC22F-BD0D-4027-811A-BBC8FD2E3BEF}" type="pres">
      <dgm:prSet presAssocID="{6A9DA329-1EED-4184-96CC-A75AE72B5986}" presName="level3hierChild" presStyleCnt="0"/>
      <dgm:spPr/>
      <dgm:t>
        <a:bodyPr/>
        <a:lstStyle/>
        <a:p>
          <a:endParaRPr/>
        </a:p>
      </dgm:t>
    </dgm:pt>
    <dgm:pt modelId="{7596E563-B39B-4CD1-934D-BAE6FB42980C}" type="pres">
      <dgm:prSet presAssocID="{3BBBE1A8-0364-4B58-B50C-CAA7AC0DC747}" presName="conn2-1" presStyleLbl="parChTrans1D3" presStyleIdx="2" presStyleCnt="3"/>
      <dgm:spPr/>
      <dgm:t>
        <a:bodyPr/>
        <a:lstStyle/>
        <a:p>
          <a:endParaRPr lang="zh-CN" altLang="en-US"/>
        </a:p>
      </dgm:t>
    </dgm:pt>
    <dgm:pt modelId="{F3220478-DDCC-4B98-9F97-41C5EDF72228}" type="pres">
      <dgm:prSet presAssocID="{3BBBE1A8-0364-4B58-B50C-CAA7AC0DC747}" presName="connTx" presStyleLbl="parChTrans1D3" presStyleIdx="2" presStyleCnt="3"/>
      <dgm:spPr/>
      <dgm:t>
        <a:bodyPr/>
        <a:lstStyle/>
        <a:p>
          <a:endParaRPr lang="zh-CN" altLang="en-US"/>
        </a:p>
      </dgm:t>
    </dgm:pt>
    <dgm:pt modelId="{976F4366-1841-471C-8A9E-CA086ABF8981}" type="pres">
      <dgm:prSet presAssocID="{E7B3610E-930F-4BBA-8AA6-5153989435C8}" presName="root2" presStyleCnt="0"/>
      <dgm:spPr/>
      <dgm:t>
        <a:bodyPr/>
        <a:lstStyle/>
        <a:p>
          <a:endParaRPr/>
        </a:p>
      </dgm:t>
    </dgm:pt>
    <dgm:pt modelId="{65176F8B-097B-4FCA-AF0C-3EC978775786}" type="pres">
      <dgm:prSet presAssocID="{E7B3610E-930F-4BBA-8AA6-5153989435C8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CCF40DE-8515-4F39-8C03-258DDFDA7676}" type="pres">
      <dgm:prSet presAssocID="{E7B3610E-930F-4BBA-8AA6-5153989435C8}" presName="level3hierChild" presStyleCnt="0"/>
      <dgm:spPr/>
      <dgm:t>
        <a:bodyPr/>
        <a:lstStyle/>
        <a:p>
          <a:endParaRPr/>
        </a:p>
      </dgm:t>
    </dgm:pt>
  </dgm:ptLst>
  <dgm:cxnLst>
    <dgm:cxn modelId="{0E5E6FEF-8F68-4E72-A51C-3D3DC490EE82}" srcId="{EA3B0228-7AAC-4ED7-83C0-53DE48C8EA7D}" destId="{5291136E-BC1B-4EB7-8A6E-BD0F141EAD8E}" srcOrd="0" destOrd="0" parTransId="{64D20328-E9A4-4DA1-AC45-681017A1FE36}" sibTransId="{4003EC78-183D-4354-A711-5DB5F81F09DF}"/>
    <dgm:cxn modelId="{6F4DC6E4-F921-4C62-A0F5-391B7345CA70}" type="presOf" srcId="{1C412E2B-F6F4-472C-A68A-C13FA9359B3D}" destId="{62E99473-58E3-43CC-994E-E3C5DDF2A034}" srcOrd="1" destOrd="0" presId="urn:microsoft.com/office/officeart/2005/8/layout/hierarchy2#1"/>
    <dgm:cxn modelId="{44147C2B-0CD8-4495-A306-1C66813C0A39}" type="presOf" srcId="{E7B3610E-930F-4BBA-8AA6-5153989435C8}" destId="{65176F8B-097B-4FCA-AF0C-3EC978775786}" srcOrd="0" destOrd="0" presId="urn:microsoft.com/office/officeart/2005/8/layout/hierarchy2#1"/>
    <dgm:cxn modelId="{66D18C58-5CD1-461A-9633-33160F441ADB}" type="presOf" srcId="{E06D5EA3-3293-4D6F-A0FC-6532F65BC4FF}" destId="{7D7239C4-0093-46D7-B2CC-3CD6F19BE099}" srcOrd="0" destOrd="0" presId="urn:microsoft.com/office/officeart/2005/8/layout/hierarchy2#1"/>
    <dgm:cxn modelId="{BF505F58-413C-46AB-8F8A-F533D4BCA959}" type="presOf" srcId="{EA3B0228-7AAC-4ED7-83C0-53DE48C8EA7D}" destId="{437803B2-0211-405E-941F-66487CA08C99}" srcOrd="0" destOrd="0" presId="urn:microsoft.com/office/officeart/2005/8/layout/hierarchy2#1"/>
    <dgm:cxn modelId="{26E4A18F-2727-4166-824D-0A3AB2F8A25A}" type="presOf" srcId="{74F9A5B5-C0EA-48EF-8A6D-A541BC1E9364}" destId="{D79E8774-8858-4243-9992-7F3956580084}" srcOrd="0" destOrd="0" presId="urn:microsoft.com/office/officeart/2005/8/layout/hierarchy2#1"/>
    <dgm:cxn modelId="{A9BA8419-094B-422F-AC68-502F9908CF8F}" srcId="{5291136E-BC1B-4EB7-8A6E-BD0F141EAD8E}" destId="{E06D5EA3-3293-4D6F-A0FC-6532F65BC4FF}" srcOrd="0" destOrd="0" parTransId="{2584D421-3F67-4E4E-81EF-E5AE7DBC4EA4}" sibTransId="{03A26E99-41AE-4B47-8809-626446B83C3E}"/>
    <dgm:cxn modelId="{EFAD6D2F-107B-4019-B812-BCE2BDCE5FD2}" type="presOf" srcId="{3BBBE1A8-0364-4B58-B50C-CAA7AC0DC747}" destId="{7596E563-B39B-4CD1-934D-BAE6FB42980C}" srcOrd="0" destOrd="0" presId="urn:microsoft.com/office/officeart/2005/8/layout/hierarchy2#1"/>
    <dgm:cxn modelId="{2811E31A-0EFF-4F3B-9DA9-955AA88D15CC}" type="presOf" srcId="{64D20328-E9A4-4DA1-AC45-681017A1FE36}" destId="{E3A83D5A-9CDF-4DDE-94F4-B90FEEC05AA2}" srcOrd="1" destOrd="0" presId="urn:microsoft.com/office/officeart/2005/8/layout/hierarchy2#1"/>
    <dgm:cxn modelId="{CFF776EC-BCDB-4E20-BC42-66EF5751B7D0}" type="presOf" srcId="{5291136E-BC1B-4EB7-8A6E-BD0F141EAD8E}" destId="{32826A9F-D321-44BD-A37B-75AE2E547FE2}" srcOrd="0" destOrd="0" presId="urn:microsoft.com/office/officeart/2005/8/layout/hierarchy2#1"/>
    <dgm:cxn modelId="{D3806447-A587-414A-8F08-BD254899E983}" type="presOf" srcId="{6A9DA329-1EED-4184-96CC-A75AE72B5986}" destId="{FAE4D085-981A-4F87-A934-B1251DCAC93B}" srcOrd="0" destOrd="0" presId="urn:microsoft.com/office/officeart/2005/8/layout/hierarchy2#1"/>
    <dgm:cxn modelId="{5C716A5D-69CA-4B15-9069-AB7E0856485A}" srcId="{9454EF4B-BE5B-4268-8220-B8707F08620C}" destId="{EA3B0228-7AAC-4ED7-83C0-53DE48C8EA7D}" srcOrd="0" destOrd="0" parTransId="{042FECBC-9B9E-4F52-9105-6578038E1F48}" sibTransId="{ABB6A10B-1942-4733-A9B1-F5D5AACE2E05}"/>
    <dgm:cxn modelId="{A0FB2BDB-E7BF-4194-B44B-1B1ED91E49F8}" type="presOf" srcId="{C0FBD958-4CEF-48EF-BFF2-3011E07A855A}" destId="{221B81AD-760B-4D58-93D4-52524A565579}" srcOrd="0" destOrd="0" presId="urn:microsoft.com/office/officeart/2005/8/layout/hierarchy2#1"/>
    <dgm:cxn modelId="{6885473E-1B4F-4364-A66D-E1E8436E181C}" type="presOf" srcId="{9454EF4B-BE5B-4268-8220-B8707F08620C}" destId="{60306D61-BD4E-4D56-9851-BAF8A65FB8AE}" srcOrd="0" destOrd="0" presId="urn:microsoft.com/office/officeart/2005/8/layout/hierarchy2#1"/>
    <dgm:cxn modelId="{95D8A4EA-0436-4A50-B4A6-1C6ED8810640}" type="presOf" srcId="{3BBBE1A8-0364-4B58-B50C-CAA7AC0DC747}" destId="{F3220478-DDCC-4B98-9F97-41C5EDF72228}" srcOrd="1" destOrd="0" presId="urn:microsoft.com/office/officeart/2005/8/layout/hierarchy2#1"/>
    <dgm:cxn modelId="{30E7BF81-913B-417C-BA69-981BC1959494}" srcId="{6A9DA329-1EED-4184-96CC-A75AE72B5986}" destId="{E7B3610E-930F-4BBA-8AA6-5153989435C8}" srcOrd="0" destOrd="0" parTransId="{3BBBE1A8-0364-4B58-B50C-CAA7AC0DC747}" sibTransId="{7D640FBB-236B-4286-A298-F03CFAFBD34C}"/>
    <dgm:cxn modelId="{5C3A3D90-EADF-45A3-AE40-65E1F18378BE}" type="presOf" srcId="{64D20328-E9A4-4DA1-AC45-681017A1FE36}" destId="{9A260892-9F6B-450F-9A3A-3FCAE2C6323E}" srcOrd="0" destOrd="0" presId="urn:microsoft.com/office/officeart/2005/8/layout/hierarchy2#1"/>
    <dgm:cxn modelId="{D3EF80BA-6A00-4019-B5CD-C0C0D776CCDC}" srcId="{5291136E-BC1B-4EB7-8A6E-BD0F141EAD8E}" destId="{74F9A5B5-C0EA-48EF-8A6D-A541BC1E9364}" srcOrd="1" destOrd="0" parTransId="{C0FBD958-4CEF-48EF-BFF2-3011E07A855A}" sibTransId="{F36F9AA6-1468-48F1-B137-65D1B521D60C}"/>
    <dgm:cxn modelId="{A2614877-4841-4CB5-ACF2-D934E165E93A}" type="presOf" srcId="{C0FBD958-4CEF-48EF-BFF2-3011E07A855A}" destId="{723284F8-6458-48FD-AF23-433E070F9C60}" srcOrd="1" destOrd="0" presId="urn:microsoft.com/office/officeart/2005/8/layout/hierarchy2#1"/>
    <dgm:cxn modelId="{883B25C1-D159-4F3E-9F53-E3B53CD40E8F}" type="presOf" srcId="{2584D421-3F67-4E4E-81EF-E5AE7DBC4EA4}" destId="{9F47A123-3DD8-4222-B3FB-2DED860F71DC}" srcOrd="1" destOrd="0" presId="urn:microsoft.com/office/officeart/2005/8/layout/hierarchy2#1"/>
    <dgm:cxn modelId="{8DA19C61-2A43-411C-BAF4-B8AD6BEAD76F}" type="presOf" srcId="{2584D421-3F67-4E4E-81EF-E5AE7DBC4EA4}" destId="{4732ADF3-E5C8-4518-AE98-CCAA1840FA3C}" srcOrd="0" destOrd="0" presId="urn:microsoft.com/office/officeart/2005/8/layout/hierarchy2#1"/>
    <dgm:cxn modelId="{355196A5-8959-4ED3-B7C8-3ADDB569E8F3}" srcId="{EA3B0228-7AAC-4ED7-83C0-53DE48C8EA7D}" destId="{6A9DA329-1EED-4184-96CC-A75AE72B5986}" srcOrd="1" destOrd="0" parTransId="{1C412E2B-F6F4-472C-A68A-C13FA9359B3D}" sibTransId="{8EC644B1-7C6E-464C-AF42-BB840ACE1A39}"/>
    <dgm:cxn modelId="{860C964F-9D1E-421B-BC17-15D9948D5435}" type="presOf" srcId="{1C412E2B-F6F4-472C-A68A-C13FA9359B3D}" destId="{7E7102ED-D049-46C5-8B4A-ACD9DFDCF213}" srcOrd="0" destOrd="0" presId="urn:microsoft.com/office/officeart/2005/8/layout/hierarchy2#1"/>
    <dgm:cxn modelId="{A716BB8E-472F-415A-AC7D-764E8E047F36}" type="presParOf" srcId="{60306D61-BD4E-4D56-9851-BAF8A65FB8AE}" destId="{65824AB1-E8AD-401E-9265-261A5B46448A}" srcOrd="0" destOrd="0" presId="urn:microsoft.com/office/officeart/2005/8/layout/hierarchy2#1"/>
    <dgm:cxn modelId="{8C98F0AA-0DD2-4C5A-AF56-92E74A30F2EB}" type="presParOf" srcId="{65824AB1-E8AD-401E-9265-261A5B46448A}" destId="{437803B2-0211-405E-941F-66487CA08C99}" srcOrd="0" destOrd="0" presId="urn:microsoft.com/office/officeart/2005/8/layout/hierarchy2#1"/>
    <dgm:cxn modelId="{33157E49-494D-4668-9810-FE25CCDCB55E}" type="presParOf" srcId="{65824AB1-E8AD-401E-9265-261A5B46448A}" destId="{F576B942-2810-435F-854F-1251D6C04B14}" srcOrd="1" destOrd="0" presId="urn:microsoft.com/office/officeart/2005/8/layout/hierarchy2#1"/>
    <dgm:cxn modelId="{E11BFD44-B46E-42A2-8A5D-BFD01FE0A10A}" type="presParOf" srcId="{F576B942-2810-435F-854F-1251D6C04B14}" destId="{9A260892-9F6B-450F-9A3A-3FCAE2C6323E}" srcOrd="0" destOrd="0" presId="urn:microsoft.com/office/officeart/2005/8/layout/hierarchy2#1"/>
    <dgm:cxn modelId="{57372F77-791A-4392-ADA5-7FB347BAD414}" type="presParOf" srcId="{9A260892-9F6B-450F-9A3A-3FCAE2C6323E}" destId="{E3A83D5A-9CDF-4DDE-94F4-B90FEEC05AA2}" srcOrd="0" destOrd="0" presId="urn:microsoft.com/office/officeart/2005/8/layout/hierarchy2#1"/>
    <dgm:cxn modelId="{6BEB20DB-85D7-43E5-9733-952396DD5DEB}" type="presParOf" srcId="{F576B942-2810-435F-854F-1251D6C04B14}" destId="{DC06676E-87B3-4CFE-8680-A8D525FDFB38}" srcOrd="1" destOrd="0" presId="urn:microsoft.com/office/officeart/2005/8/layout/hierarchy2#1"/>
    <dgm:cxn modelId="{9256994C-4AFE-4B1C-84E2-AA081F746F90}" type="presParOf" srcId="{DC06676E-87B3-4CFE-8680-A8D525FDFB38}" destId="{32826A9F-D321-44BD-A37B-75AE2E547FE2}" srcOrd="0" destOrd="0" presId="urn:microsoft.com/office/officeart/2005/8/layout/hierarchy2#1"/>
    <dgm:cxn modelId="{B40AA17D-8CCC-49B5-8FC9-77197CBD746D}" type="presParOf" srcId="{DC06676E-87B3-4CFE-8680-A8D525FDFB38}" destId="{BBDF5AE4-B9CF-41F6-AAC9-11496691EA95}" srcOrd="1" destOrd="0" presId="urn:microsoft.com/office/officeart/2005/8/layout/hierarchy2#1"/>
    <dgm:cxn modelId="{BF5055EC-1F65-4BDA-8B57-45F4427CC0D5}" type="presParOf" srcId="{BBDF5AE4-B9CF-41F6-AAC9-11496691EA95}" destId="{4732ADF3-E5C8-4518-AE98-CCAA1840FA3C}" srcOrd="0" destOrd="0" presId="urn:microsoft.com/office/officeart/2005/8/layout/hierarchy2#1"/>
    <dgm:cxn modelId="{6BB32F0A-92E2-42E5-B8E3-5DF6384E2E7A}" type="presParOf" srcId="{4732ADF3-E5C8-4518-AE98-CCAA1840FA3C}" destId="{9F47A123-3DD8-4222-B3FB-2DED860F71DC}" srcOrd="0" destOrd="0" presId="urn:microsoft.com/office/officeart/2005/8/layout/hierarchy2#1"/>
    <dgm:cxn modelId="{25E8DAB0-6DB1-4075-BDA1-1712D6250305}" type="presParOf" srcId="{BBDF5AE4-B9CF-41F6-AAC9-11496691EA95}" destId="{623AFE8D-60A3-4598-8768-DBC1C5793F8E}" srcOrd="1" destOrd="0" presId="urn:microsoft.com/office/officeart/2005/8/layout/hierarchy2#1"/>
    <dgm:cxn modelId="{7AAD90D3-08CB-466E-9B1B-89F24100332F}" type="presParOf" srcId="{623AFE8D-60A3-4598-8768-DBC1C5793F8E}" destId="{7D7239C4-0093-46D7-B2CC-3CD6F19BE099}" srcOrd="0" destOrd="0" presId="urn:microsoft.com/office/officeart/2005/8/layout/hierarchy2#1"/>
    <dgm:cxn modelId="{077798AC-E3CB-4C5C-98D6-CAB08C124838}" type="presParOf" srcId="{623AFE8D-60A3-4598-8768-DBC1C5793F8E}" destId="{CA1DAB53-8EBE-408D-894F-99BB9A3E361B}" srcOrd="1" destOrd="0" presId="urn:microsoft.com/office/officeart/2005/8/layout/hierarchy2#1"/>
    <dgm:cxn modelId="{FF68D5D9-E36D-4F07-9961-1DA8163C0A53}" type="presParOf" srcId="{BBDF5AE4-B9CF-41F6-AAC9-11496691EA95}" destId="{221B81AD-760B-4D58-93D4-52524A565579}" srcOrd="2" destOrd="0" presId="urn:microsoft.com/office/officeart/2005/8/layout/hierarchy2#1"/>
    <dgm:cxn modelId="{A95A18D3-6C6D-441B-8E35-00EE56ECC56C}" type="presParOf" srcId="{221B81AD-760B-4D58-93D4-52524A565579}" destId="{723284F8-6458-48FD-AF23-433E070F9C60}" srcOrd="0" destOrd="0" presId="urn:microsoft.com/office/officeart/2005/8/layout/hierarchy2#1"/>
    <dgm:cxn modelId="{5D140086-6E22-4D3B-92C8-967E87A0E3D8}" type="presParOf" srcId="{BBDF5AE4-B9CF-41F6-AAC9-11496691EA95}" destId="{A3E26FAC-1BC4-4698-825B-C11906F2E7D6}" srcOrd="3" destOrd="0" presId="urn:microsoft.com/office/officeart/2005/8/layout/hierarchy2#1"/>
    <dgm:cxn modelId="{E7B1351E-436E-4C7B-944E-57E2FB75B51C}" type="presParOf" srcId="{A3E26FAC-1BC4-4698-825B-C11906F2E7D6}" destId="{D79E8774-8858-4243-9992-7F3956580084}" srcOrd="0" destOrd="0" presId="urn:microsoft.com/office/officeart/2005/8/layout/hierarchy2#1"/>
    <dgm:cxn modelId="{9909261F-C6B3-4167-A28C-F62A23036049}" type="presParOf" srcId="{A3E26FAC-1BC4-4698-825B-C11906F2E7D6}" destId="{9BAB3A10-7C47-449F-84B6-6524A89FE0CC}" srcOrd="1" destOrd="0" presId="urn:microsoft.com/office/officeart/2005/8/layout/hierarchy2#1"/>
    <dgm:cxn modelId="{FBCBC84E-DE84-4F6F-87A6-52515EF0FD21}" type="presParOf" srcId="{F576B942-2810-435F-854F-1251D6C04B14}" destId="{7E7102ED-D049-46C5-8B4A-ACD9DFDCF213}" srcOrd="2" destOrd="0" presId="urn:microsoft.com/office/officeart/2005/8/layout/hierarchy2#1"/>
    <dgm:cxn modelId="{C9657739-5BC8-4A57-BF4A-22141F504EF8}" type="presParOf" srcId="{7E7102ED-D049-46C5-8B4A-ACD9DFDCF213}" destId="{62E99473-58E3-43CC-994E-E3C5DDF2A034}" srcOrd="0" destOrd="0" presId="urn:microsoft.com/office/officeart/2005/8/layout/hierarchy2#1"/>
    <dgm:cxn modelId="{34734A21-E22C-43FA-9883-268DF3ADE525}" type="presParOf" srcId="{F576B942-2810-435F-854F-1251D6C04B14}" destId="{57BD24A0-38B8-4804-823B-E8C88837B901}" srcOrd="3" destOrd="0" presId="urn:microsoft.com/office/officeart/2005/8/layout/hierarchy2#1"/>
    <dgm:cxn modelId="{B9E098E8-B2B4-42F8-8F7D-A9C64EF605E9}" type="presParOf" srcId="{57BD24A0-38B8-4804-823B-E8C88837B901}" destId="{FAE4D085-981A-4F87-A934-B1251DCAC93B}" srcOrd="0" destOrd="0" presId="urn:microsoft.com/office/officeart/2005/8/layout/hierarchy2#1"/>
    <dgm:cxn modelId="{14221392-FAEF-49CC-A7A0-07D1D7ED0CB5}" type="presParOf" srcId="{57BD24A0-38B8-4804-823B-E8C88837B901}" destId="{5C4EC22F-BD0D-4027-811A-BBC8FD2E3BEF}" srcOrd="1" destOrd="0" presId="urn:microsoft.com/office/officeart/2005/8/layout/hierarchy2#1"/>
    <dgm:cxn modelId="{54240DC2-6AF3-4C2F-ADE7-B27F49B64472}" type="presParOf" srcId="{5C4EC22F-BD0D-4027-811A-BBC8FD2E3BEF}" destId="{7596E563-B39B-4CD1-934D-BAE6FB42980C}" srcOrd="0" destOrd="0" presId="urn:microsoft.com/office/officeart/2005/8/layout/hierarchy2#1"/>
    <dgm:cxn modelId="{9056CA15-5919-4EAD-B375-088BED5D92C1}" type="presParOf" srcId="{7596E563-B39B-4CD1-934D-BAE6FB42980C}" destId="{F3220478-DDCC-4B98-9F97-41C5EDF72228}" srcOrd="0" destOrd="0" presId="urn:microsoft.com/office/officeart/2005/8/layout/hierarchy2#1"/>
    <dgm:cxn modelId="{E298B675-7DFB-45B2-A3B9-1864C3BE750A}" type="presParOf" srcId="{5C4EC22F-BD0D-4027-811A-BBC8FD2E3BEF}" destId="{976F4366-1841-471C-8A9E-CA086ABF8981}" srcOrd="1" destOrd="0" presId="urn:microsoft.com/office/officeart/2005/8/layout/hierarchy2#1"/>
    <dgm:cxn modelId="{810A0461-BF3A-4D9A-BA4E-99CADB050585}" type="presParOf" srcId="{976F4366-1841-471C-8A9E-CA086ABF8981}" destId="{65176F8B-097B-4FCA-AF0C-3EC978775786}" srcOrd="0" destOrd="0" presId="urn:microsoft.com/office/officeart/2005/8/layout/hierarchy2#1"/>
    <dgm:cxn modelId="{65F746F5-CF6C-45AF-A13E-ACD91792BAD5}" type="presParOf" srcId="{976F4366-1841-471C-8A9E-CA086ABF8981}" destId="{2CCF40DE-8515-4F39-8C03-258DDFDA7676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803B2-0211-405E-941F-66487CA08C99}">
      <dsp:nvSpPr>
        <dsp:cNvPr id="0" name=""/>
        <dsp:cNvSpPr/>
      </dsp:nvSpPr>
      <dsp:spPr>
        <a:xfrm>
          <a:off x="4561" y="2561745"/>
          <a:ext cx="2320622" cy="1160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spc="-300" smtClean="0">
              <a:latin typeface="方正北魏楷书简体" pitchFamily="65" charset="-122"/>
              <a:ea typeface="方正北魏楷书简体" pitchFamily="65" charset="-122"/>
            </a:rPr>
            <a:t>1.</a:t>
          </a:r>
          <a:r>
            <a:rPr lang="zh-CN" sz="2400" b="1" kern="1200" spc="-300" smtClean="0">
              <a:latin typeface="方正北魏楷书简体" pitchFamily="65" charset="-122"/>
              <a:ea typeface="方正北魏楷书简体" pitchFamily="65" charset="-122"/>
            </a:rPr>
            <a:t>比较有理数的大小</a:t>
          </a:r>
          <a:endParaRPr lang="zh-CN" altLang="en-US" sz="2400" kern="1200" spc="-3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38545" y="2595729"/>
        <a:ext cx="2252654" cy="1092343"/>
      </dsp:txXfrm>
    </dsp:sp>
    <dsp:sp modelId="{9A260892-9F6B-450F-9A3A-3FCAE2C6323E}">
      <dsp:nvSpPr>
        <dsp:cNvPr id="0" name=""/>
        <dsp:cNvSpPr/>
      </dsp:nvSpPr>
      <dsp:spPr>
        <a:xfrm rot="18770822">
          <a:off x="2106815" y="2622924"/>
          <a:ext cx="1364984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1364984" y="185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2755183" y="2607392"/>
        <a:ext cx="68249" cy="68249"/>
      </dsp:txXfrm>
    </dsp:sp>
    <dsp:sp modelId="{32826A9F-D321-44BD-A37B-75AE2E547FE2}">
      <dsp:nvSpPr>
        <dsp:cNvPr id="0" name=""/>
        <dsp:cNvSpPr/>
      </dsp:nvSpPr>
      <dsp:spPr>
        <a:xfrm>
          <a:off x="3253432" y="1560977"/>
          <a:ext cx="2320622" cy="1160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smtClean="0">
              <a:latin typeface="方正北魏楷书简体" pitchFamily="65" charset="-122"/>
              <a:ea typeface="方正北魏楷书简体" pitchFamily="65" charset="-122"/>
            </a:rPr>
            <a:t>法则比较法</a:t>
          </a:r>
          <a:endParaRPr lang="zh-CN" altLang="en-US" sz="2400" kern="12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3287416" y="1594961"/>
        <a:ext cx="2252654" cy="1092343"/>
      </dsp:txXfrm>
    </dsp:sp>
    <dsp:sp modelId="{4732ADF3-E5C8-4518-AE98-CCAA1840FA3C}">
      <dsp:nvSpPr>
        <dsp:cNvPr id="0" name=""/>
        <dsp:cNvSpPr/>
      </dsp:nvSpPr>
      <dsp:spPr>
        <a:xfrm rot="19457599">
          <a:off x="5466607" y="1788950"/>
          <a:ext cx="1143141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1143141" y="1859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6009600" y="1778964"/>
        <a:ext cx="57157" cy="57157"/>
      </dsp:txXfrm>
    </dsp:sp>
    <dsp:sp modelId="{7D7239C4-0093-46D7-B2CC-3CD6F19BE099}">
      <dsp:nvSpPr>
        <dsp:cNvPr id="0" name=""/>
        <dsp:cNvSpPr/>
      </dsp:nvSpPr>
      <dsp:spPr>
        <a:xfrm>
          <a:off x="6502303" y="893798"/>
          <a:ext cx="2320622" cy="1160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en-US" sz="2400" b="1" kern="1200" spc="-300" smtClean="0">
              <a:latin typeface="方正北魏楷书简体" pitchFamily="65" charset="-122"/>
              <a:ea typeface="方正北魏楷书简体" pitchFamily="65" charset="-122"/>
            </a:rPr>
            <a:t>(1)</a:t>
          </a:r>
          <a:r>
            <a:rPr lang="zh-CN" sz="2400" b="1" kern="1200" spc="-300" smtClean="0">
              <a:latin typeface="方正北魏楷书简体" pitchFamily="65" charset="-122"/>
              <a:ea typeface="方正北魏楷书简体" pitchFamily="65" charset="-122"/>
            </a:rPr>
            <a:t>正数大于</a:t>
          </a:r>
          <a:r>
            <a:rPr lang="en-US" sz="2400" b="1" kern="1200" spc="-300" smtClean="0">
              <a:latin typeface="方正北魏楷书简体" pitchFamily="65" charset="-122"/>
              <a:ea typeface="方正北魏楷书简体" pitchFamily="65" charset="-122"/>
            </a:rPr>
            <a:t>0</a:t>
          </a:r>
          <a:r>
            <a:rPr lang="zh-CN" sz="2400" b="1" kern="1200" spc="-300" smtClean="0">
              <a:latin typeface="方正北魏楷书简体" pitchFamily="65" charset="-122"/>
              <a:ea typeface="方正北魏楷书简体" pitchFamily="65" charset="-122"/>
            </a:rPr>
            <a:t>，</a:t>
          </a:r>
          <a:r>
            <a:rPr lang="en-US" sz="2400" b="1" kern="1200" spc="-300" smtClean="0">
              <a:latin typeface="方正北魏楷书简体" pitchFamily="65" charset="-122"/>
              <a:ea typeface="方正北魏楷书简体" pitchFamily="65" charset="-122"/>
            </a:rPr>
            <a:t>0</a:t>
          </a:r>
          <a:r>
            <a:rPr lang="zh-CN" sz="2400" b="1" kern="1200" spc="-300" smtClean="0">
              <a:latin typeface="方正北魏楷书简体" pitchFamily="65" charset="-122"/>
              <a:ea typeface="方正北魏楷书简体" pitchFamily="65" charset="-122"/>
            </a:rPr>
            <a:t>大于负数，正数大于负数</a:t>
          </a:r>
          <a:r>
            <a:rPr lang="en-US" sz="2400" b="1" kern="1200" spc="-300" smtClean="0">
              <a:latin typeface="方正北魏楷书简体" pitchFamily="65" charset="-122"/>
              <a:ea typeface="方正北魏楷书简体" pitchFamily="65" charset="-122"/>
            </a:rPr>
            <a:t>.</a:t>
          </a:r>
          <a:endParaRPr lang="zh-CN" altLang="en-US" sz="2400" kern="1200" spc="-3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6536287" y="927782"/>
        <a:ext cx="2252654" cy="1092343"/>
      </dsp:txXfrm>
    </dsp:sp>
    <dsp:sp modelId="{221B81AD-760B-4D58-93D4-52524A565579}">
      <dsp:nvSpPr>
        <dsp:cNvPr id="0" name=""/>
        <dsp:cNvSpPr/>
      </dsp:nvSpPr>
      <dsp:spPr>
        <a:xfrm rot="2142401">
          <a:off x="5466607" y="2456129"/>
          <a:ext cx="1143141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1143141" y="1859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6009600" y="2446143"/>
        <a:ext cx="57157" cy="57157"/>
      </dsp:txXfrm>
    </dsp:sp>
    <dsp:sp modelId="{D79E8774-8858-4243-9992-7F3956580084}">
      <dsp:nvSpPr>
        <dsp:cNvPr id="0" name=""/>
        <dsp:cNvSpPr/>
      </dsp:nvSpPr>
      <dsp:spPr>
        <a:xfrm>
          <a:off x="6502303" y="2228155"/>
          <a:ext cx="2320622" cy="1160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smtClean="0">
              <a:latin typeface="方正北魏楷书简体" pitchFamily="65" charset="-122"/>
              <a:ea typeface="方正北魏楷书简体" pitchFamily="65" charset="-122"/>
            </a:rPr>
            <a:t>（</a:t>
          </a:r>
          <a:r>
            <a:rPr lang="en-US" sz="2400" b="1" kern="1200" spc="-300" smtClean="0">
              <a:latin typeface="方正北魏楷书简体" pitchFamily="65" charset="-122"/>
              <a:ea typeface="方正北魏楷书简体" pitchFamily="65" charset="-122"/>
            </a:rPr>
            <a:t>2</a:t>
          </a:r>
          <a:r>
            <a:rPr lang="zh-CN" sz="2400" b="1" kern="1200" spc="-300" smtClean="0">
              <a:latin typeface="方正北魏楷书简体" pitchFamily="65" charset="-122"/>
              <a:ea typeface="方正北魏楷书简体" pitchFamily="65" charset="-122"/>
            </a:rPr>
            <a:t>）两个负数，绝对值大的反而小</a:t>
          </a:r>
          <a:r>
            <a:rPr lang="en-US" sz="2400" b="1" kern="1200" spc="-300" smtClean="0">
              <a:latin typeface="方正北魏楷书简体" pitchFamily="65" charset="-122"/>
              <a:ea typeface="方正北魏楷书简体" pitchFamily="65" charset="-122"/>
            </a:rPr>
            <a:t>.</a:t>
          </a:r>
          <a:endParaRPr lang="zh-CN" altLang="en-US" sz="2400" kern="1200" spc="-3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6536287" y="2262139"/>
        <a:ext cx="2252654" cy="1092343"/>
      </dsp:txXfrm>
    </dsp:sp>
    <dsp:sp modelId="{7E7102ED-D049-46C5-8B4A-ACD9DFDCF213}">
      <dsp:nvSpPr>
        <dsp:cNvPr id="0" name=""/>
        <dsp:cNvSpPr/>
      </dsp:nvSpPr>
      <dsp:spPr>
        <a:xfrm rot="2829178">
          <a:off x="2106815" y="3623692"/>
          <a:ext cx="1364984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1364984" y="185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2755183" y="3608160"/>
        <a:ext cx="68249" cy="68249"/>
      </dsp:txXfrm>
    </dsp:sp>
    <dsp:sp modelId="{FAE4D085-981A-4F87-A934-B1251DCAC93B}">
      <dsp:nvSpPr>
        <dsp:cNvPr id="0" name=""/>
        <dsp:cNvSpPr/>
      </dsp:nvSpPr>
      <dsp:spPr>
        <a:xfrm>
          <a:off x="3253432" y="3562513"/>
          <a:ext cx="2320622" cy="1160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smtClean="0">
              <a:latin typeface="方正北魏楷书简体" pitchFamily="65" charset="-122"/>
              <a:ea typeface="方正北魏楷书简体" pitchFamily="65" charset="-122"/>
            </a:rPr>
            <a:t>数轴比较法</a:t>
          </a:r>
          <a:endParaRPr lang="zh-CN" altLang="en-US" sz="2400" kern="12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3287416" y="3596497"/>
        <a:ext cx="2252654" cy="1092343"/>
      </dsp:txXfrm>
    </dsp:sp>
    <dsp:sp modelId="{7596E563-B39B-4CD1-934D-BAE6FB42980C}">
      <dsp:nvSpPr>
        <dsp:cNvPr id="0" name=""/>
        <dsp:cNvSpPr/>
      </dsp:nvSpPr>
      <dsp:spPr>
        <a:xfrm>
          <a:off x="5574054" y="4124076"/>
          <a:ext cx="928248" cy="37185"/>
        </a:xfrm>
        <a:custGeom>
          <a:avLst/>
          <a:gdLst/>
          <a:ahLst/>
          <a:cxnLst/>
          <a:rect l="0" t="0" r="0" b="0"/>
          <a:pathLst>
            <a:path>
              <a:moveTo>
                <a:pt x="0" y="18592"/>
              </a:moveTo>
              <a:lnTo>
                <a:pt x="928248" y="1859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6014972" y="4119462"/>
        <a:ext cx="46412" cy="46412"/>
      </dsp:txXfrm>
    </dsp:sp>
    <dsp:sp modelId="{65176F8B-097B-4FCA-AF0C-3EC978775786}">
      <dsp:nvSpPr>
        <dsp:cNvPr id="0" name=""/>
        <dsp:cNvSpPr/>
      </dsp:nvSpPr>
      <dsp:spPr>
        <a:xfrm>
          <a:off x="6502303" y="3562513"/>
          <a:ext cx="2320622" cy="1160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smtClean="0">
              <a:latin typeface="方正北魏楷书简体" pitchFamily="65" charset="-122"/>
              <a:ea typeface="方正北魏楷书简体" pitchFamily="65" charset="-122"/>
            </a:rPr>
            <a:t>在数轴上右边的数比左边的数大</a:t>
          </a:r>
          <a:r>
            <a:rPr lang="en-US" altLang="zh-CN" sz="2400" b="1" kern="1200" smtClean="0">
              <a:latin typeface="方正北魏楷书简体" pitchFamily="65" charset="-122"/>
              <a:ea typeface="方正北魏楷书简体" pitchFamily="65" charset="-122"/>
            </a:rPr>
            <a:t>.</a:t>
          </a:r>
          <a:endParaRPr lang="zh-CN" altLang="en-US" sz="2400" kern="1200">
            <a:latin typeface="方正北魏楷书简体" pitchFamily="65" charset="-122"/>
            <a:ea typeface="方正北魏楷书简体" pitchFamily="65" charset="-122"/>
          </a:endParaRPr>
        </a:p>
      </dsp:txBody>
      <dsp:txXfrm>
        <a:off x="6536287" y="3596497"/>
        <a:ext cx="2252654" cy="109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CBE-662F-48C0-971B-744AAC68ECD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DDEAA-8E1D-4403-A618-FBDD9DD4FC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82-0474-4924-920A-A52D2A16C0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2490-676B-4287-AD1F-63873F1EA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93271" y="566057"/>
            <a:ext cx="11005457" cy="57258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881848" y="852617"/>
            <a:ext cx="10428303" cy="5550954"/>
            <a:chOff x="914882" y="446400"/>
            <a:chExt cx="10362236" cy="5965199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 rot="16200000">
              <a:off x="3113401" y="-1752118"/>
              <a:ext cx="5965198" cy="103622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3252351" y="-662180"/>
              <a:ext cx="5965199" cy="81823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426042" y="-3465569"/>
            <a:ext cx="7339915" cy="13789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9951310" y="-572530"/>
            <a:ext cx="1668163" cy="28132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1515764" y="4510216"/>
            <a:ext cx="1668163" cy="2813219"/>
          </a:xfrm>
          <a:prstGeom prst="rect">
            <a:avLst/>
          </a:prstGeom>
        </p:spPr>
      </p:pic>
      <p:pic>
        <p:nvPicPr>
          <p:cNvPr id="22" name="图片 21" descr="图片包含 物体&#10;&#10;描述已自动生成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flipH="1">
            <a:off x="8993276" y="2755557"/>
            <a:ext cx="3584230" cy="4145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>
            <a:off x="2426042" y="-3465569"/>
            <a:ext cx="7339915" cy="137891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5400000" flipH="1">
            <a:off x="572528" y="-572530"/>
            <a:ext cx="1668163" cy="28132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rot="5400000" flipH="1">
            <a:off x="9399375" y="4510216"/>
            <a:ext cx="1668163" cy="2813219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 flipH="1">
            <a:off x="86497" y="4141243"/>
            <a:ext cx="2829698" cy="2593189"/>
            <a:chOff x="9097853" y="3711194"/>
            <a:chExt cx="3348671" cy="3068786"/>
          </a:xfrm>
        </p:grpSpPr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 flipH="1">
              <a:off x="10501821" y="3711194"/>
              <a:ext cx="1944703" cy="23823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 flipH="1">
              <a:off x="9498245" y="4386003"/>
              <a:ext cx="1430473" cy="168015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9551993" y="4374292"/>
              <a:ext cx="2575025" cy="228480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8" cstate="email"/>
            <a:stretch>
              <a:fillRect/>
            </a:stretch>
          </p:blipFill>
          <p:spPr>
            <a:xfrm flipH="1">
              <a:off x="9097853" y="5456280"/>
              <a:ext cx="1281454" cy="1323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>
            <a:off x="2426043" y="-3465569"/>
            <a:ext cx="7339915" cy="13789138"/>
          </a:xfrm>
          <a:prstGeom prst="rect">
            <a:avLst/>
          </a:prstGeom>
        </p:spPr>
      </p:pic>
      <p:pic>
        <p:nvPicPr>
          <p:cNvPr id="9" name="图片 8" descr="图片包含 文字, 矢量图形&#10;&#10;描述已自动生成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198291" y="5173982"/>
            <a:ext cx="1756268" cy="1513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4982" y="-42859"/>
            <a:ext cx="12062036" cy="6943718"/>
            <a:chOff x="914882" y="446400"/>
            <a:chExt cx="10362236" cy="5965199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 rot="16200000">
              <a:off x="3113401" y="-1752118"/>
              <a:ext cx="5965198" cy="1036223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3252351" y="-662180"/>
              <a:ext cx="5965199" cy="8182360"/>
            </a:xfrm>
            <a:prstGeom prst="rect">
              <a:avLst/>
            </a:prstGeom>
          </p:spPr>
        </p:pic>
      </p:grpSp>
      <p:pic>
        <p:nvPicPr>
          <p:cNvPr id="15" name="图片 14" descr="图片包含 文字,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916748" y="493125"/>
            <a:ext cx="1756268" cy="1513326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8489065" y="3367221"/>
            <a:ext cx="3809151" cy="3490779"/>
            <a:chOff x="9097853" y="3711194"/>
            <a:chExt cx="3348671" cy="3068786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 flipH="1">
              <a:off x="10501821" y="3711194"/>
              <a:ext cx="1944703" cy="23823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 flipH="1">
              <a:off x="9498245" y="4386003"/>
              <a:ext cx="1430473" cy="16801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9551993" y="4374292"/>
              <a:ext cx="2575025" cy="228480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8" cstate="email"/>
            <a:stretch>
              <a:fillRect/>
            </a:stretch>
          </p:blipFill>
          <p:spPr>
            <a:xfrm flipH="1">
              <a:off x="9097853" y="5456280"/>
              <a:ext cx="1281454" cy="1323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3526970"/>
            <a:ext cx="2569029" cy="3331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userDrawn="1">
  <p:cSld name="BACKGROUND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8911167" y="520700"/>
            <a:ext cx="2937933" cy="742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黑板, 文字&#10;&#10;描述已自动生成"/>
          <p:cNvPicPr>
            <a:picLocks noChangeAspect="1"/>
          </p:cNvPicPr>
          <p:nvPr userDrawn="1"/>
        </p:nvPicPr>
        <p:blipFill>
          <a:blip r:embed="rId11" cstate="email">
            <a:alphaModFix amt="70000"/>
          </a:blip>
          <a:stretch>
            <a:fillRect/>
          </a:stretch>
        </p:blipFill>
        <p:spPr>
          <a:xfrm rot="16200000">
            <a:off x="2667000" y="-2666999"/>
            <a:ext cx="6858000" cy="1219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C198-CA10-4033-BC97-721B0939308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FBD8-63E4-41B1-9697-EEB25BDF30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CCACD-E715-4C52-B25D-D151D56609C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A15D-8570-48D8-8EA5-35386C8865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2353733" y="1793174"/>
            <a:ext cx="8143938" cy="14250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1.4  </a:t>
            </a:r>
            <a:r>
              <a:rPr lang="zh-CN" altLang="en-US" sz="6600" dirty="0" smtClean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有理数</a:t>
            </a:r>
            <a:r>
              <a:rPr lang="zh-CN" altLang="en-US" sz="66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的大小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717729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5376" y="734267"/>
            <a:ext cx="1906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探究新知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506809" y="1295487"/>
            <a:ext cx="1494875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952867" y="1707089"/>
            <a:ext cx="7840663" cy="1374727"/>
            <a:chOff x="897" y="2122"/>
            <a:chExt cx="12348" cy="2163"/>
          </a:xfrm>
        </p:grpSpPr>
        <p:sp>
          <p:nvSpPr>
            <p:cNvPr id="18" name="文本框 125965"/>
            <p:cNvSpPr txBox="1">
              <a:spLocks noChangeArrowheads="1"/>
            </p:cNvSpPr>
            <p:nvPr/>
          </p:nvSpPr>
          <p:spPr bwMode="auto">
            <a:xfrm>
              <a:off x="897" y="2122"/>
              <a:ext cx="1234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问题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1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：在数轴上分别表示下列各对数，比较它们的大小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.</a:t>
              </a:r>
            </a:p>
          </p:txBody>
        </p:sp>
        <p:sp>
          <p:nvSpPr>
            <p:cNvPr id="19" name="文本框 125965"/>
            <p:cNvSpPr txBox="1">
              <a:spLocks noChangeArrowheads="1"/>
            </p:cNvSpPr>
            <p:nvPr/>
          </p:nvSpPr>
          <p:spPr bwMode="auto">
            <a:xfrm>
              <a:off x="1266" y="3362"/>
              <a:ext cx="1177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（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1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-1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与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-3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；  （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2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-5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与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-2.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96085" y="3593040"/>
            <a:ext cx="7162800" cy="969077"/>
            <a:chOff x="976" y="3975"/>
            <a:chExt cx="11280" cy="1527"/>
          </a:xfrm>
        </p:grpSpPr>
        <p:grpSp>
          <p:nvGrpSpPr>
            <p:cNvPr id="21" name="组合 59"/>
            <p:cNvGrpSpPr/>
            <p:nvPr/>
          </p:nvGrpSpPr>
          <p:grpSpPr>
            <a:xfrm>
              <a:off x="976" y="3975"/>
              <a:ext cx="11280" cy="1527"/>
              <a:chOff x="579" y="4847"/>
              <a:chExt cx="11280" cy="1527"/>
            </a:xfrm>
          </p:grpSpPr>
          <p:grpSp>
            <p:nvGrpSpPr>
              <p:cNvPr id="38" name="组合 125966"/>
              <p:cNvGrpSpPr/>
              <p:nvPr/>
            </p:nvGrpSpPr>
            <p:grpSpPr>
              <a:xfrm>
                <a:off x="579" y="5334"/>
                <a:ext cx="11280" cy="1040"/>
                <a:chOff x="833" y="2112"/>
                <a:chExt cx="4512" cy="416"/>
              </a:xfrm>
            </p:grpSpPr>
            <p:grpSp>
              <p:nvGrpSpPr>
                <p:cNvPr id="51" name="组合 125967"/>
                <p:cNvGrpSpPr/>
                <p:nvPr/>
              </p:nvGrpSpPr>
              <p:grpSpPr>
                <a:xfrm>
                  <a:off x="833" y="2112"/>
                  <a:ext cx="4512" cy="416"/>
                  <a:chOff x="833" y="2431"/>
                  <a:chExt cx="4512" cy="416"/>
                </a:xfrm>
              </p:grpSpPr>
              <p:sp>
                <p:nvSpPr>
                  <p:cNvPr id="63" name="文本框 1259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3" y="2556"/>
                    <a:ext cx="4512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latin typeface="方正北魏楷书简体" pitchFamily="65" charset="-122"/>
                        <a:ea typeface="方正北魏楷书简体" pitchFamily="65" charset="-122"/>
                      </a:rPr>
                      <a:t>-5  -4  -3  -2  -1  </a:t>
                    </a:r>
                    <a:r>
                      <a:rPr lang="en-US" altLang="zh-CN" sz="2400" b="1">
                        <a:solidFill>
                          <a:srgbClr val="FF3300"/>
                        </a:solidFill>
                        <a:latin typeface="方正北魏楷书简体" pitchFamily="65" charset="-122"/>
                        <a:ea typeface="方正北魏楷书简体" pitchFamily="65" charset="-122"/>
                      </a:rPr>
                      <a:t> </a:t>
                    </a:r>
                    <a:r>
                      <a:rPr lang="en-US" altLang="zh-CN" sz="2400" b="1">
                        <a:latin typeface="方正北魏楷书简体" pitchFamily="65" charset="-122"/>
                        <a:ea typeface="方正北魏楷书简体" pitchFamily="65" charset="-122"/>
                      </a:rPr>
                      <a:t>0   1   2   3   4</a:t>
                    </a:r>
                    <a:r>
                      <a:rPr lang="en-US" altLang="zh-CN" sz="2400" b="1">
                        <a:solidFill>
                          <a:srgbClr val="FF3300"/>
                        </a:solidFill>
                        <a:latin typeface="方正北魏楷书简体" pitchFamily="65" charset="-122"/>
                        <a:ea typeface="方正北魏楷书简体" pitchFamily="65" charset="-122"/>
                      </a:rPr>
                      <a:t> </a:t>
                    </a:r>
                    <a:r>
                      <a:rPr lang="en-US" altLang="zh-CN" sz="2400" b="1">
                        <a:latin typeface="方正北魏楷书简体" pitchFamily="65" charset="-122"/>
                        <a:ea typeface="方正北魏楷书简体" pitchFamily="65" charset="-122"/>
                      </a:rPr>
                      <a:t>  5</a:t>
                    </a:r>
                  </a:p>
                </p:txBody>
              </p:sp>
              <p:grpSp>
                <p:nvGrpSpPr>
                  <p:cNvPr id="64" name="组合 125969"/>
                  <p:cNvGrpSpPr/>
                  <p:nvPr/>
                </p:nvGrpSpPr>
                <p:grpSpPr>
                  <a:xfrm>
                    <a:off x="945" y="2431"/>
                    <a:ext cx="4287" cy="308"/>
                    <a:chOff x="945" y="2431"/>
                    <a:chExt cx="4287" cy="308"/>
                  </a:xfrm>
                </p:grpSpPr>
                <p:sp>
                  <p:nvSpPr>
                    <p:cNvPr id="65" name="直接连接符 1259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2544"/>
                      <a:ext cx="42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66" name="矩形 125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38" y="2431"/>
                      <a:ext cx="116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zh-CN" altLang="en-US" sz="2400" b="1">
                        <a:solidFill>
                          <a:srgbClr val="FF3300"/>
                        </a:solidFill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67" name="矩形 1259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448"/>
                      <a:ext cx="116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zh-CN" altLang="en-US" sz="2400" b="1">
                        <a:solidFill>
                          <a:srgbClr val="FF3300"/>
                        </a:solidFill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68" name="矩形 1259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7" y="2431"/>
                      <a:ext cx="116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zh-CN" altLang="en-US" sz="2400" b="1">
                        <a:solidFill>
                          <a:srgbClr val="FF3300"/>
                        </a:solidFill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69" name="直接连接符 1259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60" y="24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0" name="直接连接符 1259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44" y="24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1" name="直接连接符 1259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78" y="249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2" name="直接连接符 1259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08" y="24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3" name="直接连接符 1259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496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4" name="直接连接符 12597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121" y="249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5" name="直接连接符 1259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40" y="2496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6" name="直接连接符 1259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40" y="24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7" name="直接连接符 1259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56" y="2494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8" name="直接连接符 1259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96" y="2496"/>
                      <a:ext cx="0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79" name="直接连接符 1259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48" y="2496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80" name="直接连接符 12598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68" y="2496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81" name="直接连接符 1259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20" y="2496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2400"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  <p:sp>
                  <p:nvSpPr>
                    <p:cNvPr id="82" name="矩形 1259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5" y="2448"/>
                      <a:ext cx="116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zh-CN" altLang="en-US" sz="2400" b="1">
                        <a:solidFill>
                          <a:srgbClr val="FF3300"/>
                        </a:solidFill>
                        <a:latin typeface="方正北魏楷书简体" pitchFamily="65" charset="-122"/>
                        <a:ea typeface="方正北魏楷书简体" pitchFamily="65" charset="-122"/>
                      </a:endParaRPr>
                    </a:p>
                  </p:txBody>
                </p:sp>
              </p:grpSp>
            </p:grpSp>
            <p:grpSp>
              <p:nvGrpSpPr>
                <p:cNvPr id="52" name="组合 125988"/>
                <p:cNvGrpSpPr/>
                <p:nvPr/>
              </p:nvGrpSpPr>
              <p:grpSpPr>
                <a:xfrm>
                  <a:off x="1056" y="2143"/>
                  <a:ext cx="3840" cy="65"/>
                  <a:chOff x="1056" y="2143"/>
                  <a:chExt cx="3840" cy="65"/>
                </a:xfrm>
              </p:grpSpPr>
              <p:sp>
                <p:nvSpPr>
                  <p:cNvPr id="53" name="直接连接符 1259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  <p:sp>
                <p:nvSpPr>
                  <p:cNvPr id="54" name="直接连接符 1259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44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  <p:sp>
                <p:nvSpPr>
                  <p:cNvPr id="55" name="直接连接符 1259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8" y="215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  <p:sp>
                <p:nvSpPr>
                  <p:cNvPr id="56" name="直接连接符 1259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8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  <p:sp>
                <p:nvSpPr>
                  <p:cNvPr id="57" name="直接连接符 1259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1" y="215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  <p:sp>
                <p:nvSpPr>
                  <p:cNvPr id="58" name="直接连接符 1259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56" y="215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  <p:sp>
                <p:nvSpPr>
                  <p:cNvPr id="59" name="直接连接符 1259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216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  <p:sp>
                <p:nvSpPr>
                  <p:cNvPr id="60" name="直接连接符 1259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4" y="214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  <p:sp>
                <p:nvSpPr>
                  <p:cNvPr id="61" name="直接连接符 1259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14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  <p:sp>
                <p:nvSpPr>
                  <p:cNvPr id="62" name="直接连接符 1259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214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400">
                      <a:latin typeface="方正北魏楷书简体" pitchFamily="65" charset="-122"/>
                      <a:ea typeface="方正北魏楷书简体" pitchFamily="65" charset="-122"/>
                    </a:endParaRPr>
                  </a:p>
                </p:txBody>
              </p:sp>
            </p:grpSp>
          </p:grpSp>
          <p:grpSp>
            <p:nvGrpSpPr>
              <p:cNvPr id="39" name="组合 54"/>
              <p:cNvGrpSpPr/>
              <p:nvPr/>
            </p:nvGrpSpPr>
            <p:grpSpPr>
              <a:xfrm>
                <a:off x="839" y="4847"/>
                <a:ext cx="4857" cy="1367"/>
                <a:chOff x="839" y="4655"/>
                <a:chExt cx="4857" cy="1367"/>
              </a:xfrm>
            </p:grpSpPr>
            <p:sp>
              <p:nvSpPr>
                <p:cNvPr id="40" name="矩形 126982"/>
                <p:cNvSpPr>
                  <a:spLocks noChangeArrowheads="1"/>
                </p:cNvSpPr>
                <p:nvPr/>
              </p:nvSpPr>
              <p:spPr bwMode="auto">
                <a:xfrm>
                  <a:off x="5040" y="5015"/>
                  <a:ext cx="6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1" name="矩形 126982"/>
                <p:cNvSpPr>
                  <a:spLocks noChangeArrowheads="1"/>
                </p:cNvSpPr>
                <p:nvPr/>
              </p:nvSpPr>
              <p:spPr bwMode="auto">
                <a:xfrm>
                  <a:off x="4029" y="5257"/>
                  <a:ext cx="924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2" name="矩形 126982"/>
                <p:cNvSpPr>
                  <a:spLocks noChangeArrowheads="1"/>
                </p:cNvSpPr>
                <p:nvPr/>
              </p:nvSpPr>
              <p:spPr bwMode="auto">
                <a:xfrm>
                  <a:off x="839" y="5257"/>
                  <a:ext cx="6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3" name="矩形 126982"/>
                <p:cNvSpPr>
                  <a:spLocks noChangeArrowheads="1"/>
                </p:cNvSpPr>
                <p:nvPr/>
              </p:nvSpPr>
              <p:spPr bwMode="auto">
                <a:xfrm>
                  <a:off x="2789" y="5257"/>
                  <a:ext cx="6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4" name="矩形 126982"/>
                <p:cNvSpPr>
                  <a:spLocks noChangeArrowheads="1"/>
                </p:cNvSpPr>
                <p:nvPr/>
              </p:nvSpPr>
              <p:spPr bwMode="auto">
                <a:xfrm>
                  <a:off x="4606" y="4655"/>
                  <a:ext cx="6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5" name="矩形 126982"/>
                <p:cNvSpPr>
                  <a:spLocks noChangeArrowheads="1"/>
                </p:cNvSpPr>
                <p:nvPr/>
              </p:nvSpPr>
              <p:spPr bwMode="auto">
                <a:xfrm>
                  <a:off x="4116" y="4956"/>
                  <a:ext cx="924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6" name="矩形 126982"/>
                <p:cNvSpPr>
                  <a:spLocks noChangeArrowheads="1"/>
                </p:cNvSpPr>
                <p:nvPr/>
              </p:nvSpPr>
              <p:spPr bwMode="auto">
                <a:xfrm>
                  <a:off x="859" y="5262"/>
                  <a:ext cx="6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7" name="矩形 126982"/>
                <p:cNvSpPr>
                  <a:spLocks noChangeArrowheads="1"/>
                </p:cNvSpPr>
                <p:nvPr/>
              </p:nvSpPr>
              <p:spPr bwMode="auto">
                <a:xfrm>
                  <a:off x="2817" y="5262"/>
                  <a:ext cx="6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8" name="矩形 126982"/>
                <p:cNvSpPr>
                  <a:spLocks noChangeArrowheads="1"/>
                </p:cNvSpPr>
                <p:nvPr/>
              </p:nvSpPr>
              <p:spPr bwMode="auto">
                <a:xfrm>
                  <a:off x="4578" y="4693"/>
                  <a:ext cx="6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9" name="矩形 126982"/>
                <p:cNvSpPr>
                  <a:spLocks noChangeArrowheads="1"/>
                </p:cNvSpPr>
                <p:nvPr/>
              </p:nvSpPr>
              <p:spPr bwMode="auto">
                <a:xfrm>
                  <a:off x="4088" y="4994"/>
                  <a:ext cx="924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0" name="矩形 126982"/>
                <p:cNvSpPr>
                  <a:spLocks noChangeArrowheads="1"/>
                </p:cNvSpPr>
                <p:nvPr/>
              </p:nvSpPr>
              <p:spPr bwMode="auto">
                <a:xfrm>
                  <a:off x="2789" y="5300"/>
                  <a:ext cx="656" cy="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zh-CN" altLang="en-US" sz="2400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</p:grpSp>
        </p:grpSp>
        <p:sp>
          <p:nvSpPr>
            <p:cNvPr id="22" name="椭圆 67"/>
            <p:cNvSpPr>
              <a:spLocks noChangeArrowheads="1"/>
            </p:cNvSpPr>
            <p:nvPr/>
          </p:nvSpPr>
          <p:spPr bwMode="auto">
            <a:xfrm>
              <a:off x="5267" y="4620"/>
              <a:ext cx="142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  <p:sp>
          <p:nvSpPr>
            <p:cNvPr id="23" name="椭圆 68"/>
            <p:cNvSpPr>
              <a:spLocks noChangeArrowheads="1"/>
            </p:cNvSpPr>
            <p:nvPr/>
          </p:nvSpPr>
          <p:spPr bwMode="auto">
            <a:xfrm>
              <a:off x="4343" y="4664"/>
              <a:ext cx="142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  <p:sp>
          <p:nvSpPr>
            <p:cNvPr id="24" name="椭圆 69"/>
            <p:cNvSpPr>
              <a:spLocks noChangeArrowheads="1"/>
            </p:cNvSpPr>
            <p:nvPr/>
          </p:nvSpPr>
          <p:spPr bwMode="auto">
            <a:xfrm>
              <a:off x="3382" y="4660"/>
              <a:ext cx="142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  <p:sp>
          <p:nvSpPr>
            <p:cNvPr id="37" name="椭圆 70"/>
            <p:cNvSpPr>
              <a:spLocks noChangeArrowheads="1"/>
            </p:cNvSpPr>
            <p:nvPr/>
          </p:nvSpPr>
          <p:spPr bwMode="auto">
            <a:xfrm>
              <a:off x="1493" y="4660"/>
              <a:ext cx="142" cy="1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</p:grpSp>
      <p:sp>
        <p:nvSpPr>
          <p:cNvPr id="83" name="文本框 125965"/>
          <p:cNvSpPr txBox="1">
            <a:spLocks noChangeArrowheads="1"/>
          </p:cNvSpPr>
          <p:nvPr/>
        </p:nvSpPr>
        <p:spPr bwMode="auto">
          <a:xfrm>
            <a:off x="2344980" y="5045602"/>
            <a:ext cx="43606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-3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＜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-1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；  （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-5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＜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-2.</a:t>
            </a:r>
          </a:p>
        </p:txBody>
      </p:sp>
      <p:sp>
        <p:nvSpPr>
          <p:cNvPr id="84" name="文本框 78"/>
          <p:cNvSpPr txBox="1">
            <a:spLocks noChangeArrowheads="1"/>
          </p:cNvSpPr>
          <p:nvPr/>
        </p:nvSpPr>
        <p:spPr bwMode="auto">
          <a:xfrm>
            <a:off x="2064310" y="3378767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解：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5242544" y="1374510"/>
            <a:ext cx="1361098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25965"/>
          <p:cNvSpPr txBox="1">
            <a:spLocks noChangeArrowheads="1"/>
          </p:cNvSpPr>
          <p:nvPr/>
        </p:nvSpPr>
        <p:spPr bwMode="auto">
          <a:xfrm>
            <a:off x="1038380" y="1804440"/>
            <a:ext cx="7478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问题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：求出各对数的绝对值，并比较它们的大小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110086" y="2609305"/>
            <a:ext cx="5046391" cy="650895"/>
            <a:chOff x="623" y="2591"/>
            <a:chExt cx="7946" cy="1023"/>
          </a:xfrm>
        </p:grpSpPr>
        <p:sp>
          <p:nvSpPr>
            <p:cNvPr id="9" name="文本框 125965"/>
            <p:cNvSpPr txBox="1">
              <a:spLocks noChangeArrowheads="1"/>
            </p:cNvSpPr>
            <p:nvPr/>
          </p:nvSpPr>
          <p:spPr bwMode="auto">
            <a:xfrm>
              <a:off x="623" y="2591"/>
              <a:ext cx="4162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|-1|=1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；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|-3|=3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；</a:t>
              </a:r>
            </a:p>
          </p:txBody>
        </p:sp>
        <p:sp>
          <p:nvSpPr>
            <p:cNvPr id="10" name="文本框 125965"/>
            <p:cNvSpPr txBox="1">
              <a:spLocks noChangeArrowheads="1"/>
            </p:cNvSpPr>
            <p:nvPr/>
          </p:nvSpPr>
          <p:spPr bwMode="auto">
            <a:xfrm>
              <a:off x="5366" y="2692"/>
              <a:ext cx="320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|-1|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＜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|-3|</a:t>
              </a:r>
              <a:endParaRPr lang="zh-CN" altLang="en-US" sz="2400" b="1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</p:grpSp>
      <p:grpSp>
        <p:nvGrpSpPr>
          <p:cNvPr id="11" name="组合 25"/>
          <p:cNvGrpSpPr/>
          <p:nvPr/>
        </p:nvGrpSpPr>
        <p:grpSpPr>
          <a:xfrm>
            <a:off x="1110140" y="3703088"/>
            <a:ext cx="5791634" cy="646254"/>
            <a:chOff x="1311" y="4313"/>
            <a:chExt cx="7853" cy="1009"/>
          </a:xfrm>
        </p:grpSpPr>
        <p:sp>
          <p:nvSpPr>
            <p:cNvPr id="12" name="文本框 125965"/>
            <p:cNvSpPr txBox="1">
              <a:spLocks noChangeArrowheads="1"/>
            </p:cNvSpPr>
            <p:nvPr/>
          </p:nvSpPr>
          <p:spPr bwMode="auto">
            <a:xfrm>
              <a:off x="1311" y="4313"/>
              <a:ext cx="3754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|-2|=2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；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|-5|=5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；</a:t>
              </a:r>
            </a:p>
          </p:txBody>
        </p:sp>
        <p:sp>
          <p:nvSpPr>
            <p:cNvPr id="13" name="文本框 125965"/>
            <p:cNvSpPr txBox="1">
              <a:spLocks noChangeArrowheads="1"/>
            </p:cNvSpPr>
            <p:nvPr/>
          </p:nvSpPr>
          <p:spPr bwMode="auto">
            <a:xfrm>
              <a:off x="5410" y="4313"/>
              <a:ext cx="3754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|-2|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＜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|-5|</a:t>
              </a:r>
              <a:endParaRPr lang="zh-CN" altLang="en-US" sz="2400" b="1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</p:grpSp>
      <p:sp>
        <p:nvSpPr>
          <p:cNvPr id="14" name="文本框 125965"/>
          <p:cNvSpPr txBox="1">
            <a:spLocks noChangeArrowheads="1"/>
          </p:cNvSpPr>
          <p:nvPr/>
        </p:nvSpPr>
        <p:spPr bwMode="auto">
          <a:xfrm>
            <a:off x="7867755" y="3817588"/>
            <a:ext cx="1379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 -5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＜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-2</a:t>
            </a:r>
            <a:endParaRPr lang="zh-CN" altLang="en-US" sz="2400" b="1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7" name="文本框 125965"/>
          <p:cNvSpPr txBox="1">
            <a:spLocks noChangeArrowheads="1"/>
          </p:cNvSpPr>
          <p:nvPr/>
        </p:nvSpPr>
        <p:spPr bwMode="auto">
          <a:xfrm>
            <a:off x="8006115" y="2673770"/>
            <a:ext cx="167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-3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＜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-1</a:t>
            </a:r>
            <a:endParaRPr lang="zh-CN" altLang="en-US" sz="2400" b="1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8" name="右箭头 17"/>
          <p:cNvSpPr>
            <a:spLocks noChangeArrowheads="1"/>
          </p:cNvSpPr>
          <p:nvPr/>
        </p:nvSpPr>
        <p:spPr bwMode="auto">
          <a:xfrm>
            <a:off x="5872640" y="3453852"/>
            <a:ext cx="2271712" cy="246063"/>
          </a:xfrm>
          <a:prstGeom prst="rightArrow">
            <a:avLst>
              <a:gd name="adj1" fmla="val 50000"/>
              <a:gd name="adj2" fmla="val 49794"/>
            </a:avLst>
          </a:prstGeom>
          <a:solidFill>
            <a:srgbClr val="85E0E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6612415" y="2996652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对比</a:t>
            </a:r>
          </a:p>
        </p:txBody>
      </p:sp>
      <p:sp>
        <p:nvSpPr>
          <p:cNvPr id="20" name="文本框 23"/>
          <p:cNvSpPr txBox="1">
            <a:spLocks noChangeArrowheads="1"/>
          </p:cNvSpPr>
          <p:nvPr/>
        </p:nvSpPr>
        <p:spPr bwMode="auto">
          <a:xfrm flipH="1">
            <a:off x="6612415" y="3730077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观察</a:t>
            </a:r>
          </a:p>
        </p:txBody>
      </p:sp>
      <p:sp>
        <p:nvSpPr>
          <p:cNvPr id="21" name="矩形 20"/>
          <p:cNvSpPr/>
          <p:nvPr/>
        </p:nvSpPr>
        <p:spPr>
          <a:xfrm>
            <a:off x="5037244" y="734267"/>
            <a:ext cx="1906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探究新知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18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35376" y="813290"/>
            <a:ext cx="1268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归 纳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472942" y="1374510"/>
            <a:ext cx="771975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2118462" y="2953028"/>
            <a:ext cx="464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两个负数，绝对值大的反而小．</a:t>
            </a:r>
          </a:p>
        </p:txBody>
      </p:sp>
      <p:sp>
        <p:nvSpPr>
          <p:cNvPr id="11" name="文本框 125954"/>
          <p:cNvSpPr txBox="1">
            <a:spLocks noChangeArrowheads="1"/>
          </p:cNvSpPr>
          <p:nvPr/>
        </p:nvSpPr>
        <p:spPr bwMode="auto">
          <a:xfrm>
            <a:off x="2118462" y="2138221"/>
            <a:ext cx="376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有理数大小的比较方法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：</a:t>
            </a:r>
            <a:endParaRPr lang="en-US" altLang="zh-CN" sz="2400" b="1">
              <a:solidFill>
                <a:srgbClr val="FF33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34022" y="706250"/>
            <a:ext cx="1847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典例精析</a:t>
            </a:r>
            <a:endParaRPr lang="zh-CN" altLang="en-US" sz="3200" b="1" dirty="0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585832" y="1329354"/>
            <a:ext cx="1401990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1421214" y="3164152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解：</a:t>
            </a:r>
            <a:endParaRPr lang="zh-CN" altLang="en-US" sz="2400" b="1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24451" y="3099403"/>
            <a:ext cx="4141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＞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-6,(0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大于负数）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20541" y="1669424"/>
            <a:ext cx="6565200" cy="1274970"/>
            <a:chOff x="1293" y="1968"/>
            <a:chExt cx="7004" cy="2007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293" y="1968"/>
              <a:ext cx="445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例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2  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比较下列每组数的大小</a:t>
              </a:r>
              <a:endParaRPr lang="zh-CN" altLang="zh-CN" sz="2400" b="1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293" y="3028"/>
              <a:ext cx="70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(1)0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与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-6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；  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2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3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和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-4.4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； （</a:t>
              </a:r>
              <a:r>
                <a:rPr lang="en-US" altLang="zh-CN" sz="2400" b="1">
                  <a:latin typeface="方正北魏楷书简体" pitchFamily="65" charset="-122"/>
                  <a:ea typeface="方正北魏楷书简体" pitchFamily="65" charset="-122"/>
                </a:rPr>
                <a:t>3</a:t>
              </a:r>
              <a:r>
                <a:rPr lang="zh-CN" altLang="en-US" sz="2400" b="1">
                  <a:latin typeface="方正北魏楷书简体" pitchFamily="65" charset="-122"/>
                  <a:ea typeface="方正北魏楷书简体" pitchFamily="65" charset="-122"/>
                </a:rPr>
                <a:t>）     和    </a:t>
              </a:r>
              <a:r>
                <a:rPr lang="zh-CN" altLang="en-US" sz="2400" b="1" smtClean="0">
                  <a:latin typeface="方正北魏楷书简体" pitchFamily="65" charset="-122"/>
                  <a:ea typeface="方正北魏楷书简体" pitchFamily="65" charset="-122"/>
                </a:rPr>
                <a:t>  </a:t>
              </a:r>
              <a:r>
                <a:rPr lang="en-US" altLang="zh-CN" sz="2400" b="1" smtClean="0">
                  <a:latin typeface="方正北魏楷书简体" pitchFamily="65" charset="-122"/>
                  <a:ea typeface="方正北魏楷书简体" pitchFamily="65" charset="-122"/>
                </a:rPr>
                <a:t>.</a:t>
              </a:r>
              <a:endParaRPr lang="en-US" altLang="zh-CN" sz="2400" b="1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  <p:graphicFrame>
          <p:nvGraphicFramePr>
            <p:cNvPr id="11" name="对象 2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175" y="2656"/>
            <a:ext cx="558" cy="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r:id="rId3" imgW="254635" imgH="394335" progId="Equation.KSEE3">
                    <p:embed/>
                  </p:oleObj>
                </mc:Choice>
                <mc:Fallback>
                  <p:oleObj r:id="rId3" imgW="254635" imgH="39433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175" y="2656"/>
                          <a:ext cx="558" cy="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2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069" y="2692"/>
            <a:ext cx="505" cy="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r:id="rId5" imgW="254635" imgH="394335" progId="Equation.KSEE3">
                    <p:embed/>
                  </p:oleObj>
                </mc:Choice>
                <mc:Fallback>
                  <p:oleObj r:id="rId5" imgW="254635" imgH="39433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069" y="2692"/>
                          <a:ext cx="505" cy="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32389" y="3851878"/>
            <a:ext cx="452377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＞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-4.4,(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正数大于负数）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32389" y="4501165"/>
            <a:ext cx="6494481" cy="1625293"/>
            <a:chOff x="2097" y="6874"/>
            <a:chExt cx="10229" cy="2560"/>
          </a:xfrm>
        </p:grpSpPr>
        <p:grpSp>
          <p:nvGrpSpPr>
            <p:cNvPr id="17" name="组合 31"/>
            <p:cNvGrpSpPr/>
            <p:nvPr/>
          </p:nvGrpSpPr>
          <p:grpSpPr>
            <a:xfrm>
              <a:off x="2097" y="6874"/>
              <a:ext cx="10229" cy="2306"/>
              <a:chOff x="2084" y="6471"/>
              <a:chExt cx="10232" cy="2306"/>
            </a:xfrm>
          </p:grpSpPr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2084" y="6471"/>
                <a:ext cx="10232" cy="2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zh-CN" sz="2400" b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（</a:t>
                </a:r>
                <a:r>
                  <a:rPr lang="en-US" altLang="zh-CN" sz="2400" b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3</a:t>
                </a:r>
                <a:r>
                  <a:rPr lang="zh-CN" altLang="en-US" sz="2400" b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）因为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    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  </a:t>
                </a:r>
                <a:r>
                  <a:rPr lang="zh-CN" altLang="en-US" sz="2400" b="1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所以</a:t>
                </a:r>
                <a:endParaRPr lang="zh-CN" altLang="en-US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graphicFrame>
            <p:nvGraphicFramePr>
              <p:cNvPr id="21" name="对象 29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4430" y="6586"/>
              <a:ext cx="2756" cy="1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8" r:id="rId7" imgW="953135" imgH="393700" progId="Equation.KSEE3">
                      <p:embed/>
                    </p:oleObj>
                  </mc:Choice>
                  <mc:Fallback>
                    <p:oleObj r:id="rId7" imgW="953135" imgH="3937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430" y="6586"/>
                            <a:ext cx="2756" cy="12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对象 29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7415" y="6586"/>
              <a:ext cx="2756" cy="1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9" r:id="rId9" imgW="953135" imgH="393700" progId="Equation.KSEE3">
                      <p:embed/>
                    </p:oleObj>
                  </mc:Choice>
                  <mc:Fallback>
                    <p:oleObj r:id="rId9" imgW="953135" imgH="393700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415" y="6586"/>
                            <a:ext cx="2756" cy="12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对象 29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10315" y="6568"/>
              <a:ext cx="1726" cy="1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0" r:id="rId11" imgW="597535" imgH="394335" progId="Equation.KSEE3">
                      <p:embed/>
                    </p:oleObj>
                  </mc:Choice>
                  <mc:Fallback>
                    <p:oleObj r:id="rId11" imgW="597535" imgH="394335" progId="Equation.KSEE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315" y="6568"/>
                            <a:ext cx="1726" cy="12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9" name="对象 2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362" y="8151"/>
            <a:ext cx="2354" cy="1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r:id="rId13" imgW="648970" imgH="394335" progId="Equation.KSEE3">
                    <p:embed/>
                  </p:oleObj>
                </mc:Choice>
                <mc:Fallback>
                  <p:oleObj r:id="rId13" imgW="648970" imgH="39433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362" y="8151"/>
                          <a:ext cx="2354" cy="1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76272" y="805350"/>
            <a:ext cx="1239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归  纳</a:t>
            </a:r>
            <a:endParaRPr lang="zh-CN" altLang="en-US" sz="3200" b="1" dirty="0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608411" y="1351932"/>
            <a:ext cx="984300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693259" y="2018085"/>
            <a:ext cx="7566025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方正北魏楷书简体" pitchFamily="65" charset="-122"/>
                <a:ea typeface="方正北魏楷书简体" pitchFamily="65" charset="-122"/>
              </a:rPr>
              <a:t>比较有理数的大小时，应抓住两点：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659921" y="2783260"/>
            <a:ext cx="7777163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1.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识别数的正负性，直接利用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“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正数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&gt;0&gt;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负数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”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进行比较；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693259" y="3484935"/>
            <a:ext cx="7566025" cy="114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2.</a:t>
            </a: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两个负数相比较，先比较其绝对值，再根据绝对值大的反而小的原则进行比较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85704" y="805350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练一练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552148" y="1416931"/>
            <a:ext cx="1087694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345653" y="1721568"/>
            <a:ext cx="8316912" cy="1244622"/>
            <a:chOff x="1215" y="6149"/>
            <a:chExt cx="7841" cy="2044"/>
          </a:xfrm>
        </p:grpSpPr>
        <p:grpSp>
          <p:nvGrpSpPr>
            <p:cNvPr id="10" name="组合 13"/>
            <p:cNvGrpSpPr/>
            <p:nvPr/>
          </p:nvGrpSpPr>
          <p:grpSpPr>
            <a:xfrm>
              <a:off x="1215" y="6149"/>
              <a:ext cx="7841" cy="1773"/>
              <a:chOff x="1400" y="5933"/>
              <a:chExt cx="7841" cy="1773"/>
            </a:xfrm>
          </p:grpSpPr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1400" y="5933"/>
                <a:ext cx="7027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比较下列每组数的大小</a:t>
                </a:r>
                <a:endParaRPr lang="zh-CN" altLang="zh-CN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400" y="6877"/>
                <a:ext cx="4062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（</a:t>
                </a:r>
                <a:r>
                  <a:rPr lang="zh-CN" altLang="zh-CN" sz="2400">
                    <a:latin typeface="方正北魏楷书简体" pitchFamily="65" charset="-122"/>
                    <a:ea typeface="方正北魏楷书简体" pitchFamily="65" charset="-122"/>
                  </a:rPr>
                  <a:t>1</a:t>
                </a:r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）－（－</a:t>
                </a:r>
                <a:r>
                  <a:rPr lang="zh-CN" altLang="zh-CN" sz="2400">
                    <a:latin typeface="方正北魏楷书简体" pitchFamily="65" charset="-122"/>
                    <a:ea typeface="方正北魏楷书简体" pitchFamily="65" charset="-122"/>
                  </a:rPr>
                  <a:t>3</a:t>
                </a:r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）和－（＋</a:t>
                </a:r>
                <a:r>
                  <a:rPr lang="zh-CN" altLang="zh-CN" sz="2400">
                    <a:latin typeface="方正北魏楷书简体" pitchFamily="65" charset="-122"/>
                    <a:ea typeface="方正北魏楷书简体" pitchFamily="65" charset="-122"/>
                  </a:rPr>
                  <a:t>2</a:t>
                </a:r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）；</a:t>
                </a: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5481" y="6955"/>
                <a:ext cx="3760" cy="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（</a:t>
                </a:r>
                <a:r>
                  <a:rPr lang="en-US" altLang="zh-CN" sz="2400">
                    <a:latin typeface="方正北魏楷书简体" pitchFamily="65" charset="-122"/>
                    <a:ea typeface="方正北魏楷书简体" pitchFamily="65" charset="-122"/>
                  </a:rPr>
                  <a:t>2</a:t>
                </a:r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）</a:t>
                </a:r>
                <a:r>
                  <a:rPr lang="en-US" altLang="zh-CN" sz="2400">
                    <a:latin typeface="方正北魏楷书简体" pitchFamily="65" charset="-122"/>
                    <a:ea typeface="方正北魏楷书简体" pitchFamily="65" charset="-122"/>
                  </a:rPr>
                  <a:t>|   </a:t>
                </a:r>
                <a:r>
                  <a:rPr lang="en-US" altLang="zh-CN" sz="2400" smtClean="0">
                    <a:latin typeface="方正北魏楷书简体" pitchFamily="65" charset="-122"/>
                    <a:ea typeface="方正北魏楷书简体" pitchFamily="65" charset="-122"/>
                  </a:rPr>
                  <a:t>     |</a:t>
                </a:r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和</a:t>
                </a:r>
                <a:r>
                  <a:rPr lang="en-US" altLang="zh-CN" sz="2400">
                    <a:latin typeface="方正北魏楷书简体" pitchFamily="65" charset="-122"/>
                    <a:ea typeface="方正北魏楷书简体" pitchFamily="65" charset="-122"/>
                  </a:rPr>
                  <a:t>-</a:t>
                </a:r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（</a:t>
                </a:r>
                <a:r>
                  <a:rPr lang="en-US" altLang="zh-CN" sz="2400">
                    <a:latin typeface="方正北魏楷书简体" pitchFamily="65" charset="-122"/>
                    <a:ea typeface="方正北魏楷书简体" pitchFamily="65" charset="-122"/>
                  </a:rPr>
                  <a:t>-0.83</a:t>
                </a:r>
                <a:r>
                  <a:rPr lang="zh-CN" altLang="en-US" sz="2400">
                    <a:latin typeface="方正北魏楷书简体" pitchFamily="65" charset="-122"/>
                    <a:ea typeface="方正北魏楷书简体" pitchFamily="65" charset="-122"/>
                  </a:rPr>
                  <a:t>）；</a:t>
                </a:r>
              </a:p>
            </p:txBody>
          </p:sp>
        </p:grpSp>
        <p:graphicFrame>
          <p:nvGraphicFramePr>
            <p:cNvPr id="12" name="对象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300" y="6744"/>
            <a:ext cx="465" cy="1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r:id="rId3" imgW="255270" imgH="395605" progId="Equation.KSEE3">
                    <p:embed/>
                  </p:oleObj>
                </mc:Choice>
                <mc:Fallback>
                  <p:oleObj r:id="rId3" imgW="255270" imgH="395605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300" y="6744"/>
                          <a:ext cx="465" cy="14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777453" y="2950291"/>
            <a:ext cx="41767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(1) 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先化简，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，－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＋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en-US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)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＝－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因为正数大于负数，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所以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3＞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即－（－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＞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－（＋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</a:t>
            </a:r>
          </a:p>
        </p:txBody>
      </p:sp>
      <p:sp>
        <p:nvSpPr>
          <p:cNvPr id="22" name="文本框 3"/>
          <p:cNvSpPr txBox="1">
            <a:spLocks noChangeArrowheads="1"/>
          </p:cNvSpPr>
          <p:nvPr/>
        </p:nvSpPr>
        <p:spPr bwMode="auto">
          <a:xfrm>
            <a:off x="1325015" y="3088404"/>
            <a:ext cx="63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解：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312940" y="3089991"/>
            <a:ext cx="3037055" cy="3051116"/>
            <a:chOff x="1753" y="4623"/>
            <a:chExt cx="5469" cy="4804"/>
          </a:xfrm>
        </p:grpSpPr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1753" y="4623"/>
              <a:ext cx="45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(2)</a:t>
              </a:r>
              <a:r>
                <a:rPr lang="zh-CN" altLang="en-US" sz="2400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先化简：</a:t>
              </a: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2088" y="5472"/>
              <a:ext cx="5134" cy="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18567" y="805350"/>
            <a:ext cx="1354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总   结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585831" y="1351932"/>
            <a:ext cx="1063325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504542" y="2067598"/>
            <a:ext cx="93521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带有括号或是绝对值的两个数进行大小比较，需先化简，再比较大小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最后的结果一定要是原来两数的大小关系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9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4023" y="1398679"/>
            <a:ext cx="1415444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31704" y="1781956"/>
            <a:ext cx="719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1.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 下表记录了今年一月某日部分城市的最高气温： 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675918" y="2312255"/>
          <a:ext cx="7848600" cy="135255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546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城市 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阜阳 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安庆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淮北 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合肥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芜湖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最高气温</a:t>
                      </a:r>
                      <a:r>
                        <a:rPr lang="en-US" altLang="zh-CN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/℃ 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－</a:t>
                      </a:r>
                      <a:r>
                        <a:rPr lang="en-US" altLang="zh-CN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5 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2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－</a:t>
                      </a:r>
                      <a:r>
                        <a:rPr lang="en-US" altLang="zh-CN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3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－</a:t>
                      </a:r>
                      <a:r>
                        <a:rPr lang="en-US" altLang="zh-CN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1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方正北魏楷书简体" pitchFamily="65" charset="-122"/>
                          <a:ea typeface="方正北魏楷书简体" pitchFamily="65" charset="-122"/>
                        </a:rPr>
                        <a:t>4</a:t>
                      </a:r>
                    </a:p>
                  </a:txBody>
                  <a:tcPr marT="45741" marB="45741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819736" y="3821556"/>
            <a:ext cx="5751896" cy="114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(1)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在数轴上表示这些城市最高气温的值；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(2)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用“＜”连接这些城市的最高气温． 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9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0813" y="1387493"/>
            <a:ext cx="1574022" cy="2632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747282" y="1853596"/>
            <a:ext cx="7488238" cy="2478088"/>
            <a:chOff x="340" y="1070"/>
            <a:chExt cx="4717" cy="1561"/>
          </a:xfrm>
        </p:grpSpPr>
        <p:sp>
          <p:nvSpPr>
            <p:cNvPr id="9" name="矩形 41986"/>
            <p:cNvSpPr>
              <a:spLocks noChangeArrowheads="1"/>
            </p:cNvSpPr>
            <p:nvPr/>
          </p:nvSpPr>
          <p:spPr bwMode="auto">
            <a:xfrm>
              <a:off x="340" y="1070"/>
              <a:ext cx="116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解：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(1)</a:t>
              </a:r>
              <a:r>
                <a:rPr lang="zh-CN" altLang="en-US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如图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 </a:t>
              </a:r>
            </a:p>
          </p:txBody>
        </p:sp>
        <p:pic>
          <p:nvPicPr>
            <p:cNvPr id="12" name="图片 41987" descr="C:/Documents and Settings/Administrator/桌面/xiu1/2015年秋数学新课标HK七年级上册/第1章 有理数/1.3 有理数的大小/本书PPT/YX1.TIF"/>
            <p:cNvPicPr>
              <a:picLocks noChangeAspect="1" noChangeArrowheads="1"/>
            </p:cNvPicPr>
            <p:nvPr/>
          </p:nvPicPr>
          <p:blipFill>
            <a:blip r:embed="rId2" r:link="rId3" cstate="email"/>
            <a:stretch>
              <a:fillRect/>
            </a:stretch>
          </p:blipFill>
          <p:spPr bwMode="auto">
            <a:xfrm>
              <a:off x="521" y="1429"/>
              <a:ext cx="453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41988"/>
            <p:cNvSpPr>
              <a:spLocks noChangeArrowheads="1"/>
            </p:cNvSpPr>
            <p:nvPr/>
          </p:nvSpPr>
          <p:spPr bwMode="auto">
            <a:xfrm>
              <a:off x="2064" y="2340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  <p:sp>
          <p:nvSpPr>
            <p:cNvPr id="14" name="矩形 41989"/>
            <p:cNvSpPr>
              <a:spLocks noChangeArrowheads="1"/>
            </p:cNvSpPr>
            <p:nvPr/>
          </p:nvSpPr>
          <p:spPr bwMode="auto">
            <a:xfrm>
              <a:off x="618" y="2141"/>
              <a:ext cx="32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(2)</a:t>
              </a:r>
              <a:r>
                <a:rPr lang="zh-CN" altLang="en-US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－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5℃</a:t>
              </a:r>
              <a:r>
                <a:rPr lang="zh-CN" altLang="en-US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＜－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3℃</a:t>
              </a:r>
              <a:r>
                <a:rPr lang="zh-CN" altLang="en-US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＜－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1℃</a:t>
              </a:r>
              <a:r>
                <a:rPr lang="zh-CN" altLang="en-US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＜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2℃</a:t>
              </a:r>
              <a:r>
                <a:rPr lang="zh-CN" altLang="en-US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＜</a:t>
              </a:r>
              <a:r>
                <a:rPr lang="en-US" altLang="zh-CN" sz="2400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rPr>
                <a:t>4℃. </a:t>
              </a:r>
            </a:p>
          </p:txBody>
        </p:sp>
      </p:grp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9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0813" y="1387493"/>
            <a:ext cx="1574022" cy="2632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497512" y="1851475"/>
            <a:ext cx="7364413" cy="1041400"/>
            <a:chOff x="1020" y="6667"/>
            <a:chExt cx="11598" cy="1640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1020" y="6667"/>
              <a:ext cx="1137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2.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将下列这些数按从小到大的顺序排列，并用＜连接</a:t>
              </a:r>
              <a:r>
                <a:rPr lang="zh-CN" altLang="zh-CN" sz="2400">
                  <a:latin typeface="方正北魏楷书简体" pitchFamily="65" charset="-122"/>
                  <a:ea typeface="方正北魏楷书简体" pitchFamily="65" charset="-122"/>
                </a:rPr>
                <a:t>.</a:t>
              </a: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2100" y="7587"/>
              <a:ext cx="1051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>
                  <a:latin typeface="方正北魏楷书简体" pitchFamily="65" charset="-122"/>
                  <a:ea typeface="方正北魏楷书简体" pitchFamily="65" charset="-122"/>
                </a:rPr>
                <a:t>0，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－</a:t>
              </a:r>
              <a:r>
                <a:rPr lang="zh-CN" altLang="zh-CN" sz="2400">
                  <a:latin typeface="方正北魏楷书简体" pitchFamily="65" charset="-122"/>
                  <a:ea typeface="方正北魏楷书简体" pitchFamily="65" charset="-122"/>
                </a:rPr>
                <a:t>3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，</a:t>
              </a:r>
              <a:r>
                <a:rPr lang="zh-CN" altLang="zh-CN" sz="2400">
                  <a:latin typeface="方正北魏楷书简体" pitchFamily="65" charset="-122"/>
                  <a:ea typeface="方正北魏楷书简体" pitchFamily="65" charset="-122"/>
                </a:rPr>
                <a:t>|5|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，－（－</a:t>
              </a:r>
              <a:r>
                <a:rPr lang="zh-CN" altLang="zh-CN" sz="2400">
                  <a:latin typeface="方正北魏楷书简体" pitchFamily="65" charset="-122"/>
                  <a:ea typeface="方正北魏楷书简体" pitchFamily="65" charset="-122"/>
                </a:rPr>
                <a:t>4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），－</a:t>
              </a:r>
              <a:r>
                <a:rPr lang="zh-CN" altLang="zh-CN" sz="2400">
                  <a:latin typeface="方正北魏楷书简体" pitchFamily="65" charset="-122"/>
                  <a:ea typeface="方正北魏楷书简体" pitchFamily="65" charset="-122"/>
                </a:rPr>
                <a:t>|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－</a:t>
              </a:r>
              <a:r>
                <a:rPr lang="zh-CN" altLang="zh-CN" sz="2400">
                  <a:latin typeface="方正北魏楷书简体" pitchFamily="65" charset="-122"/>
                  <a:ea typeface="方正北魏楷书简体" pitchFamily="65" charset="-122"/>
                </a:rPr>
                <a:t>5|.</a:t>
              </a: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91185" y="3316559"/>
            <a:ext cx="5146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|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5|</a:t>
            </a:r>
            <a:r>
              <a:rPr lang="zh-CN" altLang="en-US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＜－</a:t>
            </a:r>
            <a:r>
              <a:rPr lang="zh-CN" altLang="zh-CN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en-US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＜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en-US" sz="240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＜－（－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）＜</a:t>
            </a:r>
            <a:r>
              <a:rPr lang="zh-CN" altLang="zh-CN" sz="240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|5|.</a:t>
            </a: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697434" y="335466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解：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矩形 7"/>
          <p:cNvSpPr/>
          <p:nvPr>
            <p:custDataLst>
              <p:tags r:id="rId1"/>
            </p:custDataLst>
          </p:nvPr>
        </p:nvSpPr>
        <p:spPr>
          <a:xfrm>
            <a:off x="2631290" y="2033965"/>
            <a:ext cx="7596443" cy="65947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08000" bIns="144000" anchor="b">
            <a:no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掌握有理数大小的比较法则</a:t>
            </a:r>
            <a:endParaRPr lang="en-US" altLang="zh-CN" sz="2400" dirty="0">
              <a:solidFill>
                <a:schemeClr val="tx1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" name="PA-任意多边形 2"/>
          <p:cNvSpPr/>
          <p:nvPr>
            <p:custDataLst>
              <p:tags r:id="rId2"/>
            </p:custDataLst>
          </p:nvPr>
        </p:nvSpPr>
        <p:spPr>
          <a:xfrm>
            <a:off x="2004245" y="2033965"/>
            <a:ext cx="741296" cy="659471"/>
          </a:xfrm>
          <a:custGeom>
            <a:avLst/>
            <a:gdLst>
              <a:gd name="connsiteX0" fmla="*/ 0 w 696310"/>
              <a:gd name="connsiteY0" fmla="*/ 0 h 696310"/>
              <a:gd name="connsiteX1" fmla="*/ 459827 w 696310"/>
              <a:gd name="connsiteY1" fmla="*/ 0 h 696310"/>
              <a:gd name="connsiteX2" fmla="*/ 459827 w 696310"/>
              <a:gd name="connsiteY2" fmla="*/ 236483 h 696310"/>
              <a:gd name="connsiteX3" fmla="*/ 696310 w 696310"/>
              <a:gd name="connsiteY3" fmla="*/ 236483 h 696310"/>
              <a:gd name="connsiteX4" fmla="*/ 696310 w 696310"/>
              <a:gd name="connsiteY4" fmla="*/ 696310 h 696310"/>
              <a:gd name="connsiteX5" fmla="*/ 0 w 696310"/>
              <a:gd name="connsiteY5" fmla="*/ 696310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方正北魏楷书简体" pitchFamily="65" charset="-122"/>
                <a:ea typeface="方正北魏楷书简体" pitchFamily="65" charset="-122"/>
              </a:rPr>
              <a:t>01</a:t>
            </a:r>
            <a:endParaRPr lang="zh-CN" altLang="en-US" sz="2000">
              <a:solidFill>
                <a:srgbClr val="FF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" name="PA-矩形 3"/>
          <p:cNvSpPr/>
          <p:nvPr>
            <p:custDataLst>
              <p:tags r:id="rId3"/>
            </p:custDataLst>
          </p:nvPr>
        </p:nvSpPr>
        <p:spPr>
          <a:xfrm>
            <a:off x="2596317" y="2033964"/>
            <a:ext cx="163513" cy="168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180000" bIns="0" anchor="ctr"/>
          <a:lstStyle/>
          <a:p>
            <a:pPr algn="ctr">
              <a:defRPr/>
            </a:pPr>
            <a:endParaRPr lang="zh-CN" altLang="en-US" sz="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6" name="PA-任意多边形 5"/>
          <p:cNvSpPr/>
          <p:nvPr>
            <p:custDataLst>
              <p:tags r:id="rId4"/>
            </p:custDataLst>
          </p:nvPr>
        </p:nvSpPr>
        <p:spPr>
          <a:xfrm>
            <a:off x="2004246" y="3359123"/>
            <a:ext cx="713788" cy="659471"/>
          </a:xfrm>
          <a:custGeom>
            <a:avLst/>
            <a:gdLst>
              <a:gd name="connsiteX0" fmla="*/ 0 w 696310"/>
              <a:gd name="connsiteY0" fmla="*/ 0 h 696310"/>
              <a:gd name="connsiteX1" fmla="*/ 459827 w 696310"/>
              <a:gd name="connsiteY1" fmla="*/ 0 h 696310"/>
              <a:gd name="connsiteX2" fmla="*/ 459827 w 696310"/>
              <a:gd name="connsiteY2" fmla="*/ 236483 h 696310"/>
              <a:gd name="connsiteX3" fmla="*/ 696310 w 696310"/>
              <a:gd name="connsiteY3" fmla="*/ 236483 h 696310"/>
              <a:gd name="connsiteX4" fmla="*/ 696310 w 696310"/>
              <a:gd name="connsiteY4" fmla="*/ 696310 h 696310"/>
              <a:gd name="connsiteX5" fmla="*/ 0 w 696310"/>
              <a:gd name="connsiteY5" fmla="*/ 696310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方正北魏楷书简体" pitchFamily="65" charset="-122"/>
                <a:ea typeface="方正北魏楷书简体" pitchFamily="65" charset="-122"/>
              </a:rPr>
              <a:t>02</a:t>
            </a:r>
            <a:endParaRPr lang="zh-CN" altLang="en-US" sz="2000">
              <a:solidFill>
                <a:srgbClr val="FF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7" name="PA-矩形 6"/>
          <p:cNvSpPr/>
          <p:nvPr>
            <p:custDataLst>
              <p:tags r:id="rId5"/>
            </p:custDataLst>
          </p:nvPr>
        </p:nvSpPr>
        <p:spPr>
          <a:xfrm>
            <a:off x="2544322" y="3263840"/>
            <a:ext cx="149065" cy="196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180000" bIns="0" anchor="ctr"/>
          <a:lstStyle/>
          <a:p>
            <a:pPr algn="ctr">
              <a:defRPr/>
            </a:pPr>
            <a:endParaRPr lang="zh-CN" altLang="en-US" sz="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" name="PA-任意多边形 8"/>
          <p:cNvSpPr/>
          <p:nvPr>
            <p:custDataLst>
              <p:tags r:id="rId6"/>
            </p:custDataLst>
          </p:nvPr>
        </p:nvSpPr>
        <p:spPr>
          <a:xfrm>
            <a:off x="2028725" y="4726381"/>
            <a:ext cx="692336" cy="659471"/>
          </a:xfrm>
          <a:custGeom>
            <a:avLst/>
            <a:gdLst>
              <a:gd name="connsiteX0" fmla="*/ 0 w 696310"/>
              <a:gd name="connsiteY0" fmla="*/ 0 h 696310"/>
              <a:gd name="connsiteX1" fmla="*/ 459827 w 696310"/>
              <a:gd name="connsiteY1" fmla="*/ 0 h 696310"/>
              <a:gd name="connsiteX2" fmla="*/ 459827 w 696310"/>
              <a:gd name="connsiteY2" fmla="*/ 236483 h 696310"/>
              <a:gd name="connsiteX3" fmla="*/ 696310 w 696310"/>
              <a:gd name="connsiteY3" fmla="*/ 236483 h 696310"/>
              <a:gd name="connsiteX4" fmla="*/ 696310 w 696310"/>
              <a:gd name="connsiteY4" fmla="*/ 696310 h 696310"/>
              <a:gd name="connsiteX5" fmla="*/ 0 w 696310"/>
              <a:gd name="connsiteY5" fmla="*/ 696310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close/>
              </a:path>
            </a:pathLst>
          </a:custGeom>
          <a:solidFill>
            <a:srgbClr val="5F4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方正北魏楷书简体" pitchFamily="65" charset="-122"/>
                <a:ea typeface="方正北魏楷书简体" pitchFamily="65" charset="-122"/>
              </a:rPr>
              <a:t>03</a:t>
            </a:r>
            <a:endParaRPr lang="zh-CN" altLang="en-US" sz="2000">
              <a:solidFill>
                <a:srgbClr val="FFFFFF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0" name="PA-矩形 9"/>
          <p:cNvSpPr/>
          <p:nvPr>
            <p:custDataLst>
              <p:tags r:id="rId7"/>
            </p:custDataLst>
          </p:nvPr>
        </p:nvSpPr>
        <p:spPr>
          <a:xfrm>
            <a:off x="2544322" y="4741597"/>
            <a:ext cx="156287" cy="132337"/>
          </a:xfrm>
          <a:prstGeom prst="rect">
            <a:avLst/>
          </a:prstGeom>
          <a:solidFill>
            <a:srgbClr val="C5B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16000" rIns="180000" bIns="0" anchor="ctr"/>
          <a:lstStyle/>
          <a:p>
            <a:pPr algn="ctr">
              <a:defRPr/>
            </a:pPr>
            <a:endParaRPr lang="zh-CN" altLang="en-US" sz="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14" name="PA-文本框 13"/>
          <p:cNvSpPr txBox="1"/>
          <p:nvPr>
            <p:custDataLst>
              <p:tags r:id="rId8"/>
            </p:custDataLst>
          </p:nvPr>
        </p:nvSpPr>
        <p:spPr>
          <a:xfrm>
            <a:off x="5135893" y="887373"/>
            <a:ext cx="192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学习目标</a:t>
            </a:r>
          </a:p>
        </p:txBody>
      </p:sp>
      <p:sp>
        <p:nvSpPr>
          <p:cNvPr id="15" name="PA-矩形 7"/>
          <p:cNvSpPr/>
          <p:nvPr>
            <p:custDataLst>
              <p:tags r:id="rId9"/>
            </p:custDataLst>
          </p:nvPr>
        </p:nvSpPr>
        <p:spPr>
          <a:xfrm>
            <a:off x="2631290" y="3460601"/>
            <a:ext cx="7596443" cy="68020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2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08000" bIns="144000" anchor="b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利用数轴以及“正数</a:t>
            </a:r>
            <a:r>
              <a:rPr lang="en-US" altLang="zh-CN" sz="24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&gt;0&gt;</a:t>
            </a:r>
            <a:r>
              <a:rPr lang="zh-CN" altLang="en-US" sz="24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负数”，比较有理数的大小</a:t>
            </a:r>
          </a:p>
        </p:txBody>
      </p:sp>
      <p:sp>
        <p:nvSpPr>
          <p:cNvPr id="16" name="PA-矩形 7"/>
          <p:cNvSpPr/>
          <p:nvPr>
            <p:custDataLst>
              <p:tags r:id="rId10"/>
            </p:custDataLst>
          </p:nvPr>
        </p:nvSpPr>
        <p:spPr>
          <a:xfrm>
            <a:off x="2622465" y="4746771"/>
            <a:ext cx="7605268" cy="63908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108000" bIns="144000" anchor="b">
            <a:no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/>
                </a:solidFill>
                <a:latin typeface="方正北魏楷书简体" pitchFamily="65" charset="-122"/>
                <a:ea typeface="方正北魏楷书简体" pitchFamily="65" charset="-122"/>
              </a:rPr>
              <a:t>利用绝对值的知识，比较两个负数的大小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384800" y="1472148"/>
            <a:ext cx="1332089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6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8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6571" y="1416402"/>
            <a:ext cx="1514496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077592" y="1693862"/>
            <a:ext cx="6775888" cy="3017838"/>
            <a:chOff x="17" y="903"/>
            <a:chExt cx="4126" cy="2086"/>
          </a:xfrm>
        </p:grpSpPr>
        <p:sp>
          <p:nvSpPr>
            <p:cNvPr id="9" name="文本框 134148"/>
            <p:cNvSpPr txBox="1">
              <a:spLocks noChangeArrowheads="1"/>
            </p:cNvSpPr>
            <p:nvPr/>
          </p:nvSpPr>
          <p:spPr bwMode="auto">
            <a:xfrm>
              <a:off x="17" y="903"/>
              <a:ext cx="4126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　</a:t>
              </a:r>
              <a:r>
                <a:rPr lang="en-US" altLang="en-US" sz="2400">
                  <a:latin typeface="方正北魏楷书简体" pitchFamily="65" charset="-122"/>
                  <a:ea typeface="方正北魏楷书简体" pitchFamily="65" charset="-122"/>
                </a:rPr>
                <a:t>3.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比较下面各对数的大小，并说明理由：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    ⑴　　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____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　　；     ⑵－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3 ____+1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； 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    ⑶ －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1  ____0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；          ⑷ －　  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___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－　  ；</a:t>
              </a:r>
              <a:r>
                <a:rPr lang="zh-CN" altLang="en-US" sz="2400" u="sng">
                  <a:latin typeface="方正北魏楷书简体" pitchFamily="65" charset="-122"/>
                  <a:ea typeface="方正北魏楷书简体" pitchFamily="65" charset="-122"/>
                </a:rPr>
                <a:t> </a:t>
              </a:r>
              <a:endParaRPr lang="zh-CN" altLang="en-US" sz="2400">
                <a:latin typeface="方正北魏楷书简体" pitchFamily="65" charset="-122"/>
                <a:ea typeface="方正北魏楷书简体" pitchFamily="65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    ⑸ －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|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－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3| ____</a:t>
              </a:r>
              <a:r>
                <a:rPr lang="zh-CN" altLang="en-US" sz="2400">
                  <a:latin typeface="方正北魏楷书简体" pitchFamily="65" charset="-122"/>
                  <a:ea typeface="方正北魏楷书简体" pitchFamily="65" charset="-122"/>
                </a:rPr>
                <a:t>－</a:t>
              </a:r>
              <a:r>
                <a:rPr lang="en-US" altLang="zh-CN" sz="2400">
                  <a:latin typeface="方正北魏楷书简体" pitchFamily="65" charset="-122"/>
                  <a:ea typeface="方正北魏楷书简体" pitchFamily="65" charset="-122"/>
                </a:rPr>
                <a:t>4.5.</a:t>
              </a:r>
              <a:endParaRPr lang="zh-CN" altLang="en-US" sz="2400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  <p:graphicFrame>
          <p:nvGraphicFramePr>
            <p:cNvPr id="15" name="对象 134149"/>
            <p:cNvGraphicFramePr>
              <a:graphicFrameLocks noChangeAspect="1"/>
            </p:cNvGraphicFramePr>
            <p:nvPr/>
          </p:nvGraphicFramePr>
          <p:xfrm>
            <a:off x="2415" y="1980"/>
            <a:ext cx="306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r:id="rId3" imgW="128270" imgH="231140" progId="Equation.3">
                    <p:embed/>
                  </p:oleObj>
                </mc:Choice>
                <mc:Fallback>
                  <p:oleObj r:id="rId3" imgW="128270" imgH="23114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415" y="1980"/>
                          <a:ext cx="306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34150"/>
            <p:cNvGraphicFramePr>
              <a:graphicFrameLocks noChangeAspect="1"/>
            </p:cNvGraphicFramePr>
            <p:nvPr/>
          </p:nvGraphicFramePr>
          <p:xfrm>
            <a:off x="3212" y="1980"/>
            <a:ext cx="307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r:id="rId5" imgW="128270" imgH="231140" progId="Equation.3">
                    <p:embed/>
                  </p:oleObj>
                </mc:Choice>
                <mc:Fallback>
                  <p:oleObj r:id="rId5" imgW="128270" imgH="23114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212" y="1980"/>
                          <a:ext cx="307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34151"/>
            <p:cNvGraphicFramePr>
              <a:graphicFrameLocks noChangeAspect="1"/>
            </p:cNvGraphicFramePr>
            <p:nvPr/>
          </p:nvGraphicFramePr>
          <p:xfrm>
            <a:off x="456" y="1444"/>
            <a:ext cx="30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r:id="rId7" imgW="115570" imgH="231140" progId="Equation.3">
                    <p:embed/>
                  </p:oleObj>
                </mc:Choice>
                <mc:Fallback>
                  <p:oleObj r:id="rId7" imgW="115570" imgH="23114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56" y="1444"/>
                          <a:ext cx="30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34152"/>
            <p:cNvGraphicFramePr>
              <a:graphicFrameLocks noChangeAspect="1"/>
            </p:cNvGraphicFramePr>
            <p:nvPr/>
          </p:nvGraphicFramePr>
          <p:xfrm>
            <a:off x="1198" y="1407"/>
            <a:ext cx="450" cy="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r:id="rId9" imgW="116205" imgH="206375" progId="Equation.3">
                    <p:embed/>
                  </p:oleObj>
                </mc:Choice>
                <mc:Fallback>
                  <p:oleObj r:id="rId9" imgW="116205" imgH="206375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198" y="1407"/>
                          <a:ext cx="450" cy="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6140004" y="2749550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20" name="文本框 5"/>
          <p:cNvSpPr txBox="1">
            <a:spLocks noChangeArrowheads="1"/>
          </p:cNvSpPr>
          <p:nvPr/>
        </p:nvSpPr>
        <p:spPr bwMode="auto">
          <a:xfrm>
            <a:off x="3457129" y="2617787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Arial" panose="020B0604020202020204" pitchFamily="34" charset="0"/>
              </a:rPr>
              <a:t>&gt;</a:t>
            </a:r>
          </a:p>
        </p:txBody>
      </p:sp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3420617" y="3403600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＜</a:t>
            </a:r>
          </a:p>
        </p:txBody>
      </p:sp>
      <p:sp>
        <p:nvSpPr>
          <p:cNvPr id="22" name="文本框 7"/>
          <p:cNvSpPr txBox="1">
            <a:spLocks noChangeArrowheads="1"/>
          </p:cNvSpPr>
          <p:nvPr/>
        </p:nvSpPr>
        <p:spPr bwMode="auto">
          <a:xfrm>
            <a:off x="6405117" y="3421062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＜</a:t>
            </a:r>
          </a:p>
        </p:txBody>
      </p:sp>
      <p:sp>
        <p:nvSpPr>
          <p:cNvPr id="23" name="文本框 8"/>
          <p:cNvSpPr txBox="1">
            <a:spLocks noChangeArrowheads="1"/>
          </p:cNvSpPr>
          <p:nvPr/>
        </p:nvSpPr>
        <p:spPr bwMode="auto">
          <a:xfrm>
            <a:off x="4153692" y="413226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sym typeface="宋体" panose="02010600030101010101" pitchFamily="2" charset="-122"/>
              </a:rPr>
              <a:t>&gt;</a:t>
            </a:r>
          </a:p>
        </p:txBody>
      </p: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79718" y="80535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课堂练习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24019" y="1399674"/>
            <a:ext cx="1483181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70667" y="1693491"/>
            <a:ext cx="9250653" cy="114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smtClean="0">
                <a:latin typeface="方正北魏楷书简体" pitchFamily="65" charset="-122"/>
                <a:ea typeface="方正北魏楷书简体" pitchFamily="65" charset="-122"/>
              </a:rPr>
              <a:t>4.</a:t>
            </a:r>
            <a:r>
              <a:rPr lang="zh-CN" altLang="en-US" b="1" smtClean="0">
                <a:latin typeface="方正北魏楷书简体" pitchFamily="65" charset="-122"/>
                <a:ea typeface="方正北魏楷书简体" pitchFamily="65" charset="-122"/>
              </a:rPr>
              <a:t>在</a:t>
            </a:r>
            <a:r>
              <a:rPr lang="zh-CN" altLang="en-US" b="1">
                <a:latin typeface="方正北魏楷书简体" pitchFamily="65" charset="-122"/>
                <a:ea typeface="方正北魏楷书简体" pitchFamily="65" charset="-122"/>
              </a:rPr>
              <a:t>数轴上表示数</a:t>
            </a:r>
            <a:r>
              <a:rPr lang="zh-CN" altLang="en-US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−4</a:t>
            </a:r>
            <a:r>
              <a:rPr lang="zh-CN" altLang="en-US" b="1">
                <a:latin typeface="方正北魏楷书简体" pitchFamily="65" charset="-122"/>
                <a:ea typeface="方正北魏楷书简体" pitchFamily="65" charset="-122"/>
              </a:rPr>
              <a:t>，0，−0.5，2，−3，4.5，并比较</a:t>
            </a:r>
            <a:r>
              <a:rPr lang="zh-CN" altLang="en-US" b="1" smtClean="0">
                <a:latin typeface="方正北魏楷书简体" pitchFamily="65" charset="-122"/>
                <a:ea typeface="方正北魏楷书简体" pitchFamily="65" charset="-122"/>
              </a:rPr>
              <a:t>它们的</a:t>
            </a:r>
            <a:r>
              <a:rPr lang="zh-CN" altLang="en-US" b="1">
                <a:latin typeface="方正北魏楷书简体" pitchFamily="65" charset="-122"/>
                <a:ea typeface="方正北魏楷书简体" pitchFamily="65" charset="-122"/>
              </a:rPr>
              <a:t>大小，将它们用“＜”连接</a:t>
            </a:r>
            <a:r>
              <a:rPr lang="en-US" altLang="zh-CN" b="1"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en-US" b="1">
              <a:latin typeface="方正北魏楷书简体" pitchFamily="65" charset="-122"/>
              <a:ea typeface="方正北魏楷书简体" pitchFamily="65" charset="-122"/>
            </a:endParaRPr>
          </a:p>
        </p:txBody>
      </p:sp>
      <p:grpSp>
        <p:nvGrpSpPr>
          <p:cNvPr id="13" name="组合 77"/>
          <p:cNvGrpSpPr/>
          <p:nvPr/>
        </p:nvGrpSpPr>
        <p:grpSpPr>
          <a:xfrm>
            <a:off x="1753749" y="3240240"/>
            <a:ext cx="8281988" cy="2414587"/>
            <a:chOff x="251520" y="2109788"/>
            <a:chExt cx="8281293" cy="2414587"/>
          </a:xfrm>
        </p:grpSpPr>
        <p:sp>
          <p:nvSpPr>
            <p:cNvPr id="19" name="TextBox 42"/>
            <p:cNvSpPr txBox="1">
              <a:spLocks noChangeArrowheads="1"/>
            </p:cNvSpPr>
            <p:nvPr/>
          </p:nvSpPr>
          <p:spPr bwMode="auto">
            <a:xfrm>
              <a:off x="4952764" y="2872222"/>
              <a:ext cx="4528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latin typeface="方正北魏楷书简体" pitchFamily="65" charset="-122"/>
                  <a:ea typeface="方正北魏楷书简体" pitchFamily="65" charset="-122"/>
                  <a:cs typeface="Times New Roman" panose="02020603050405020304" pitchFamily="18" charset="0"/>
                </a:rPr>
                <a:t>1</a:t>
              </a:r>
              <a:endParaRPr lang="zh-CN" altLang="en-US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0" name="组合 76"/>
            <p:cNvGrpSpPr/>
            <p:nvPr/>
          </p:nvGrpSpPr>
          <p:grpSpPr>
            <a:xfrm>
              <a:off x="251520" y="2109788"/>
              <a:ext cx="8281293" cy="2414587"/>
              <a:chOff x="251520" y="2109788"/>
              <a:chExt cx="8281293" cy="2414587"/>
            </a:xfrm>
          </p:grpSpPr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466725" y="3508375"/>
                <a:ext cx="5113338" cy="10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将它们按从小到大的顺序排列为</a:t>
                </a:r>
                <a:endParaRPr lang="en-US" altLang="zh-CN" b="1">
                  <a:solidFill>
                    <a:srgbClr val="FF0000"/>
                  </a:solidFill>
                  <a:latin typeface="方正北魏楷书简体" pitchFamily="65" charset="-122"/>
                  <a:ea typeface="方正北魏楷书简体" pitchFamily="65" charset="-122"/>
                </a:endParaRPr>
              </a:p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smtClean="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rPr>
                  <a:t>−</a:t>
                </a:r>
                <a:r>
                  <a:rPr lang="zh-CN" altLang="en-US" b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b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＜ −3＜ −0.5 ＜0＜2＜4.5</a:t>
                </a:r>
              </a:p>
            </p:txBody>
          </p:sp>
          <p:sp>
            <p:nvSpPr>
              <p:cNvPr id="22" name="TextBox 15"/>
              <p:cNvSpPr txBox="1">
                <a:spLocks noChangeArrowheads="1"/>
              </p:cNvSpPr>
              <p:nvPr/>
            </p:nvSpPr>
            <p:spPr bwMode="auto">
              <a:xfrm>
                <a:off x="251520" y="2109788"/>
                <a:ext cx="960438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b="1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解：</a:t>
                </a:r>
              </a:p>
            </p:txBody>
          </p:sp>
          <p:grpSp>
            <p:nvGrpSpPr>
              <p:cNvPr id="24" name="组合 74"/>
              <p:cNvGrpSpPr/>
              <p:nvPr/>
            </p:nvGrpSpPr>
            <p:grpSpPr>
              <a:xfrm>
                <a:off x="532704" y="2269583"/>
                <a:ext cx="8000109" cy="1146552"/>
                <a:chOff x="532704" y="2198220"/>
                <a:chExt cx="8000109" cy="1146552"/>
              </a:xfrm>
            </p:grpSpPr>
            <p:sp>
              <p:nvSpPr>
                <p:cNvPr id="25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4129228" y="2883107"/>
                  <a:ext cx="45286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0</a:t>
                  </a:r>
                  <a:endParaRPr lang="zh-CN" altLang="en-US"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8028684" y="2811069"/>
                  <a:ext cx="452865" cy="461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5</a:t>
                  </a:r>
                  <a:endParaRPr lang="zh-CN" altLang="en-US"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" name="直接箭头连接符 26"/>
                <p:cNvCxnSpPr/>
                <p:nvPr/>
              </p:nvCxnSpPr>
              <p:spPr bwMode="auto">
                <a:xfrm>
                  <a:off x="619789" y="2833762"/>
                  <a:ext cx="7913024" cy="1428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 bwMode="auto">
                <a:xfrm flipH="1">
                  <a:off x="4272320" y="2619450"/>
                  <a:ext cx="0" cy="1920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 bwMode="auto">
                <a:xfrm flipH="1">
                  <a:off x="4697735" y="2716287"/>
                  <a:ext cx="0" cy="128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 bwMode="auto">
                <a:xfrm flipH="1">
                  <a:off x="5088227" y="2641675"/>
                  <a:ext cx="0" cy="1920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 bwMode="auto">
                <a:xfrm flipH="1">
                  <a:off x="5478719" y="2714700"/>
                  <a:ext cx="0" cy="1270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 bwMode="auto">
                <a:xfrm flipH="1">
                  <a:off x="5843814" y="2641675"/>
                  <a:ext cx="0" cy="1920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 bwMode="auto">
                <a:xfrm flipH="1">
                  <a:off x="6261291" y="2733750"/>
                  <a:ext cx="0" cy="1270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 bwMode="auto">
                <a:xfrm flipH="1">
                  <a:off x="3911988" y="2705175"/>
                  <a:ext cx="0" cy="1285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 bwMode="auto">
                <a:xfrm flipH="1">
                  <a:off x="3545306" y="2641675"/>
                  <a:ext cx="0" cy="20002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 bwMode="auto">
                <a:xfrm flipH="1">
                  <a:off x="3173863" y="2717875"/>
                  <a:ext cx="0" cy="1285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 bwMode="auto">
                <a:xfrm flipH="1">
                  <a:off x="2800831" y="2641675"/>
                  <a:ext cx="0" cy="20955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 bwMode="auto">
                <a:xfrm flipH="1">
                  <a:off x="2342082" y="2733750"/>
                  <a:ext cx="0" cy="1270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矩形 62"/>
                <p:cNvSpPr>
                  <a:spLocks noChangeArrowheads="1"/>
                </p:cNvSpPr>
                <p:nvPr/>
              </p:nvSpPr>
              <p:spPr bwMode="auto">
                <a:xfrm>
                  <a:off x="5677622" y="2246379"/>
                  <a:ext cx="37798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zh-CN" sz="2400">
                      <a:solidFill>
                        <a:srgbClr val="FF0000"/>
                      </a:solidFill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2</a:t>
                  </a: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矩形 63"/>
                <p:cNvSpPr>
                  <a:spLocks noChangeArrowheads="1"/>
                </p:cNvSpPr>
                <p:nvPr/>
              </p:nvSpPr>
              <p:spPr bwMode="auto">
                <a:xfrm>
                  <a:off x="3532446" y="2198220"/>
                  <a:ext cx="847686" cy="461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zh-CN" sz="2400">
                      <a:solidFill>
                        <a:srgbClr val="FF0000"/>
                      </a:solidFill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-0.5</a:t>
                  </a: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矩形 64"/>
                <p:cNvSpPr>
                  <a:spLocks noChangeArrowheads="1"/>
                </p:cNvSpPr>
                <p:nvPr/>
              </p:nvSpPr>
              <p:spPr bwMode="auto">
                <a:xfrm>
                  <a:off x="4111112" y="2211908"/>
                  <a:ext cx="33852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zh-CN" sz="2400">
                      <a:solidFill>
                        <a:srgbClr val="FF0000"/>
                      </a:solidFill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0</a:t>
                  </a: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矩形 65"/>
                <p:cNvSpPr>
                  <a:spLocks noChangeArrowheads="1"/>
                </p:cNvSpPr>
                <p:nvPr/>
              </p:nvSpPr>
              <p:spPr bwMode="auto">
                <a:xfrm>
                  <a:off x="1449983" y="2211908"/>
                  <a:ext cx="67319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en-US" altLang="zh-CN" sz="2400">
                      <a:solidFill>
                        <a:srgbClr val="FF0000"/>
                      </a:solidFill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-3</a:t>
                  </a: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5680656" y="2811069"/>
                  <a:ext cx="3683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2</a:t>
                  </a:r>
                  <a:endParaRPr lang="zh-CN" altLang="en-US"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3172991" y="2787907"/>
                  <a:ext cx="60855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-1</a:t>
                  </a:r>
                  <a:endParaRPr lang="zh-CN" altLang="en-US"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2579960" y="2788210"/>
                  <a:ext cx="593030" cy="461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-2</a:t>
                  </a:r>
                  <a:endParaRPr lang="zh-CN" altLang="en-US"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6" name="直接连接符 45"/>
                <p:cNvCxnSpPr/>
                <p:nvPr/>
              </p:nvCxnSpPr>
              <p:spPr bwMode="auto">
                <a:xfrm flipH="1">
                  <a:off x="1896032" y="2638500"/>
                  <a:ext cx="0" cy="20955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638100" y="2803966"/>
                  <a:ext cx="588207" cy="461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-3</a:t>
                  </a:r>
                  <a:endParaRPr lang="zh-CN" altLang="en-US"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8" name="直接连接符 47"/>
                <p:cNvCxnSpPr/>
                <p:nvPr/>
              </p:nvCxnSpPr>
              <p:spPr bwMode="auto">
                <a:xfrm flipH="1">
                  <a:off x="6681943" y="2638500"/>
                  <a:ext cx="0" cy="1920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 bwMode="auto">
                <a:xfrm flipH="1">
                  <a:off x="7448641" y="2638500"/>
                  <a:ext cx="0" cy="1920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 bwMode="auto">
                <a:xfrm flipH="1">
                  <a:off x="7064498" y="2733750"/>
                  <a:ext cx="0" cy="1270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6529213" y="2803966"/>
                  <a:ext cx="45286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3</a:t>
                  </a:r>
                  <a:endParaRPr lang="zh-CN" altLang="en-US"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7256412" y="2803966"/>
                  <a:ext cx="452865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4</a:t>
                  </a:r>
                  <a:endParaRPr lang="zh-CN" altLang="en-US"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3" name="直接连接符 52"/>
                <p:cNvCxnSpPr/>
                <p:nvPr/>
              </p:nvCxnSpPr>
              <p:spPr bwMode="auto">
                <a:xfrm flipH="1">
                  <a:off x="8213752" y="2638500"/>
                  <a:ext cx="0" cy="19208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 bwMode="auto">
                <a:xfrm flipH="1">
                  <a:off x="7831197" y="2733750"/>
                  <a:ext cx="0" cy="1270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7524556" y="2306892"/>
                  <a:ext cx="70775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solidFill>
                        <a:srgbClr val="FF0000"/>
                      </a:solidFill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4.5</a:t>
                  </a:r>
                  <a:endParaRPr lang="zh-CN" altLang="en-US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6" name="直接连接符 55"/>
                <p:cNvCxnSpPr/>
                <p:nvPr/>
              </p:nvCxnSpPr>
              <p:spPr bwMode="auto">
                <a:xfrm flipH="1">
                  <a:off x="1002345" y="2638500"/>
                  <a:ext cx="0" cy="20955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 bwMode="auto">
                <a:xfrm flipH="1">
                  <a:off x="1449982" y="2733750"/>
                  <a:ext cx="0" cy="12700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629659" y="2860750"/>
                  <a:ext cx="74537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-4</a:t>
                  </a:r>
                  <a:endParaRPr lang="zh-CN" altLang="en-US"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 bwMode="auto">
                <a:xfrm>
                  <a:off x="911864" y="2757562"/>
                  <a:ext cx="174610" cy="1746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 bwMode="auto">
                <a:xfrm>
                  <a:off x="1805552" y="2757562"/>
                  <a:ext cx="174610" cy="1746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 bwMode="auto">
                <a:xfrm>
                  <a:off x="3821508" y="2757562"/>
                  <a:ext cx="174610" cy="1746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 bwMode="auto">
                <a:xfrm>
                  <a:off x="4191364" y="2757562"/>
                  <a:ext cx="174610" cy="1746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 bwMode="auto">
                <a:xfrm>
                  <a:off x="7740716" y="2787725"/>
                  <a:ext cx="174610" cy="1746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 bwMode="auto">
                <a:xfrm>
                  <a:off x="5756508" y="2749625"/>
                  <a:ext cx="174610" cy="17303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5" name="矩形 65"/>
                <p:cNvSpPr>
                  <a:spLocks noChangeArrowheads="1"/>
                </p:cNvSpPr>
                <p:nvPr/>
              </p:nvSpPr>
              <p:spPr bwMode="auto">
                <a:xfrm>
                  <a:off x="532704" y="2256210"/>
                  <a:ext cx="75831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en-US" altLang="zh-CN" sz="2400">
                      <a:solidFill>
                        <a:srgbClr val="FF0000"/>
                      </a:solidFill>
                      <a:latin typeface="方正北魏楷书简体" pitchFamily="65" charset="-122"/>
                      <a:ea typeface="方正北魏楷书简体" pitchFamily="65" charset="-122"/>
                      <a:cs typeface="Times New Roman" panose="02020603050405020304" pitchFamily="18" charset="0"/>
                    </a:rPr>
                    <a:t>-4</a:t>
                  </a:r>
                  <a:endParaRPr lang="zh-CN" altLang="en-US" sz="2400">
                    <a:solidFill>
                      <a:srgbClr val="FF0000"/>
                    </a:solidFill>
                    <a:latin typeface="方正北魏楷书简体" pitchFamily="65" charset="-122"/>
                    <a:ea typeface="方正北魏楷书简体" pitchFamily="65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76276" y="763060"/>
            <a:ext cx="1239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总  结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2277" y="1347835"/>
            <a:ext cx="1005708" cy="4098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示 5"/>
          <p:cNvGraphicFramePr/>
          <p:nvPr/>
        </p:nvGraphicFramePr>
        <p:xfrm>
          <a:off x="1919534" y="980728"/>
          <a:ext cx="8827487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510972" y="2325675"/>
            <a:ext cx="8737600" cy="18978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1735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  <a:cs typeface="华文行楷" panose="02010800040101010101" charset="-122"/>
              </a:rPr>
              <a:t>谢谢观看！</a:t>
            </a:r>
          </a:p>
        </p:txBody>
      </p:sp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950700" y="11112500"/>
            <a:ext cx="3556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96418" y="2018374"/>
            <a:ext cx="8489340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掌握有理数大小的比较法则，利用数轴以及“正数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&gt;0&gt;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负数”，比较有理数的大小</a:t>
            </a:r>
            <a:endParaRPr lang="en-US" altLang="zh-CN" sz="2400" b="1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36761" y="3870571"/>
            <a:ext cx="848934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利用绝对值的知识，比较两个负数的大小</a:t>
            </a:r>
            <a:endParaRPr lang="en-US" altLang="zh-CN" sz="2400" b="1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230079" y="2079016"/>
            <a:ext cx="1406682" cy="684121"/>
          </a:xfrm>
          <a:prstGeom prst="roundRect">
            <a:avLst>
              <a:gd name="adj" fmla="val 16667"/>
            </a:avLst>
          </a:prstGeom>
          <a:solidFill>
            <a:srgbClr val="036445"/>
          </a:solidFill>
          <a:ln w="9525">
            <a:solidFill>
              <a:srgbClr val="0364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 重点</a:t>
            </a:r>
            <a:r>
              <a:rPr lang="zh-CN" altLang="en-US" sz="2665" b="1" dirty="0">
                <a:solidFill>
                  <a:schemeClr val="bg1"/>
                </a:solidFill>
              </a:rPr>
              <a:t>：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89230" y="3821861"/>
            <a:ext cx="1447531" cy="684121"/>
          </a:xfrm>
          <a:prstGeom prst="roundRect">
            <a:avLst/>
          </a:prstGeom>
          <a:solidFill>
            <a:srgbClr val="036445"/>
          </a:solidFill>
          <a:ln w="9525">
            <a:solidFill>
              <a:srgbClr val="03644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</a:rPr>
              <a:t> 难点</a:t>
            </a:r>
            <a:r>
              <a:rPr lang="zh-CN" altLang="en-US" sz="2665" b="1" dirty="0">
                <a:solidFill>
                  <a:schemeClr val="bg1"/>
                </a:solidFill>
              </a:rPr>
              <a:t>：</a:t>
            </a:r>
          </a:p>
        </p:txBody>
      </p:sp>
      <p:sp>
        <p:nvSpPr>
          <p:cNvPr id="7" name="矩形 6"/>
          <p:cNvSpPr/>
          <p:nvPr/>
        </p:nvSpPr>
        <p:spPr>
          <a:xfrm>
            <a:off x="4861945" y="1021278"/>
            <a:ext cx="2468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学习重难点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260622" y="1581910"/>
            <a:ext cx="1780466" cy="24143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32798" y="808477"/>
            <a:ext cx="1919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预习检测</a:t>
            </a:r>
            <a:endParaRPr lang="zh-CN" altLang="en-US" sz="3200" b="1" dirty="0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17067" y="1404735"/>
            <a:ext cx="1689693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879823" y="1910897"/>
            <a:ext cx="6157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lang="en-US" altLang="zh-CN" sz="2400" b="1" smtClean="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smtClean="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四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个数－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π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中的</a:t>
            </a:r>
            <a:r>
              <a:rPr lang="zh-CN" altLang="zh-CN" sz="2400" b="1" smtClean="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负数是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方正北魏楷书简体" pitchFamily="65" charset="-122"/>
              <a:ea typeface="方正北魏楷书简体" pitchFamily="65" charset="-122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  <a:buFontTx/>
              <a:buNone/>
              <a:defRPr/>
            </a:pPr>
            <a:r>
              <a:rPr lang="en-US" altLang="zh-CN" sz="2400" b="1" smtClean="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．－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3        B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0          C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1       D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π</a:t>
            </a:r>
            <a:endParaRPr lang="zh-CN" altLang="zh-CN" sz="2400" b="1">
              <a:latin typeface="方正北魏楷书简体" pitchFamily="65" charset="-122"/>
              <a:ea typeface="方正北魏楷书简体" pitchFamily="65" charset="-122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  <a:buFontTx/>
              <a:buNone/>
              <a:defRPr/>
            </a:pPr>
            <a:endParaRPr lang="en-US" altLang="zh-CN" sz="2400" b="1" smtClean="0">
              <a:latin typeface="方正北魏楷书简体" pitchFamily="65" charset="-122"/>
              <a:ea typeface="方正北魏楷书简体" pitchFamily="65" charset="-122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  <a:buFontTx/>
              <a:buNone/>
              <a:defRPr/>
            </a:pPr>
            <a:r>
              <a:rPr lang="en-US" altLang="zh-CN" sz="2400" b="1" smtClean="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 smtClean="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下列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各数中，最小的正数是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)</a:t>
            </a:r>
            <a:endParaRPr lang="zh-CN" altLang="zh-CN" sz="2400" b="1">
              <a:latin typeface="方正北魏楷书简体" pitchFamily="65" charset="-122"/>
              <a:ea typeface="方正北魏楷书简体" pitchFamily="65" charset="-122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  <a:buFontTx/>
              <a:buNone/>
              <a:defRPr/>
            </a:pPr>
            <a:r>
              <a:rPr lang="en-US" altLang="zh-CN" sz="2400" b="1" smtClean="0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．－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1        B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0          C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1       D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2</a:t>
            </a:r>
            <a:endParaRPr lang="zh-CN" altLang="zh-CN" sz="2400" b="1">
              <a:latin typeface="方正北魏楷书简体" pitchFamily="65" charset="-122"/>
              <a:ea typeface="方正北魏楷书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04974" y="2028194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rtl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rtl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rtl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rtl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76562" y="3705910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rtl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rtl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rtl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rtl="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  <a:cs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32798" y="808477"/>
            <a:ext cx="1919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情景</a:t>
            </a:r>
            <a:r>
              <a:rPr lang="zh-CN" altLang="en-US" sz="3200" b="1" dirty="0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导入</a:t>
            </a:r>
            <a:endParaRPr lang="zh-CN" altLang="en-US" sz="3200" b="1" dirty="0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362222" y="1393252"/>
            <a:ext cx="1625600" cy="11483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76803"/>
          <p:cNvSpPr txBox="1">
            <a:spLocks noChangeArrowheads="1"/>
          </p:cNvSpPr>
          <p:nvPr/>
        </p:nvSpPr>
        <p:spPr bwMode="auto">
          <a:xfrm>
            <a:off x="1243541" y="1736421"/>
            <a:ext cx="66022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2021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年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我国治理大气污染取得成功，与</a:t>
            </a:r>
            <a:r>
              <a:rPr lang="en-US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2020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年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比较，工业二氧化硫和生活二氧化硫排放的增幅分别是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-0.08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-0.02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，工业烟尘和生活烟尘排放的增幅分别是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-0.191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</a:t>
            </a:r>
            <a:r>
              <a:rPr lang="en-US" altLang="zh-CN" sz="2400" b="1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0.257</a:t>
            </a:r>
            <a:endParaRPr lang="en-US" altLang="zh-CN" sz="2400" b="1" dirty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142514" y="1100864"/>
            <a:ext cx="3128056" cy="51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67822" y="4100037"/>
            <a:ext cx="3484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这些增幅中哪个数最小？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53067" y="718933"/>
            <a:ext cx="265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探究新知</a:t>
            </a:r>
            <a:endParaRPr lang="zh-CN" altLang="en-US" sz="3200" b="1" dirty="0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342731" y="1351932"/>
            <a:ext cx="1475758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850888" y="1634429"/>
            <a:ext cx="5668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某地某一天中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个不同时刻的气温分别是</a:t>
            </a:r>
            <a:endParaRPr lang="zh-CN" altLang="en-US" sz="2400" b="1" dirty="0">
              <a:latin typeface="方正北魏楷书简体" pitchFamily="65" charset="-122"/>
              <a:ea typeface="方正北魏楷书简体" pitchFamily="65" charset="-122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     -3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℃，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-5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℃，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℃，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℃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1455208" y="3031568"/>
            <a:ext cx="8337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1、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请你按照由低到高的顺序把不同时刻的</a:t>
            </a:r>
            <a:r>
              <a:rPr lang="zh-CN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气温排列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出来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2697066" y="3651250"/>
            <a:ext cx="343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-5</a:t>
            </a:r>
            <a:r>
              <a:rPr lang="zh-CN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℃，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-3</a:t>
            </a:r>
            <a:r>
              <a:rPr lang="zh-CN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℃，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℃，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℃</a:t>
            </a:r>
            <a:r>
              <a:rPr lang="en-US" altLang="zh-CN" sz="2400" b="1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zh-CN" altLang="zh-CN" sz="2400" dirty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1455208" y="4375382"/>
            <a:ext cx="8181975" cy="58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2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、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个不同时刻的气温在温度计上对应的</a:t>
            </a:r>
            <a:r>
              <a:rPr lang="zh-CN" altLang="zh-CN" sz="2400" b="1" dirty="0" smtClean="0">
                <a:latin typeface="方正北魏楷书简体" pitchFamily="65" charset="-122"/>
                <a:ea typeface="方正北魏楷书简体" pitchFamily="65" charset="-122"/>
              </a:rPr>
              <a:t>位置有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什么规律？</a:t>
            </a:r>
            <a:endParaRPr lang="zh-CN" altLang="zh-CN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pic>
        <p:nvPicPr>
          <p:cNvPr id="33" name="图片 7170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007602" y="812307"/>
            <a:ext cx="684356" cy="536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1771" y="5052366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位置越来越高</a:t>
            </a:r>
            <a:endParaRPr lang="zh-CN" altLang="en-US" sz="2400" b="1" dirty="0">
              <a:solidFill>
                <a:srgbClr val="FF0000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15510" y="720179"/>
            <a:ext cx="204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探究新知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244426" y="1268353"/>
            <a:ext cx="1799841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541973" y="1991328"/>
            <a:ext cx="8437776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3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、你能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把有理数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-3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-5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4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b="1" dirty="0"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在</a:t>
            </a:r>
            <a:r>
              <a:rPr lang="zh-CN" altLang="zh-CN" sz="2400" b="1" dirty="0">
                <a:latin typeface="方正北魏楷书简体" pitchFamily="65" charset="-122"/>
                <a:ea typeface="方正北魏楷书简体" pitchFamily="65" charset="-122"/>
              </a:rPr>
              <a:t>数轴上</a:t>
            </a:r>
            <a:r>
              <a:rPr lang="zh-CN" altLang="en-US" sz="2400" b="1" dirty="0">
                <a:latin typeface="方正北魏楷书简体" pitchFamily="65" charset="-122"/>
                <a:ea typeface="方正北魏楷书简体" pitchFamily="65" charset="-122"/>
              </a:rPr>
              <a:t>表示出来吗</a:t>
            </a:r>
            <a:r>
              <a:rPr lang="zh-CN" altLang="en-US" sz="2400" b="1" dirty="0" smtClean="0">
                <a:latin typeface="方正北魏楷书简体" pitchFamily="65" charset="-122"/>
                <a:ea typeface="方正北魏楷书简体" pitchFamily="65" charset="-122"/>
              </a:rPr>
              <a:t>？</a:t>
            </a:r>
            <a:endParaRPr lang="en-US" altLang="zh-CN" sz="2400" b="1" dirty="0">
              <a:latin typeface="方正北魏楷书简体" pitchFamily="65" charset="-122"/>
              <a:ea typeface="方正北魏楷书简体" pitchFamily="65" charset="-122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2049" y="2710975"/>
            <a:ext cx="8640961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3684588" y="2816445"/>
            <a:ext cx="144462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2235200" y="2856133"/>
            <a:ext cx="142875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8712200" y="2808508"/>
            <a:ext cx="144463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5772150" y="2891058"/>
            <a:ext cx="142875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  <p:sp>
        <p:nvSpPr>
          <p:cNvPr id="33" name="文本框 11276"/>
          <p:cNvSpPr txBox="1">
            <a:spLocks noChangeArrowheads="1"/>
          </p:cNvSpPr>
          <p:nvPr/>
        </p:nvSpPr>
        <p:spPr bwMode="auto">
          <a:xfrm>
            <a:off x="1484164" y="4149861"/>
            <a:ext cx="9509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4、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这些数</a:t>
            </a:r>
            <a:r>
              <a:rPr lang="zh-CN" altLang="zh-CN" sz="2400" b="1" smtClean="0">
                <a:latin typeface="方正北魏楷书简体" pitchFamily="65" charset="-122"/>
                <a:ea typeface="方正北魏楷书简体" pitchFamily="65" charset="-122"/>
              </a:rPr>
              <a:t>的大小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与它们在数轴上所表示的点的位置有什么</a:t>
            </a:r>
            <a:r>
              <a:rPr lang="zh-CN" altLang="zh-CN" sz="2400" b="1" smtClean="0">
                <a:latin typeface="方正北魏楷书简体" pitchFamily="65" charset="-122"/>
                <a:ea typeface="方正北魏楷书简体" pitchFamily="65" charset="-122"/>
              </a:rPr>
              <a:t>关系</a:t>
            </a:r>
            <a:r>
              <a:rPr lang="zh-CN" altLang="zh-CN" sz="2400" b="1">
                <a:latin typeface="方正北魏楷书简体" pitchFamily="65" charset="-122"/>
                <a:ea typeface="方正北魏楷书简体" pitchFamily="65" charset="-122"/>
              </a:rPr>
              <a:t>？</a:t>
            </a:r>
            <a:endParaRPr lang="zh-CN" altLang="en-US" sz="2400"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5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554458" y="754920"/>
            <a:ext cx="123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</a:rPr>
              <a:t>总 结</a:t>
            </a:r>
            <a:endParaRPr lang="zh-CN" altLang="en-US" sz="3200" b="1" dirty="0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664852" y="1339695"/>
            <a:ext cx="819328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3840489" y="4776688"/>
            <a:ext cx="150741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2"/>
                </a:solidFill>
                <a:latin typeface="方正北魏楷书简体" pitchFamily="65" charset="-122"/>
                <a:ea typeface="方正北魏楷书简体" pitchFamily="65" charset="-122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7" name="椭圆形标注 26"/>
          <p:cNvSpPr>
            <a:spLocks noChangeArrowheads="1"/>
          </p:cNvSpPr>
          <p:nvPr/>
        </p:nvSpPr>
        <p:spPr bwMode="auto">
          <a:xfrm>
            <a:off x="7594635" y="1204915"/>
            <a:ext cx="2881313" cy="990600"/>
          </a:xfrm>
          <a:prstGeom prst="wedgeEllipseCallout">
            <a:avLst>
              <a:gd name="adj1" fmla="val -32259"/>
              <a:gd name="adj2" fmla="val 72597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北魏楷书简体" pitchFamily="65" charset="-122"/>
                <a:ea typeface="方正北魏楷书简体" pitchFamily="65" charset="-122"/>
              </a:rPr>
              <a:t>记住了吗？</a:t>
            </a:r>
          </a:p>
        </p:txBody>
      </p:sp>
      <p:sp>
        <p:nvSpPr>
          <p:cNvPr id="28" name="文本框 125965"/>
          <p:cNvSpPr txBox="1">
            <a:spLocks noChangeArrowheads="1"/>
          </p:cNvSpPr>
          <p:nvPr/>
        </p:nvSpPr>
        <p:spPr bwMode="auto">
          <a:xfrm>
            <a:off x="1880429" y="2128272"/>
            <a:ext cx="7480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方正北魏楷书简体" pitchFamily="65" charset="-122"/>
                <a:ea typeface="方正北魏楷书简体" pitchFamily="65" charset="-122"/>
              </a:rPr>
              <a:t>在数轴上表示的两个数，右边的数总比左边的数大</a:t>
            </a:r>
            <a:r>
              <a:rPr lang="en-US" altLang="zh-CN" sz="2400" dirty="0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grpSp>
        <p:nvGrpSpPr>
          <p:cNvPr id="29" name="组合 125966"/>
          <p:cNvGrpSpPr/>
          <p:nvPr/>
        </p:nvGrpSpPr>
        <p:grpSpPr>
          <a:xfrm>
            <a:off x="1872492" y="4678019"/>
            <a:ext cx="7162800" cy="623888"/>
            <a:chOff x="839" y="2112"/>
            <a:chExt cx="4512" cy="393"/>
          </a:xfrm>
        </p:grpSpPr>
        <p:grpSp>
          <p:nvGrpSpPr>
            <p:cNvPr id="30" name="组合 125967"/>
            <p:cNvGrpSpPr/>
            <p:nvPr/>
          </p:nvGrpSpPr>
          <p:grpSpPr>
            <a:xfrm>
              <a:off x="839" y="2112"/>
              <a:ext cx="4512" cy="393"/>
              <a:chOff x="839" y="2431"/>
              <a:chExt cx="4512" cy="393"/>
            </a:xfrm>
          </p:grpSpPr>
          <p:sp>
            <p:nvSpPr>
              <p:cNvPr id="43" name="文本框 125968"/>
              <p:cNvSpPr txBox="1">
                <a:spLocks noChangeArrowheads="1"/>
              </p:cNvSpPr>
              <p:nvPr/>
            </p:nvSpPr>
            <p:spPr bwMode="auto">
              <a:xfrm>
                <a:off x="839" y="2536"/>
                <a:ext cx="4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方正北魏楷书简体" pitchFamily="65" charset="-122"/>
                    <a:ea typeface="方正北魏楷书简体" pitchFamily="65" charset="-122"/>
                  </a:rPr>
                  <a:t>-5  -4  -3  -2  -1  </a:t>
                </a:r>
                <a:r>
                  <a:rPr lang="en-US" altLang="zh-CN" sz="2400" b="1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</a:t>
                </a:r>
                <a:r>
                  <a:rPr lang="en-US" altLang="zh-CN" sz="2400" b="1">
                    <a:latin typeface="方正北魏楷书简体" pitchFamily="65" charset="-122"/>
                    <a:ea typeface="方正北魏楷书简体" pitchFamily="65" charset="-122"/>
                  </a:rPr>
                  <a:t>0   1   2   3   4</a:t>
                </a:r>
                <a:r>
                  <a:rPr lang="en-US" altLang="zh-CN" sz="2400" b="1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rPr>
                  <a:t> </a:t>
                </a:r>
                <a:r>
                  <a:rPr lang="en-US" altLang="zh-CN" sz="2400" b="1">
                    <a:latin typeface="方正北魏楷书简体" pitchFamily="65" charset="-122"/>
                    <a:ea typeface="方正北魏楷书简体" pitchFamily="65" charset="-122"/>
                  </a:rPr>
                  <a:t>  5</a:t>
                </a:r>
              </a:p>
            </p:txBody>
          </p:sp>
          <p:grpSp>
            <p:nvGrpSpPr>
              <p:cNvPr id="44" name="组合 125969"/>
              <p:cNvGrpSpPr/>
              <p:nvPr/>
            </p:nvGrpSpPr>
            <p:grpSpPr>
              <a:xfrm>
                <a:off x="945" y="2431"/>
                <a:ext cx="4287" cy="308"/>
                <a:chOff x="945" y="2431"/>
                <a:chExt cx="4287" cy="308"/>
              </a:xfrm>
            </p:grpSpPr>
            <p:sp>
              <p:nvSpPr>
                <p:cNvPr id="45" name="直接连接符 125970"/>
                <p:cNvSpPr>
                  <a:spLocks noChangeShapeType="1"/>
                </p:cNvSpPr>
                <p:nvPr/>
              </p:nvSpPr>
              <p:spPr bwMode="auto">
                <a:xfrm>
                  <a:off x="960" y="2544"/>
                  <a:ext cx="42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6" name="矩形 125971"/>
                <p:cNvSpPr>
                  <a:spLocks noChangeArrowheads="1"/>
                </p:cNvSpPr>
                <p:nvPr/>
              </p:nvSpPr>
              <p:spPr bwMode="auto">
                <a:xfrm>
                  <a:off x="4438" y="2431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zh-CN" altLang="en-US" sz="2400" b="1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7" name="矩形 125972"/>
                <p:cNvSpPr>
                  <a:spLocks noChangeArrowheads="1"/>
                </p:cNvSpPr>
                <p:nvPr/>
              </p:nvSpPr>
              <p:spPr bwMode="auto">
                <a:xfrm>
                  <a:off x="2880" y="2448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zh-CN" altLang="en-US" sz="2400" b="1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8" name="矩形 125973"/>
                <p:cNvSpPr>
                  <a:spLocks noChangeArrowheads="1"/>
                </p:cNvSpPr>
                <p:nvPr/>
              </p:nvSpPr>
              <p:spPr bwMode="auto">
                <a:xfrm>
                  <a:off x="1717" y="2431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zh-CN" altLang="en-US" sz="2400" b="1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49" name="直接连接符 125974"/>
                <p:cNvSpPr>
                  <a:spLocks noChangeShapeType="1"/>
                </p:cNvSpPr>
                <p:nvPr/>
              </p:nvSpPr>
              <p:spPr bwMode="auto">
                <a:xfrm flipH="1">
                  <a:off x="3360" y="24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0" name="直接连接符 125975"/>
                <p:cNvSpPr>
                  <a:spLocks noChangeShapeType="1"/>
                </p:cNvSpPr>
                <p:nvPr/>
              </p:nvSpPr>
              <p:spPr bwMode="auto">
                <a:xfrm flipH="1">
                  <a:off x="3744" y="24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1" name="直接连接符 125976"/>
                <p:cNvSpPr>
                  <a:spLocks noChangeShapeType="1"/>
                </p:cNvSpPr>
                <p:nvPr/>
              </p:nvSpPr>
              <p:spPr bwMode="auto">
                <a:xfrm flipH="1">
                  <a:off x="2578" y="249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2" name="直接连接符 125977"/>
                <p:cNvSpPr>
                  <a:spLocks noChangeShapeType="1"/>
                </p:cNvSpPr>
                <p:nvPr/>
              </p:nvSpPr>
              <p:spPr bwMode="auto">
                <a:xfrm flipH="1">
                  <a:off x="2208" y="24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3" name="直接连接符 125978"/>
                <p:cNvSpPr>
                  <a:spLocks noChangeShapeType="1"/>
                </p:cNvSpPr>
                <p:nvPr/>
              </p:nvSpPr>
              <p:spPr bwMode="auto">
                <a:xfrm flipH="1">
                  <a:off x="1824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4" name="直接连接符 125979"/>
                <p:cNvSpPr>
                  <a:spLocks noChangeShapeType="1"/>
                </p:cNvSpPr>
                <p:nvPr/>
              </p:nvSpPr>
              <p:spPr bwMode="auto">
                <a:xfrm flipH="1">
                  <a:off x="4121" y="249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5" name="直接连接符 125980"/>
                <p:cNvSpPr>
                  <a:spLocks noChangeShapeType="1"/>
                </p:cNvSpPr>
                <p:nvPr/>
              </p:nvSpPr>
              <p:spPr bwMode="auto">
                <a:xfrm flipH="1">
                  <a:off x="1440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6" name="直接连接符 125981"/>
                <p:cNvSpPr>
                  <a:spLocks noChangeShapeType="1"/>
                </p:cNvSpPr>
                <p:nvPr/>
              </p:nvSpPr>
              <p:spPr bwMode="auto">
                <a:xfrm flipH="1">
                  <a:off x="1440" y="24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7" name="直接连接符 125982"/>
                <p:cNvSpPr>
                  <a:spLocks noChangeShapeType="1"/>
                </p:cNvSpPr>
                <p:nvPr/>
              </p:nvSpPr>
              <p:spPr bwMode="auto">
                <a:xfrm flipH="1">
                  <a:off x="1056" y="249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8" name="直接连接符 125983"/>
                <p:cNvSpPr>
                  <a:spLocks noChangeShapeType="1"/>
                </p:cNvSpPr>
                <p:nvPr/>
              </p:nvSpPr>
              <p:spPr bwMode="auto">
                <a:xfrm flipH="1">
                  <a:off x="4896" y="24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9" name="直接连接符 125984"/>
                <p:cNvSpPr>
                  <a:spLocks noChangeShapeType="1"/>
                </p:cNvSpPr>
                <p:nvPr/>
              </p:nvSpPr>
              <p:spPr bwMode="auto">
                <a:xfrm flipH="1">
                  <a:off x="1248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0" name="直接连接符 125985"/>
                <p:cNvSpPr>
                  <a:spLocks noChangeShapeType="1"/>
                </p:cNvSpPr>
                <p:nvPr/>
              </p:nvSpPr>
              <p:spPr bwMode="auto">
                <a:xfrm flipH="1">
                  <a:off x="3168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1" name="直接连接符 125986"/>
                <p:cNvSpPr>
                  <a:spLocks noChangeShapeType="1"/>
                </p:cNvSpPr>
                <p:nvPr/>
              </p:nvSpPr>
              <p:spPr bwMode="auto">
                <a:xfrm flipH="1">
                  <a:off x="4320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2" name="矩形 125987"/>
                <p:cNvSpPr>
                  <a:spLocks noChangeArrowheads="1"/>
                </p:cNvSpPr>
                <p:nvPr/>
              </p:nvSpPr>
              <p:spPr bwMode="auto">
                <a:xfrm>
                  <a:off x="945" y="2448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zh-CN" altLang="en-US" sz="2400" b="1">
                    <a:solidFill>
                      <a:srgbClr val="FF3300"/>
                    </a:solidFill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</p:grpSp>
        </p:grpSp>
        <p:grpSp>
          <p:nvGrpSpPr>
            <p:cNvPr id="31" name="组合 125988"/>
            <p:cNvGrpSpPr/>
            <p:nvPr/>
          </p:nvGrpSpPr>
          <p:grpSpPr>
            <a:xfrm>
              <a:off x="960" y="2143"/>
              <a:ext cx="4272" cy="65"/>
              <a:chOff x="960" y="2143"/>
              <a:chExt cx="4272" cy="65"/>
            </a:xfrm>
          </p:grpSpPr>
          <p:sp>
            <p:nvSpPr>
              <p:cNvPr id="32" name="直接连接符 125989"/>
              <p:cNvSpPr>
                <a:spLocks noChangeShapeType="1"/>
              </p:cNvSpPr>
              <p:nvPr/>
            </p:nvSpPr>
            <p:spPr bwMode="auto">
              <a:xfrm>
                <a:off x="960" y="2208"/>
                <a:ext cx="4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33" name="直接连接符 125990"/>
              <p:cNvSpPr>
                <a:spLocks noChangeShapeType="1"/>
              </p:cNvSpPr>
              <p:nvPr/>
            </p:nvSpPr>
            <p:spPr bwMode="auto">
              <a:xfrm flipH="1">
                <a:off x="3360" y="21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34" name="直接连接符 125991"/>
              <p:cNvSpPr>
                <a:spLocks noChangeShapeType="1"/>
              </p:cNvSpPr>
              <p:nvPr/>
            </p:nvSpPr>
            <p:spPr bwMode="auto">
              <a:xfrm flipH="1">
                <a:off x="3744" y="21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35" name="直接连接符 125992"/>
              <p:cNvSpPr>
                <a:spLocks noChangeShapeType="1"/>
              </p:cNvSpPr>
              <p:nvPr/>
            </p:nvSpPr>
            <p:spPr bwMode="auto">
              <a:xfrm flipH="1">
                <a:off x="2578" y="215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36" name="直接连接符 125993"/>
              <p:cNvSpPr>
                <a:spLocks noChangeShapeType="1"/>
              </p:cNvSpPr>
              <p:nvPr/>
            </p:nvSpPr>
            <p:spPr bwMode="auto">
              <a:xfrm flipH="1">
                <a:off x="2208" y="21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37" name="直接连接符 125994"/>
              <p:cNvSpPr>
                <a:spLocks noChangeShapeType="1"/>
              </p:cNvSpPr>
              <p:nvPr/>
            </p:nvSpPr>
            <p:spPr bwMode="auto">
              <a:xfrm flipH="1">
                <a:off x="4121" y="215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38" name="直接连接符 125995"/>
              <p:cNvSpPr>
                <a:spLocks noChangeShapeType="1"/>
              </p:cNvSpPr>
              <p:nvPr/>
            </p:nvSpPr>
            <p:spPr bwMode="auto">
              <a:xfrm flipH="1">
                <a:off x="1056" y="215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39" name="直接连接符 125996"/>
              <p:cNvSpPr>
                <a:spLocks noChangeShapeType="1"/>
              </p:cNvSpPr>
              <p:nvPr/>
            </p:nvSpPr>
            <p:spPr bwMode="auto">
              <a:xfrm flipH="1">
                <a:off x="4896" y="21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40" name="直接连接符 125997"/>
              <p:cNvSpPr>
                <a:spLocks noChangeShapeType="1"/>
              </p:cNvSpPr>
              <p:nvPr/>
            </p:nvSpPr>
            <p:spPr bwMode="auto">
              <a:xfrm flipH="1">
                <a:off x="1824" y="2143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41" name="直接连接符 125998"/>
              <p:cNvSpPr>
                <a:spLocks noChangeShapeType="1"/>
              </p:cNvSpPr>
              <p:nvPr/>
            </p:nvSpPr>
            <p:spPr bwMode="auto">
              <a:xfrm flipH="1">
                <a:off x="2976" y="2143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  <p:sp>
            <p:nvSpPr>
              <p:cNvPr id="42" name="直接连接符 125999"/>
              <p:cNvSpPr>
                <a:spLocks noChangeShapeType="1"/>
              </p:cNvSpPr>
              <p:nvPr/>
            </p:nvSpPr>
            <p:spPr bwMode="auto">
              <a:xfrm flipH="1">
                <a:off x="4512" y="2143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latin typeface="方正北魏楷书简体" pitchFamily="65" charset="-122"/>
                  <a:ea typeface="方正北魏楷书简体" pitchFamily="65" charset="-122"/>
                </a:endParaRPr>
              </a:p>
            </p:txBody>
          </p:sp>
        </p:grpSp>
      </p:grpSp>
      <p:grpSp>
        <p:nvGrpSpPr>
          <p:cNvPr id="63" name="组合 126000"/>
          <p:cNvGrpSpPr/>
          <p:nvPr/>
        </p:nvGrpSpPr>
        <p:grpSpPr>
          <a:xfrm>
            <a:off x="3192761" y="4247807"/>
            <a:ext cx="4867275" cy="457200"/>
            <a:chOff x="1488" y="1824"/>
            <a:chExt cx="3066" cy="288"/>
          </a:xfrm>
        </p:grpSpPr>
        <p:sp>
          <p:nvSpPr>
            <p:cNvPr id="64" name="文本框 126001"/>
            <p:cNvSpPr txBox="1">
              <a:spLocks noChangeArrowheads="1"/>
            </p:cNvSpPr>
            <p:nvPr/>
          </p:nvSpPr>
          <p:spPr bwMode="auto">
            <a:xfrm>
              <a:off x="1488" y="1824"/>
              <a:ext cx="30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方正北魏楷书简体" pitchFamily="65" charset="-122"/>
                  <a:ea typeface="方正北魏楷书简体" pitchFamily="65" charset="-122"/>
                </a:rPr>
                <a:t>小                      </a:t>
              </a:r>
              <a:r>
                <a:rPr lang="zh-CN" altLang="en-US" sz="2400" b="1" smtClean="0">
                  <a:solidFill>
                    <a:srgbClr val="FF3300"/>
                  </a:solidFill>
                  <a:latin typeface="方正北魏楷书简体" pitchFamily="65" charset="-122"/>
                  <a:ea typeface="方正北魏楷书简体" pitchFamily="65" charset="-122"/>
                </a:rPr>
                <a:t>          大</a:t>
              </a:r>
              <a:endParaRPr lang="zh-CN" altLang="en-US" sz="2400" b="1">
                <a:solidFill>
                  <a:srgbClr val="FF3300"/>
                </a:solidFill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  <p:sp>
          <p:nvSpPr>
            <p:cNvPr id="65" name="直接连接符 126002"/>
            <p:cNvSpPr>
              <a:spLocks noChangeShapeType="1"/>
            </p:cNvSpPr>
            <p:nvPr/>
          </p:nvSpPr>
          <p:spPr bwMode="auto">
            <a:xfrm>
              <a:off x="1630" y="2095"/>
              <a:ext cx="18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方正北魏楷书简体" pitchFamily="65" charset="-122"/>
                <a:ea typeface="方正北魏楷书简体" pitchFamily="65" charset="-122"/>
              </a:endParaRPr>
            </a:p>
          </p:txBody>
        </p:sp>
      </p:grpSp>
      <p:sp>
        <p:nvSpPr>
          <p:cNvPr id="66" name="文本框 125965"/>
          <p:cNvSpPr txBox="1">
            <a:spLocks noChangeArrowheads="1"/>
          </p:cNvSpPr>
          <p:nvPr/>
        </p:nvSpPr>
        <p:spPr bwMode="auto">
          <a:xfrm>
            <a:off x="1886326" y="3108662"/>
            <a:ext cx="590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正数大于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大于负数，正数大于负数</a:t>
            </a:r>
            <a:r>
              <a:rPr lang="en-US" altLang="en-US" sz="2400" dirty="0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.</a:t>
            </a:r>
            <a:endParaRPr lang="en-US" altLang="en-US" sz="2400" dirty="0">
              <a:latin typeface="方正北魏楷书简体" pitchFamily="65" charset="-122"/>
              <a:ea typeface="方正北魏楷书简体" pitchFamily="65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3294" y="718630"/>
            <a:ext cx="201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36445"/>
                </a:solidFill>
                <a:latin typeface="方正北魏楷书简体" pitchFamily="65" charset="-122"/>
                <a:ea typeface="方正北魏楷书简体" pitchFamily="65" charset="-122"/>
                <a:cs typeface="Arial" panose="020B0604020202020204"/>
              </a:rPr>
              <a:t>典例解析</a:t>
            </a:r>
            <a:endParaRPr lang="zh-CN" altLang="en-US" sz="3200" b="1">
              <a:solidFill>
                <a:srgbClr val="036445"/>
              </a:solidFill>
              <a:latin typeface="方正北魏楷书简体" pitchFamily="65" charset="-122"/>
              <a:ea typeface="方正北魏楷书简体" pitchFamily="65" charset="-122"/>
              <a:cs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585832" y="1261620"/>
            <a:ext cx="1458435" cy="0"/>
          </a:xfrm>
          <a:prstGeom prst="line">
            <a:avLst/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27004"/>
          <p:cNvSpPr txBox="1">
            <a:spLocks noChangeArrowheads="1"/>
          </p:cNvSpPr>
          <p:nvPr/>
        </p:nvSpPr>
        <p:spPr bwMode="auto">
          <a:xfrm>
            <a:off x="1428621" y="1644785"/>
            <a:ext cx="9500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例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1   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在数轴上表示</a:t>
            </a:r>
            <a:r>
              <a:rPr lang="zh-CN" altLang="en-US" sz="2400" b="1" smtClean="0">
                <a:latin typeface="方正北魏楷书简体" pitchFamily="65" charset="-122"/>
                <a:ea typeface="方正北魏楷书简体" pitchFamily="65" charset="-122"/>
              </a:rPr>
              <a:t>数</a:t>
            </a:r>
            <a:r>
              <a:rPr lang="en-US" altLang="zh-CN" sz="2400" b="1" smtClean="0">
                <a:latin typeface="方正北魏楷书简体" pitchFamily="65" charset="-122"/>
                <a:ea typeface="方正北魏楷书简体" pitchFamily="65" charset="-122"/>
              </a:rPr>
              <a:t>3.5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-1,0</a:t>
            </a:r>
            <a:r>
              <a:rPr lang="zh-CN" altLang="en-US" sz="2400" b="1">
                <a:latin typeface="方正北魏楷书简体" pitchFamily="65" charset="-122"/>
                <a:ea typeface="方正北魏楷书简体" pitchFamily="65" charset="-122"/>
              </a:rPr>
              <a:t>，并将它们按从小到大的顺序用“＜”号连接起来</a:t>
            </a:r>
            <a:r>
              <a:rPr lang="en-US" altLang="zh-CN" sz="2400" b="1">
                <a:latin typeface="方正北魏楷书简体" pitchFamily="65" charset="-122"/>
                <a:ea typeface="方正北魏楷书简体" pitchFamily="65" charset="-122"/>
              </a:rPr>
              <a:t>.</a:t>
            </a:r>
          </a:p>
        </p:txBody>
      </p:sp>
      <p:sp>
        <p:nvSpPr>
          <p:cNvPr id="40" name="文本框 127006"/>
          <p:cNvSpPr txBox="1">
            <a:spLocks noChangeArrowheads="1"/>
          </p:cNvSpPr>
          <p:nvPr/>
        </p:nvSpPr>
        <p:spPr bwMode="auto">
          <a:xfrm>
            <a:off x="1758981" y="3268595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解：</a:t>
            </a:r>
          </a:p>
        </p:txBody>
      </p:sp>
      <p:sp>
        <p:nvSpPr>
          <p:cNvPr id="41" name="文本框 127007"/>
          <p:cNvSpPr txBox="1">
            <a:spLocks noChangeArrowheads="1"/>
          </p:cNvSpPr>
          <p:nvPr/>
        </p:nvSpPr>
        <p:spPr bwMode="auto">
          <a:xfrm>
            <a:off x="2401759" y="3264332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把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3.5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-1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0</a:t>
            </a: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在数轴上表示出来，如下图所示：</a:t>
            </a:r>
          </a:p>
        </p:txBody>
      </p:sp>
      <p:sp>
        <p:nvSpPr>
          <p:cNvPr id="42" name="文本框 127008"/>
          <p:cNvSpPr txBox="1">
            <a:spLocks noChangeArrowheads="1"/>
          </p:cNvSpPr>
          <p:nvPr/>
        </p:nvSpPr>
        <p:spPr bwMode="auto">
          <a:xfrm>
            <a:off x="2114421" y="4971777"/>
            <a:ext cx="658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将它们按从小到大的顺序排列为：</a:t>
            </a:r>
          </a:p>
        </p:txBody>
      </p:sp>
      <p:sp>
        <p:nvSpPr>
          <p:cNvPr id="43" name="文本框 127009"/>
          <p:cNvSpPr txBox="1">
            <a:spLocks noChangeArrowheads="1"/>
          </p:cNvSpPr>
          <p:nvPr/>
        </p:nvSpPr>
        <p:spPr bwMode="auto">
          <a:xfrm>
            <a:off x="3405157" y="5588942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方正北魏楷书简体" pitchFamily="65" charset="-122"/>
                <a:ea typeface="方正北魏楷书简体" pitchFamily="65" charset="-122"/>
              </a:rPr>
              <a:t>1 &lt;0 &lt;3.5.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427669" y="3946321"/>
            <a:ext cx="7644130" cy="815340"/>
            <a:chOff x="1199" y="5954"/>
            <a:chExt cx="12038" cy="1284"/>
          </a:xfrm>
        </p:grpSpPr>
        <p:grpSp>
          <p:nvGrpSpPr>
            <p:cNvPr id="45" name="组合 126977"/>
            <p:cNvGrpSpPr/>
            <p:nvPr/>
          </p:nvGrpSpPr>
          <p:grpSpPr>
            <a:xfrm>
              <a:off x="1199" y="5954"/>
              <a:ext cx="12038" cy="1284"/>
              <a:chOff x="480" y="2379"/>
              <a:chExt cx="4815" cy="513"/>
            </a:xfrm>
          </p:grpSpPr>
          <p:sp>
            <p:nvSpPr>
              <p:cNvPr id="48" name="文本框 126978"/>
              <p:cNvSpPr txBox="1">
                <a:spLocks noChangeArrowheads="1"/>
              </p:cNvSpPr>
              <p:nvPr/>
            </p:nvSpPr>
            <p:spPr bwMode="auto">
              <a:xfrm>
                <a:off x="480" y="2601"/>
                <a:ext cx="481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smtClean="0">
                    <a:latin typeface="方正北魏楷书简体" pitchFamily="65" charset="-122"/>
                    <a:ea typeface="方正北魏楷书简体" pitchFamily="65" charset="-122"/>
                  </a:rPr>
                  <a:t>             -</a:t>
                </a:r>
                <a:r>
                  <a:rPr lang="en-US" altLang="zh-CN" sz="2400" b="1">
                    <a:latin typeface="方正北魏楷书简体" pitchFamily="65" charset="-122"/>
                    <a:ea typeface="方正北魏楷书简体" pitchFamily="65" charset="-122"/>
                  </a:rPr>
                  <a:t>4  </a:t>
                </a:r>
                <a:r>
                  <a:rPr lang="en-US" altLang="zh-CN" sz="2400" b="1" smtClean="0">
                    <a:latin typeface="方正北魏楷书简体" pitchFamily="65" charset="-122"/>
                    <a:ea typeface="方正北魏楷书简体" pitchFamily="65" charset="-122"/>
                  </a:rPr>
                  <a:t> -</a:t>
                </a:r>
                <a:r>
                  <a:rPr lang="en-US" altLang="zh-CN" sz="2400" b="1">
                    <a:latin typeface="方正北魏楷书简体" pitchFamily="65" charset="-122"/>
                    <a:ea typeface="方正北魏楷书简体" pitchFamily="65" charset="-122"/>
                  </a:rPr>
                  <a:t>3   </a:t>
                </a:r>
                <a:r>
                  <a:rPr lang="en-US" altLang="zh-CN" sz="2400" b="1" smtClean="0">
                    <a:latin typeface="方正北魏楷书简体" pitchFamily="65" charset="-122"/>
                    <a:ea typeface="方正北魏楷书简体" pitchFamily="65" charset="-122"/>
                  </a:rPr>
                  <a:t>-</a:t>
                </a:r>
                <a:r>
                  <a:rPr lang="en-US" altLang="zh-CN" sz="2400" b="1">
                    <a:latin typeface="方正北魏楷书简体" pitchFamily="65" charset="-122"/>
                    <a:ea typeface="方正北魏楷书简体" pitchFamily="65" charset="-122"/>
                  </a:rPr>
                  <a:t>2   </a:t>
                </a:r>
                <a:r>
                  <a:rPr lang="en-US" altLang="zh-CN" sz="2400" b="1" smtClean="0">
                    <a:latin typeface="方正北魏楷书简体" pitchFamily="65" charset="-122"/>
                    <a:ea typeface="方正北魏楷书简体" pitchFamily="65" charset="-122"/>
                  </a:rPr>
                  <a:t>-</a:t>
                </a:r>
                <a:r>
                  <a:rPr lang="en-US" altLang="zh-CN" sz="2400" b="1">
                    <a:latin typeface="方正北魏楷书简体" pitchFamily="65" charset="-122"/>
                    <a:ea typeface="方正北魏楷书简体" pitchFamily="65" charset="-122"/>
                  </a:rPr>
                  <a:t>1      0     1      2      3       4     5</a:t>
                </a:r>
              </a:p>
            </p:txBody>
          </p:sp>
          <p:grpSp>
            <p:nvGrpSpPr>
              <p:cNvPr id="49" name="组合 126979"/>
              <p:cNvGrpSpPr/>
              <p:nvPr/>
            </p:nvGrpSpPr>
            <p:grpSpPr>
              <a:xfrm>
                <a:off x="960" y="2379"/>
                <a:ext cx="4272" cy="311"/>
                <a:chOff x="960" y="2379"/>
                <a:chExt cx="4272" cy="311"/>
              </a:xfrm>
            </p:grpSpPr>
            <p:sp>
              <p:nvSpPr>
                <p:cNvPr id="50" name="直接连接符 126980"/>
                <p:cNvSpPr>
                  <a:spLocks noChangeShapeType="1"/>
                </p:cNvSpPr>
                <p:nvPr/>
              </p:nvSpPr>
              <p:spPr bwMode="auto">
                <a:xfrm>
                  <a:off x="960" y="2544"/>
                  <a:ext cx="42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1" name="矩形 126982"/>
                <p:cNvSpPr>
                  <a:spLocks noChangeArrowheads="1"/>
                </p:cNvSpPr>
                <p:nvPr/>
              </p:nvSpPr>
              <p:spPr bwMode="auto">
                <a:xfrm>
                  <a:off x="2440" y="2387"/>
                  <a:ext cx="31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b="1">
                      <a:solidFill>
                        <a:srgbClr val="FF3300"/>
                      </a:solidFill>
                      <a:latin typeface="方正北魏楷书简体" pitchFamily="65" charset="-122"/>
                      <a:ea typeface="方正北魏楷书简体" pitchFamily="65" charset="-122"/>
                    </a:rPr>
                    <a:t>●</a:t>
                  </a:r>
                </a:p>
              </p:txBody>
            </p:sp>
            <p:sp>
              <p:nvSpPr>
                <p:cNvPr id="52" name="矩形 126983"/>
                <p:cNvSpPr>
                  <a:spLocks noChangeArrowheads="1"/>
                </p:cNvSpPr>
                <p:nvPr/>
              </p:nvSpPr>
              <p:spPr bwMode="auto">
                <a:xfrm>
                  <a:off x="2851" y="2399"/>
                  <a:ext cx="31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b="1">
                      <a:solidFill>
                        <a:srgbClr val="FF3300"/>
                      </a:solidFill>
                      <a:latin typeface="方正北魏楷书简体" pitchFamily="65" charset="-122"/>
                      <a:ea typeface="方正北魏楷书简体" pitchFamily="65" charset="-122"/>
                    </a:rPr>
                    <a:t>●</a:t>
                  </a:r>
                </a:p>
              </p:txBody>
            </p:sp>
            <p:sp>
              <p:nvSpPr>
                <p:cNvPr id="53" name="直接连接符 126984"/>
                <p:cNvSpPr>
                  <a:spLocks noChangeShapeType="1"/>
                </p:cNvSpPr>
                <p:nvPr/>
              </p:nvSpPr>
              <p:spPr bwMode="auto">
                <a:xfrm flipH="1">
                  <a:off x="3360" y="24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4" name="直接连接符 126985"/>
                <p:cNvSpPr>
                  <a:spLocks noChangeShapeType="1"/>
                </p:cNvSpPr>
                <p:nvPr/>
              </p:nvSpPr>
              <p:spPr bwMode="auto">
                <a:xfrm flipH="1">
                  <a:off x="3744" y="24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5" name="直接连接符 126986"/>
                <p:cNvSpPr>
                  <a:spLocks noChangeShapeType="1"/>
                </p:cNvSpPr>
                <p:nvPr/>
              </p:nvSpPr>
              <p:spPr bwMode="auto">
                <a:xfrm flipH="1">
                  <a:off x="2578" y="249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6" name="直接连接符 126987"/>
                <p:cNvSpPr>
                  <a:spLocks noChangeShapeType="1"/>
                </p:cNvSpPr>
                <p:nvPr/>
              </p:nvSpPr>
              <p:spPr bwMode="auto">
                <a:xfrm flipH="1">
                  <a:off x="2208" y="24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7" name="直接连接符 126988"/>
                <p:cNvSpPr>
                  <a:spLocks noChangeShapeType="1"/>
                </p:cNvSpPr>
                <p:nvPr/>
              </p:nvSpPr>
              <p:spPr bwMode="auto">
                <a:xfrm flipH="1">
                  <a:off x="1824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8" name="直接连接符 126989"/>
                <p:cNvSpPr>
                  <a:spLocks noChangeShapeType="1"/>
                </p:cNvSpPr>
                <p:nvPr/>
              </p:nvSpPr>
              <p:spPr bwMode="auto">
                <a:xfrm flipH="1">
                  <a:off x="4121" y="249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59" name="直接连接符 126990"/>
                <p:cNvSpPr>
                  <a:spLocks noChangeShapeType="1"/>
                </p:cNvSpPr>
                <p:nvPr/>
              </p:nvSpPr>
              <p:spPr bwMode="auto">
                <a:xfrm flipH="1">
                  <a:off x="1440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0" name="直接连接符 126991"/>
                <p:cNvSpPr>
                  <a:spLocks noChangeShapeType="1"/>
                </p:cNvSpPr>
                <p:nvPr/>
              </p:nvSpPr>
              <p:spPr bwMode="auto">
                <a:xfrm flipH="1" flipV="1">
                  <a:off x="1818" y="2480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1" name="直接连接符 126992"/>
                <p:cNvSpPr>
                  <a:spLocks noChangeShapeType="1"/>
                </p:cNvSpPr>
                <p:nvPr/>
              </p:nvSpPr>
              <p:spPr bwMode="auto">
                <a:xfrm flipH="1">
                  <a:off x="1424" y="2504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2" name="直接连接符 126993"/>
                <p:cNvSpPr>
                  <a:spLocks noChangeShapeType="1"/>
                </p:cNvSpPr>
                <p:nvPr/>
              </p:nvSpPr>
              <p:spPr bwMode="auto">
                <a:xfrm flipH="1">
                  <a:off x="4896" y="249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3" name="直接连接符 126994"/>
                <p:cNvSpPr>
                  <a:spLocks noChangeShapeType="1"/>
                </p:cNvSpPr>
                <p:nvPr/>
              </p:nvSpPr>
              <p:spPr bwMode="auto">
                <a:xfrm flipH="1">
                  <a:off x="1248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4" name="直接连接符 126995"/>
                <p:cNvSpPr>
                  <a:spLocks noChangeShapeType="1"/>
                </p:cNvSpPr>
                <p:nvPr/>
              </p:nvSpPr>
              <p:spPr bwMode="auto">
                <a:xfrm flipH="1">
                  <a:off x="3168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5" name="直接连接符 126996"/>
                <p:cNvSpPr>
                  <a:spLocks noChangeShapeType="1"/>
                </p:cNvSpPr>
                <p:nvPr/>
              </p:nvSpPr>
              <p:spPr bwMode="auto">
                <a:xfrm flipH="1">
                  <a:off x="4320" y="2496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b="1">
                    <a:latin typeface="方正北魏楷书简体" pitchFamily="65" charset="-122"/>
                    <a:ea typeface="方正北魏楷书简体" pitchFamily="65" charset="-122"/>
                  </a:endParaRPr>
                </a:p>
              </p:txBody>
            </p:sp>
            <p:sp>
              <p:nvSpPr>
                <p:cNvPr id="66" name="矩形 126997"/>
                <p:cNvSpPr>
                  <a:spLocks noChangeArrowheads="1"/>
                </p:cNvSpPr>
                <p:nvPr/>
              </p:nvSpPr>
              <p:spPr bwMode="auto">
                <a:xfrm>
                  <a:off x="4164" y="2379"/>
                  <a:ext cx="20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b="1">
                      <a:solidFill>
                        <a:srgbClr val="FF3300"/>
                      </a:solidFill>
                      <a:latin typeface="方正北魏楷书简体" pitchFamily="65" charset="-122"/>
                      <a:ea typeface="方正北魏楷书简体" pitchFamily="65" charset="-122"/>
                    </a:rPr>
                    <a:t>●</a:t>
                  </a:r>
                </a:p>
              </p:txBody>
            </p:sp>
          </p:grpSp>
        </p:grpSp>
        <p:cxnSp>
          <p:nvCxnSpPr>
            <p:cNvPr id="46" name="直接连接符 1"/>
            <p:cNvCxnSpPr>
              <a:cxnSpLocks noChangeShapeType="1"/>
            </p:cNvCxnSpPr>
            <p:nvPr/>
          </p:nvCxnSpPr>
          <p:spPr bwMode="auto">
            <a:xfrm flipH="1">
              <a:off x="11385" y="6080"/>
              <a:ext cx="1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直接连接符 2"/>
            <p:cNvCxnSpPr>
              <a:cxnSpLocks noChangeShapeType="1"/>
            </p:cNvCxnSpPr>
            <p:nvPr/>
          </p:nvCxnSpPr>
          <p:spPr bwMode="auto">
            <a:xfrm flipH="1">
              <a:off x="7515" y="6080"/>
              <a:ext cx="1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矩形 7"/>
  <p:tag name="PA" val="v5.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矩形 7"/>
  <p:tag name="PA" val="v5.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矩形 7"/>
  <p:tag name="PA" val="v5.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Freeform 26"/>
  <p:tag name="PA" val="v5.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Rectangle 1"/>
  <p:tag name="PA" val="v5.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Freeform 46"/>
  <p:tag name="PA" val="v5.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Rectangle 47"/>
  <p:tag name="PA" val="v5.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Freeform 51"/>
  <p:tag name="PA" val="v5.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0713133551"/>
  <p:tag name="MH_LIBRARY" val="GRAPHIC"/>
  <p:tag name="MH_ORDER" val="Rectangle 52"/>
  <p:tag name="PA" val="v5.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宽屏</PresentationFormat>
  <Paragraphs>162</Paragraphs>
  <Slides>23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等线</vt:lpstr>
      <vt:lpstr>等线 Light</vt:lpstr>
      <vt:lpstr>方正北魏楷书简体</vt:lpstr>
      <vt:lpstr>华文行楷</vt:lpstr>
      <vt:lpstr>宋体</vt:lpstr>
      <vt:lpstr>微软雅黑</vt:lpstr>
      <vt:lpstr>Arial</vt:lpstr>
      <vt:lpstr>Times New Roman</vt:lpstr>
      <vt:lpstr>Wingdings</vt:lpstr>
      <vt:lpstr>Wingdings 2</vt:lpstr>
      <vt:lpstr>WWW.2PPT.COM
</vt:lpstr>
      <vt:lpstr>1_自定义设计方案</vt:lpstr>
      <vt:lpstr>自定义设计方案</vt:lpstr>
      <vt:lpstr>Equation.KSEE3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2021-09-18T08:34:00Z</cp:lastPrinted>
  <dcterms:created xsi:type="dcterms:W3CDTF">2021-09-18T08:34:00Z</dcterms:created>
  <dcterms:modified xsi:type="dcterms:W3CDTF">2023-01-17T02:20:48Z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4C29BAA8FE944130969A4100E88C3767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