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76" r:id="rId2"/>
    <p:sldId id="518" r:id="rId3"/>
    <p:sldId id="488" r:id="rId4"/>
    <p:sldId id="490" r:id="rId5"/>
    <p:sldId id="491" r:id="rId6"/>
    <p:sldId id="492" r:id="rId7"/>
    <p:sldId id="493" r:id="rId8"/>
    <p:sldId id="494" r:id="rId9"/>
    <p:sldId id="495" r:id="rId10"/>
    <p:sldId id="552" r:id="rId11"/>
    <p:sldId id="563" r:id="rId12"/>
    <p:sldId id="564" r:id="rId13"/>
    <p:sldId id="570" r:id="rId14"/>
    <p:sldId id="569" r:id="rId15"/>
    <p:sldId id="501" r:id="rId16"/>
    <p:sldId id="549" r:id="rId17"/>
    <p:sldId id="550" r:id="rId18"/>
    <p:sldId id="571" r:id="rId19"/>
    <p:sldId id="572" r:id="rId20"/>
    <p:sldId id="555" r:id="rId21"/>
    <p:sldId id="556" r:id="rId22"/>
    <p:sldId id="565" r:id="rId23"/>
    <p:sldId id="557" r:id="rId24"/>
    <p:sldId id="558" r:id="rId25"/>
    <p:sldId id="559" r:id="rId26"/>
    <p:sldId id="560" r:id="rId27"/>
    <p:sldId id="573" r:id="rId28"/>
    <p:sldId id="567" r:id="rId29"/>
  </p:sldIdLst>
  <p:sldSz cx="9144000" cy="5143500" type="screen16x9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FF6600"/>
    <a:srgbClr val="FAFADC"/>
    <a:srgbClr val="0000FF"/>
    <a:srgbClr val="D3E0B6"/>
    <a:srgbClr val="3366FF"/>
    <a:srgbClr val="DA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3" autoAdjust="0"/>
    <p:restoredTop sz="94254" autoAdjust="0"/>
  </p:normalViewPr>
  <p:slideViewPr>
    <p:cSldViewPr snapToGrid="0" snapToObjects="1">
      <p:cViewPr>
        <p:scale>
          <a:sx n="130" d="100"/>
          <a:sy n="130" d="100"/>
        </p:scale>
        <p:origin x="-1188" y="-336"/>
      </p:cViewPr>
      <p:guideLst>
        <p:guide orient="horz" pos="162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E29DE0A6-9100-4468-AA3B-FD01430FF5D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4F175B8D-E73E-47A9-B3A8-40C1C9DEE20C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EBEA2266-B482-49E4-8D94-1A6EBC504980}" type="slidenum">
              <a:rPr lang="zh-CN" altLang="en-US">
                <a:latin typeface="Arial" panose="020B0604020202020204" pitchFamily="34" charset="0"/>
              </a:rPr>
              <a:t>8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B04EE2ED-ACC2-4877-8159-4D1FD879FF27}" type="slidenum">
              <a:rPr lang="zh-CN" altLang="en-US">
                <a:latin typeface="Arial" panose="020B0604020202020204" pitchFamily="34" charset="0"/>
              </a:rPr>
              <a:t>10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44BF873F-DD39-46DB-83BC-E2F663D14619}" type="slidenum">
              <a:rPr lang="zh-CN" altLang="en-US">
                <a:latin typeface="Arial" panose="020B0604020202020204" pitchFamily="34" charset="0"/>
              </a:rPr>
              <a:t>11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D2830D17-88FB-4F16-B243-A6A734606300}" type="slidenum">
              <a:rPr lang="zh-CN" altLang="en-US">
                <a:latin typeface="Arial" panose="020B0604020202020204" pitchFamily="34" charset="0"/>
              </a:rPr>
              <a:t>12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9866AAD0-CA53-4D80-B9B8-9D151AB5E2D8}" type="slidenum">
              <a:rPr lang="zh-CN" altLang="en-US">
                <a:latin typeface="Arial" panose="020B0604020202020204" pitchFamily="34" charset="0"/>
              </a:rPr>
              <a:t>13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3B09CFB9-2008-46B2-8D0F-5695B02FCB79}" type="slidenum">
              <a:rPr lang="zh-CN" altLang="en-US">
                <a:latin typeface="Arial" panose="020B0604020202020204" pitchFamily="34" charset="0"/>
              </a:rPr>
              <a:t>14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C224A12E-D9E2-4E07-B5AF-68571C02CFB6}" type="slidenum">
              <a:rPr lang="zh-CN" altLang="en-US">
                <a:latin typeface="Arial" panose="020B0604020202020204" pitchFamily="34" charset="0"/>
              </a:rPr>
              <a:t>16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AD2B4D2D-25C7-4E84-8FA6-E6A41202FC6D}" type="slidenum">
              <a:rPr lang="zh-CN" altLang="en-US">
                <a:latin typeface="Arial" panose="020B0604020202020204" pitchFamily="34" charset="0"/>
              </a:rPr>
              <a:t>24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96900" y="38100"/>
            <a:ext cx="263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习题链接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础巩固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50875" y="55563"/>
            <a:ext cx="187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基础巩固练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能力提升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1513" y="44450"/>
            <a:ext cx="1751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6699"/>
                </a:solidFill>
                <a:latin typeface="+mn-ea"/>
                <a:ea typeface="+mn-ea"/>
              </a:rPr>
              <a:t>能力提升练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973138" y="968375"/>
            <a:ext cx="7197725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1   </a:t>
            </a:r>
            <a:r>
              <a:rPr lang="en-US" altLang="zh-CN" sz="4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Know 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</a:t>
            </a:r>
            <a:endParaRPr lang="zh-CN" altLang="zh-CN" sz="4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03225" y="93663"/>
            <a:ext cx="217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E46C0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2000" b="1">
                <a:solidFill>
                  <a:srgbClr val="FF669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译林版 九年级上</a:t>
            </a:r>
          </a:p>
        </p:txBody>
      </p:sp>
      <p:sp>
        <p:nvSpPr>
          <p:cNvPr id="6148" name="TextBox 19"/>
          <p:cNvSpPr txBox="1">
            <a:spLocks noChangeArrowheads="1"/>
          </p:cNvSpPr>
          <p:nvPr/>
        </p:nvSpPr>
        <p:spPr bwMode="auto">
          <a:xfrm>
            <a:off x="1027113" y="2354263"/>
            <a:ext cx="719772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zh-CN" sz="3600" b="1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6392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27050" y="555625"/>
            <a:ext cx="8332788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合肥市包河区二质检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Speak slowly, ______ we can understand you better.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and               B. or                C. if                D. since</a:t>
            </a:r>
          </a:p>
        </p:txBody>
      </p:sp>
      <p:pic>
        <p:nvPicPr>
          <p:cNvPr id="21507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689725" y="809625"/>
            <a:ext cx="519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900113" y="2932113"/>
            <a:ext cx="6688137" cy="10810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句意为：说得慢些，我们就能更好地理解你了。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表示顺承关系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85788" y="590550"/>
            <a:ext cx="804703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合肥市蜀山区一质检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—Would you like to go to the cinema with me?</a:t>
            </a:r>
          </a:p>
          <a:p>
            <a:pPr marL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Oh, I’d like to, _______  I have to go over lessons for my English test tomorrow.</a:t>
            </a:r>
          </a:p>
          <a:p>
            <a:pPr marL="4508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but             B. and               C. or             D. so</a:t>
            </a:r>
          </a:p>
        </p:txBody>
      </p:sp>
      <p:pic>
        <p:nvPicPr>
          <p:cNvPr id="23555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851275" y="1824038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060450" y="3467100"/>
            <a:ext cx="6999288" cy="10937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根据答句 “我想去，但我得复习功课准备明天的英语考试”，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空格前后为转折关系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557213"/>
            <a:ext cx="8226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二、根据句意用适当的连词完成句子。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The man was so tired, ______ he still went on working.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808288" y="1982788"/>
            <a:ext cx="8731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604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984625" y="1549400"/>
            <a:ext cx="66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but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160963" y="1958975"/>
            <a:ext cx="2563812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143000" y="2392363"/>
            <a:ext cx="5383213" cy="5476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空格前后为转折关系，用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533400"/>
            <a:ext cx="8226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—Tell us something about Canada, OK?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I’m sorry. _______ Jack ______I have ever been there.</a:t>
            </a:r>
          </a:p>
        </p:txBody>
      </p:sp>
      <p:pic>
        <p:nvPicPr>
          <p:cNvPr id="2765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713038" y="1522413"/>
            <a:ext cx="2741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Neither            nor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227138" y="2244725"/>
            <a:ext cx="6664325" cy="10223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根据答语，“我和杰克都没去过加拿大”。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既不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 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neither ... nor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8925" y="438150"/>
            <a:ext cx="8343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—What do you think of this skirt?</a:t>
            </a:r>
          </a:p>
          <a:p>
            <a:pPr indent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It’s beautiful and it fits me well, ______ I like it very much.</a:t>
            </a:r>
          </a:p>
        </p:txBody>
      </p:sp>
      <p:pic>
        <p:nvPicPr>
          <p:cNvPr id="29699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316538" y="1444625"/>
            <a:ext cx="78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and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128713" y="2227263"/>
            <a:ext cx="6664325" cy="15605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根据句意，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你觉得这条短裙怎么样？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它很好看而且很适合我，我也很喜欢它。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表达并列关系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57225" y="630238"/>
            <a:ext cx="78930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— _________ Mary _______ Alice has joined the music club because they have no time.</a:t>
            </a:r>
          </a:p>
          <a:p>
            <a:pPr indent="450850" eaLnBrk="1" hangingPunct="1">
              <a:lnSpc>
                <a:spcPct val="165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—It’s a pity !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04975" y="823913"/>
            <a:ext cx="3402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Neither                  nor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174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接连接符 14"/>
          <p:cNvCxnSpPr/>
          <p:nvPr/>
        </p:nvCxnSpPr>
        <p:spPr>
          <a:xfrm>
            <a:off x="1841500" y="1822450"/>
            <a:ext cx="3122613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>
          <a:xfrm>
            <a:off x="1128713" y="2636838"/>
            <a:ext cx="6664325" cy="15605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根据句意，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玛丽和爱丽丝都没有加入音乐俱乐部，因为她们没有时间。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真遗憾。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表达“既不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neither ... nor ...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69888" y="334963"/>
            <a:ext cx="81089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—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Smith comes from Australia, ______ he has worked in China for 5 years.</a:t>
            </a:r>
          </a:p>
          <a:p>
            <a:pPr marL="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______ you can talk with him ______ in English ______ in Chinese.</a:t>
            </a:r>
          </a:p>
        </p:txBody>
      </p:sp>
      <p:pic>
        <p:nvPicPr>
          <p:cNvPr id="32771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975225" y="2049463"/>
            <a:ext cx="3100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either                       or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407025" y="577850"/>
            <a:ext cx="68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50988" y="2062163"/>
            <a:ext cx="511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071563" y="3687763"/>
            <a:ext cx="6867525" cy="9334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句意，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史密斯先生来自澳大利亚，他在中国工作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年了。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所以你跟他交谈既可以用英语也可以用汉语。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4613275" y="1231900"/>
            <a:ext cx="2949575" cy="603250"/>
          </a:xfrm>
          <a:prstGeom prst="wedgeRoundRectCallout">
            <a:avLst>
              <a:gd name="adj1" fmla="val -11301"/>
              <a:gd name="adj2" fmla="val -80489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表达顺承关系。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2359025" y="2679700"/>
            <a:ext cx="2616200" cy="574675"/>
          </a:xfrm>
          <a:prstGeom prst="wedgeRoundRectCallout">
            <a:avLst>
              <a:gd name="adj1" fmla="val -53945"/>
              <a:gd name="adj2" fmla="val -7451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表达因果关系。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5746750" y="2668588"/>
            <a:ext cx="3025775" cy="893762"/>
          </a:xfrm>
          <a:prstGeom prst="wedgeRoundRectCallout">
            <a:avLst>
              <a:gd name="adj1" fmla="val -53945"/>
              <a:gd name="adj2" fmla="val -74512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表达“既不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…”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neither ... nor ...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3" grpId="0"/>
      <p:bldP spid="14" grpId="0" animBg="1"/>
      <p:bldP spid="15" grpId="0" animBg="1"/>
      <p:bldP spid="16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60388" y="557213"/>
            <a:ext cx="822642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三、用所给动词的适当形式填空。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16. Both my brothers _______ ( live) in Italy.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17. Neither of his parents  _______ (like) butter and cheese.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65525" y="2232025"/>
            <a:ext cx="757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live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14788" y="3752850"/>
            <a:ext cx="996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likes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093788" y="2693988"/>
            <a:ext cx="60483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圆角矩形标注 9"/>
          <p:cNvSpPr/>
          <p:nvPr/>
        </p:nvSpPr>
        <p:spPr>
          <a:xfrm>
            <a:off x="1290638" y="1482725"/>
            <a:ext cx="2535237" cy="636588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both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后动词用原形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117600" y="4156075"/>
            <a:ext cx="12223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圆角矩形标注 13"/>
          <p:cNvSpPr/>
          <p:nvPr/>
        </p:nvSpPr>
        <p:spPr>
          <a:xfrm>
            <a:off x="1395413" y="3003550"/>
            <a:ext cx="3924300" cy="655638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neither of 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后动词用单数形式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60388" y="568325"/>
            <a:ext cx="8226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18. Neither John nor Mary  _______ (be) at home.</a:t>
            </a: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19. Both Peter and Mike often  _______ (watch) the football match but neither of them  _______ (play) football very well.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2157413" y="1519238"/>
            <a:ext cx="3716337" cy="584200"/>
          </a:xfrm>
          <a:prstGeom prst="wedgeRoundRectCallout">
            <a:avLst>
              <a:gd name="adj1" fmla="val -30915"/>
              <a:gd name="adj2" fmla="val -89374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谓语动词采用“就近原则”。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18013" y="817563"/>
            <a:ext cx="485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83100" y="2298700"/>
            <a:ext cx="996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147763" y="1241425"/>
            <a:ext cx="8350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749550" y="1241425"/>
            <a:ext cx="4191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83100" y="3048000"/>
            <a:ext cx="996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plays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117600" y="2678113"/>
            <a:ext cx="6111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圆角矩形标注 14"/>
          <p:cNvSpPr/>
          <p:nvPr/>
        </p:nvSpPr>
        <p:spPr>
          <a:xfrm>
            <a:off x="1395413" y="3722688"/>
            <a:ext cx="4838700" cy="814387"/>
          </a:xfrm>
          <a:prstGeom prst="wedgeRoundRectCallout">
            <a:avLst>
              <a:gd name="adj1" fmla="val -22676"/>
              <a:gd name="adj2" fmla="val -80927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both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后动词用原形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neither of 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后动词用单数形式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420938" y="3403600"/>
            <a:ext cx="10826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85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8" grpId="0"/>
      <p:bldP spid="13" grpId="0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标注 9"/>
          <p:cNvSpPr/>
          <p:nvPr/>
        </p:nvSpPr>
        <p:spPr>
          <a:xfrm>
            <a:off x="2851150" y="668338"/>
            <a:ext cx="3074988" cy="628650"/>
          </a:xfrm>
          <a:prstGeom prst="wedgeRoundRectCallout">
            <a:avLst>
              <a:gd name="adj1" fmla="val -36347"/>
              <a:gd name="adj2" fmla="val 7293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either or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后动词用原形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560388" y="1066800"/>
            <a:ext cx="82264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20. Either my father or my mother  _______ (cook) dinner. Both my brother and I  _______ (help)them on weekends.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99038" y="1331913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cooks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75025" y="2062163"/>
            <a:ext cx="996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help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079500" y="1747838"/>
            <a:ext cx="71437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135313" y="1739900"/>
            <a:ext cx="3571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931150" y="1739900"/>
            <a:ext cx="5842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87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03238" y="427038"/>
            <a:ext cx="83677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一、单项选择。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安徽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—Will you go to the picnic this Saturday?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I’d like to, ______ I’ll have to help look after my baby sister.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but                B. or                C. and                 D. so</a:t>
            </a:r>
          </a:p>
        </p:txBody>
      </p:sp>
      <p:pic>
        <p:nvPicPr>
          <p:cNvPr id="11267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2949575" y="2132013"/>
            <a:ext cx="430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060450" y="3348038"/>
            <a:ext cx="6999288" cy="10937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答句句意“我想去，但我不得不帮忙照顾我的小妹妹”，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空格前后为转折关系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333500" y="2584450"/>
            <a:ext cx="11366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117975" y="2584450"/>
            <a:ext cx="450373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585788" y="423863"/>
            <a:ext cx="79295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四、完形填空。</a:t>
            </a:r>
          </a:p>
          <a:p>
            <a:pPr indent="713105"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China, very few children make pocket money.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21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 in Western countries, most kids make pocket money by themselves.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21. A. Also         B. Anyway       C. However       D. Besides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2586038" y="1844675"/>
            <a:ext cx="4598987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圆角矩形标注 14"/>
          <p:cNvSpPr/>
          <p:nvPr/>
        </p:nvSpPr>
        <p:spPr>
          <a:xfrm>
            <a:off x="4097338" y="2892425"/>
            <a:ext cx="2801937" cy="563563"/>
          </a:xfrm>
          <a:prstGeom prst="wedgeRoundRectCallout">
            <a:avLst>
              <a:gd name="adj1" fmla="val -11982"/>
              <a:gd name="adj2" fmla="val -100341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空格前后句意有转折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667125" y="2581275"/>
            <a:ext cx="42418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327150" y="4025900"/>
            <a:ext cx="11763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</a:t>
            </a:r>
            <a:r>
              <a:rPr lang="en-US" altLang="zh-CN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同样 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17825" y="4025900"/>
            <a:ext cx="1319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无论如何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045075" y="4013200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然而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099300" y="4013200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另外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25963" y="3597275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7899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574675" y="1225550"/>
            <a:ext cx="8153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They make money in many different 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22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22. A. ways          B. levels           C. homes           D. countries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2292350" y="719138"/>
            <a:ext cx="6305550" cy="563562"/>
          </a:xfrm>
          <a:prstGeom prst="wedgeRoundRectCallout">
            <a:avLst>
              <a:gd name="adj1" fmla="val 8154"/>
              <a:gd name="adj2" fmla="val 9745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由下文可知，他们以许多不同的方式赚零花钱。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9963" y="2216150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3891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776288" y="523875"/>
            <a:ext cx="7429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Kids may also help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23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do housework to make money at home.</a:t>
            </a:r>
          </a:p>
          <a:p>
            <a:pPr algn="just"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23. A. teachers     B. friends    C. parents     D.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neighbours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54525" y="2220913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2235200" y="1489075"/>
            <a:ext cx="5662613" cy="504825"/>
          </a:xfrm>
          <a:prstGeom prst="wedgeRoundRectCallout">
            <a:avLst>
              <a:gd name="adj1" fmla="val -54784"/>
              <a:gd name="adj2" fmla="val -203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home 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在家，可知应为帮助父母做家务。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877888" y="1911350"/>
            <a:ext cx="10223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94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4"/>
          <p:cNvSpPr txBox="1">
            <a:spLocks noChangeArrowheads="1"/>
          </p:cNvSpPr>
          <p:nvPr/>
        </p:nvSpPr>
        <p:spPr bwMode="auto">
          <a:xfrm>
            <a:off x="712788" y="541338"/>
            <a:ext cx="79089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When they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24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sixteen, they can make money by sending newspapers or by working in fast-food restaurants,  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25   </a:t>
            </a:r>
            <a:r>
              <a:rPr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during the summer holidays.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24. A. make         B. have          C. catch           D. reach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25. A. really         B. hardly       C. properly      D. especially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69050" y="2225675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036638" y="3403600"/>
            <a:ext cx="6673850" cy="13350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35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句意：当他们到了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岁，他们可以通过送报纸或在快餐店干活挣钱，尤其是在暑假期间。表示“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年龄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达到多少 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岁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，用动词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reach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81750" y="2847975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40966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822325" y="1179513"/>
            <a:ext cx="7608888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There are many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26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of making pocket money by kids themselves.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26. A. choices    B. advantages    C. problems    D. lessons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84475" y="2536825"/>
            <a:ext cx="576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2613025" y="611188"/>
            <a:ext cx="5972175" cy="563562"/>
          </a:xfrm>
          <a:prstGeom prst="wedgeRoundRectCallout">
            <a:avLst>
              <a:gd name="adj1" fmla="val -13127"/>
              <a:gd name="adj2" fmla="val 82706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由下文可知，孩子们自己赚零花钱有很多好处。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1989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标注 8"/>
          <p:cNvSpPr/>
          <p:nvPr/>
        </p:nvSpPr>
        <p:spPr>
          <a:xfrm>
            <a:off x="1739900" y="2917825"/>
            <a:ext cx="5575300" cy="1257300"/>
          </a:xfrm>
          <a:prstGeom prst="wedgeRoundRectCallout">
            <a:avLst>
              <a:gd name="adj1" fmla="val -35379"/>
              <a:gd name="adj2" fmla="val -120075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由“他们将不会浪费钱”推知其前面的意思为“通过努力工作他们了解了钱的价值”，所填词意思为“价值”，用 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value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4035" name="TextBox 4"/>
          <p:cNvSpPr txBox="1">
            <a:spLocks noChangeArrowheads="1"/>
          </p:cNvSpPr>
          <p:nvPr/>
        </p:nvSpPr>
        <p:spPr bwMode="auto">
          <a:xfrm>
            <a:off x="538163" y="606425"/>
            <a:ext cx="817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First of all, they learn the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27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of money by working hard so that they will not waste any.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27. A. fun            B. value          C. message        D. purpose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8350" y="2268538"/>
            <a:ext cx="57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204913" y="2036763"/>
            <a:ext cx="2701925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8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644525" y="547688"/>
            <a:ext cx="79279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Secondly, they learn to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28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money to buy things they need or want, such as books, pencils, CDs and even clothes they like.</a:t>
            </a:r>
          </a:p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28. A. count          B. waste         C. manage       D. change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03738" y="1824038"/>
            <a:ext cx="576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52563" y="2347913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62300" y="2347913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浪费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051425" y="2347913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管理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999288" y="2347913"/>
            <a:ext cx="75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改变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1068388" y="3014663"/>
            <a:ext cx="6864350" cy="950912"/>
          </a:xfrm>
          <a:prstGeom prst="wedgeRoundRectCallout">
            <a:avLst>
              <a:gd name="adj1" fmla="val -22802"/>
              <a:gd name="adj2" fmla="val -5096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句意：第二，他们学会理财去买他们需要或想要的东西，比如书、铅笔、</a:t>
            </a:r>
            <a:r>
              <a:rPr lang="en-US" altLang="zh-CN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，甚至是他们喜欢的衣服。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506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2" grpId="0"/>
      <p:bldP spid="13" grpId="0"/>
      <p:bldP spid="14" grpId="0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1"/>
          <p:cNvSpPr>
            <a:spLocks noChangeArrowheads="1"/>
          </p:cNvSpPr>
          <p:nvPr/>
        </p:nvSpPr>
        <p:spPr bwMode="auto">
          <a:xfrm>
            <a:off x="539750" y="598488"/>
            <a:ext cx="8058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Thirdly, they learn to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29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the daily life problems by helping their parents or others. 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29. A. give up        B. look up       C. deal with      D. meet with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973763" y="1254125"/>
            <a:ext cx="107950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圆角矩形标注 6"/>
          <p:cNvSpPr/>
          <p:nvPr/>
        </p:nvSpPr>
        <p:spPr>
          <a:xfrm>
            <a:off x="1057275" y="3049588"/>
            <a:ext cx="6864350" cy="1035050"/>
          </a:xfrm>
          <a:prstGeom prst="wedgeRoundRectCallout">
            <a:avLst>
              <a:gd name="adj1" fmla="val -22802"/>
              <a:gd name="adj2" fmla="val -50968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句意：第三，通过帮助父母和其他人，他们学会了“处理”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(deal with)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日常生活问题。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33913" y="2284413"/>
            <a:ext cx="576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pic>
        <p:nvPicPr>
          <p:cNvPr id="46086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4"/>
          <p:cNvSpPr txBox="1">
            <a:spLocks noChangeArrowheads="1"/>
          </p:cNvSpPr>
          <p:nvPr/>
        </p:nvSpPr>
        <p:spPr bwMode="auto">
          <a:xfrm>
            <a:off x="644525" y="612775"/>
            <a:ext cx="79279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Making pocket money is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30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for children when they grow up. That is why parents encourage their kids to make pocket money.</a:t>
            </a:r>
          </a:p>
          <a:p>
            <a:pPr algn="just" eaLnBrk="1" hangingPunct="1">
              <a:lnSpc>
                <a:spcPct val="16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30. A. helpful       B. careful        C. beautiful     D. successful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298575" y="3705225"/>
            <a:ext cx="6411913" cy="628650"/>
          </a:xfrm>
          <a:prstGeom prst="wedgeRoundRectCallout">
            <a:avLst>
              <a:gd name="adj1" fmla="val -23684"/>
              <a:gd name="adj2" fmla="val -52923"/>
              <a:gd name="adj3" fmla="val 16667"/>
            </a:avLst>
          </a:prstGeom>
          <a:solidFill>
            <a:schemeClr val="bg1"/>
          </a:solidFill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根据句意，赚零花钱对孩子们的成长是有帮助的。</a:t>
            </a:r>
            <a:endParaRPr lang="en-US" altLang="zh-CN" sz="22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2559050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81125" y="3013075"/>
            <a:ext cx="1319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有帮助的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44850" y="3013075"/>
            <a:ext cx="10366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仔细的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133975" y="3013075"/>
            <a:ext cx="10366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美丽的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081838" y="3013075"/>
            <a:ext cx="10366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E46C0A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成功的</a:t>
            </a:r>
            <a:endParaRPr lang="en-US" altLang="zh-CN" sz="2200" b="1">
              <a:solidFill>
                <a:srgbClr val="E46C0A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7113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25463" y="485775"/>
            <a:ext cx="833278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广东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China is getting more and more independent of Western technology, ______ it is leading in many fields, such as the self-driving car industry.</a:t>
            </a:r>
          </a:p>
          <a:p>
            <a:pPr eaLnBrk="1" hangingPunct="1">
              <a:lnSpc>
                <a:spcPct val="16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/               B. or                 C. but                D. and</a:t>
            </a:r>
          </a:p>
        </p:txBody>
      </p:sp>
      <p:pic>
        <p:nvPicPr>
          <p:cNvPr id="13315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9200" y="42957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3757613" y="1284288"/>
            <a:ext cx="65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zh-CN" altLang="zh-CN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54088" y="2955925"/>
            <a:ext cx="7299325" cy="15573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句意为“中国越来越不依赖西方科技，并在许多领域处于领先地位，如自动驾驶汽车工业领域。”结合空格前后之间的关系可推断，用连词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19100" y="428625"/>
            <a:ext cx="83693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南京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Mexican and Tex-Mex foods were popular in the USA, ______ now Chinese food has more fans.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because                 B. but              C. so         D. unless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1908175" y="1449388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930275" y="2754313"/>
            <a:ext cx="7299325" cy="17129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墨西哥及得克萨斯－墨西哥的食物在美国很流行，但是现在中国食物有更多的爱好者。空格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前后为转折关系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，故应用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49275" y="511175"/>
            <a:ext cx="7953375" cy="2308225"/>
          </a:xfrm>
          <a:prstGeom prst="rect">
            <a:avLst/>
          </a:prstGeom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温州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Betty kept silent at first ________soon she joined the other girls, chatting and laughing.</a:t>
            </a:r>
          </a:p>
          <a:p>
            <a:pPr marL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so                B. but                   C. or          D. because</a:t>
            </a: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5805488" y="801688"/>
            <a:ext cx="59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 13"/>
          <p:cNvSpPr/>
          <p:nvPr/>
        </p:nvSpPr>
        <p:spPr>
          <a:xfrm>
            <a:off x="954088" y="2825750"/>
            <a:ext cx="7299325" cy="16160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句意：刚开始贝蒂沉默寡言，但是很快她就加入到其他女孩之间，有说有笑。空格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前后为转折关系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，故应用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4350" y="525463"/>
            <a:ext cx="81311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襄阳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—Be quick, ______ we’ll fail to catch the school bus.</a:t>
            </a:r>
          </a:p>
          <a:p>
            <a:pPr marL="355600" indent="-825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Don’t worry. It’s only seven o’clock now. We still have enough time.</a:t>
            </a:r>
          </a:p>
          <a:p>
            <a:pPr marL="355600" indent="-825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and              B. but              C. or               D. so</a:t>
            </a:r>
          </a:p>
        </p:txBody>
      </p:sp>
      <p:pic>
        <p:nvPicPr>
          <p:cNvPr id="16387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332288" y="660400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954088" y="3454400"/>
            <a:ext cx="6907212" cy="114141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句意：快点，不然我们就赶不上校车了。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表示“否则，要不然”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or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连接。</a:t>
            </a:r>
            <a:endParaRPr lang="en-US" altLang="zh-CN" sz="2400" b="1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42913" y="569913"/>
            <a:ext cx="8332787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indent="-4508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 [2018·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盐城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—Which sport do you like better, skiing or skating?</a:t>
            </a:r>
          </a:p>
          <a:p>
            <a:pPr marL="450850" indent="-952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—Both. I think ______ of them is interesting.</a:t>
            </a:r>
          </a:p>
          <a:p>
            <a:pPr marL="450850" indent="-9525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either           B. none            C. neither             D. all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019425" y="1565275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圆角矩形 15"/>
          <p:cNvSpPr/>
          <p:nvPr/>
        </p:nvSpPr>
        <p:spPr>
          <a:xfrm>
            <a:off x="1009650" y="2981325"/>
            <a:ext cx="7159625" cy="11858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答语“两者都喜欢。我认为它们当中任何一项都很有趣。”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表示“两者之中任何一个”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，应用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either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38163" y="354013"/>
            <a:ext cx="83327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合肥市蜀山区二质检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—Did you visit Shanghai Disneyland in 2016 or 2017?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.______ In fact, in 2018.</a:t>
            </a:r>
          </a:p>
          <a:p>
            <a:pPr indent="35560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Either           B. Neither            C. Both            D. All</a:t>
            </a:r>
          </a:p>
        </p:txBody>
      </p:sp>
      <p:pic>
        <p:nvPicPr>
          <p:cNvPr id="18435" name="Picture 7" descr="C:\Users\Administrator\Desktop\习题课件\返回框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1712913" y="2052638"/>
            <a:ext cx="57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349625" y="2481263"/>
            <a:ext cx="996950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900113" y="3336925"/>
            <a:ext cx="7008812" cy="11874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根据答语可知，既不是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2016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年也不是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2017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年。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表示“既不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也不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，应用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neither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503238" y="466725"/>
            <a:ext cx="805815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[ 2018·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安徽十校联考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] —How do you usually go to school, on foot or by bus?</a:t>
            </a:r>
          </a:p>
          <a:p>
            <a:pPr indent="-952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 ______. I first walk to the bus stop, and then take the No.18 bus.</a:t>
            </a:r>
          </a:p>
          <a:p>
            <a:pPr indent="-9525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Either          B. Neither          C. None          D. Both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574800" y="1676400"/>
            <a:ext cx="56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7" descr="C:\Users\Administrator\Desktop\习题课件\返回框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24775" y="4333875"/>
            <a:ext cx="669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3195638" y="2120900"/>
            <a:ext cx="2290762" cy="952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72213" y="2095500"/>
            <a:ext cx="1565275" cy="1746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047750" y="2643188"/>
            <a:ext cx="1220788" cy="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900113" y="3336925"/>
            <a:ext cx="7008812" cy="11874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根据答语可知，“我”步行和坐公共汽车去上学。此处</a:t>
            </a:r>
            <a:r>
              <a:rPr lang="zh-CN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表示“两者都”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，用</a:t>
            </a:r>
            <a:r>
              <a:rPr lang="en-US" altLang="zh-CN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both</a:t>
            </a:r>
            <a:r>
              <a:rPr lang="zh-CN" altLang="en-US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1764</Words>
  <Application>Microsoft Office PowerPoint</Application>
  <PresentationFormat>全屏显示(16:9)</PresentationFormat>
  <Paragraphs>157</Paragraphs>
  <Slides>28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MingLiU_HKSCS-ExtB</vt:lpstr>
      <vt:lpstr>黑体</vt:lpstr>
      <vt:lpstr>华文行楷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2023-01-17T02:20:53Z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65BD4818A0ED47C1B3A06C48ADC3368E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