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273" r:id="rId3"/>
    <p:sldId id="283" r:id="rId4"/>
    <p:sldId id="297" r:id="rId5"/>
    <p:sldId id="302" r:id="rId6"/>
    <p:sldId id="293" r:id="rId7"/>
    <p:sldId id="294" r:id="rId8"/>
    <p:sldId id="299" r:id="rId9"/>
    <p:sldId id="300" r:id="rId10"/>
    <p:sldId id="301" r:id="rId11"/>
    <p:sldId id="281" r:id="rId12"/>
    <p:sldId id="295" r:id="rId13"/>
    <p:sldId id="296" r:id="rId14"/>
    <p:sldId id="276" r:id="rId15"/>
    <p:sldId id="282" r:id="rId16"/>
    <p:sldId id="286" r:id="rId17"/>
    <p:sldId id="29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33CC"/>
    <a:srgbClr val="0000FF"/>
    <a:srgbClr val="CC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5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AEE66EC-8B68-437C-9BD2-CE56BBC86F4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62BA09B-49B1-4A4B-A48F-CB8CB71E2E97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688CF1B-61B8-4EEE-9232-DB4D61873037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66EC-8B68-437C-9BD2-CE56BBC86F42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D90791-E8E3-4FD8-AC32-3086B4AA9FC9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D75A76B-AB4B-44AC-9B9C-74CD232397EF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70C489E-47F4-4AB3-9BE3-373EF69625CF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D59646-ED96-468F-BE6F-03EAB828F0EA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56CCD93-C019-4DBC-BD66-DEA8616687CA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0382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90950"/>
            <a:ext cx="640080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38200" y="1600200"/>
            <a:ext cx="7467600" cy="44989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64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484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6C96EB-6923-4B45-A953-CDD2697AA1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00808"/>
            <a:ext cx="91440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8000" b="1" dirty="0"/>
              <a:t>团体操表演</a:t>
            </a:r>
            <a:endParaRPr lang="zh-CN" altLang="en-US" sz="5400" dirty="0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932484" y="3789040"/>
            <a:ext cx="53292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3300"/>
                </a:solidFill>
                <a:latin typeface="华康海报体W12(P)" pitchFamily="82" charset="-122"/>
                <a:ea typeface="华康海报体W12(P)" pitchFamily="82" charset="-122"/>
              </a:rPr>
              <a:t>因</a:t>
            </a:r>
            <a:r>
              <a:rPr lang="zh-CN" altLang="en-US" sz="4400" dirty="0">
                <a:solidFill>
                  <a:srgbClr val="003300"/>
                </a:solidFill>
                <a:latin typeface="华康海报体W12(P)" pitchFamily="82" charset="-122"/>
                <a:ea typeface="华康海报体W12(P)" pitchFamily="82" charset="-122"/>
              </a:rPr>
              <a:t>数与倍数</a:t>
            </a:r>
          </a:p>
        </p:txBody>
      </p:sp>
      <p:sp>
        <p:nvSpPr>
          <p:cNvPr id="9" name="矩形 8"/>
          <p:cNvSpPr/>
          <p:nvPr/>
        </p:nvSpPr>
        <p:spPr>
          <a:xfrm>
            <a:off x="2740855" y="563002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980728"/>
            <a:ext cx="8424936" cy="5300662"/>
          </a:xfrm>
        </p:spPr>
        <p:txBody>
          <a:bodyPr/>
          <a:lstStyle/>
          <a:p>
            <a:endParaRPr lang="en-US" altLang="zh-CN" sz="5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偶数：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个位上是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0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</a:p>
          <a:p>
            <a:endParaRPr lang="en-US" altLang="zh-CN" sz="44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奇数：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个位上是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dirty="0"/>
              <a:t>考考你的眼力：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4284663" y="3933825"/>
            <a:ext cx="3649662" cy="20875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331913" y="32845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偶数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162675" y="3213100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奇数</a:t>
            </a:r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323850" y="4149725"/>
            <a:ext cx="3384550" cy="1728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 sz="2800" b="1"/>
          </a:p>
          <a:p>
            <a:pPr algn="ctr"/>
            <a:r>
              <a:rPr lang="en-US" altLang="zh-CN"/>
              <a:t>    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64163" y="3068638"/>
            <a:ext cx="360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200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227763" y="127635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51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92275" y="1268413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18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916238" y="127635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60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068763" y="1276350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21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219700" y="127635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33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019925" y="127635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83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8101013" y="1268413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1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11188" y="250031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74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1763713" y="250031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28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987675" y="249237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77</a:t>
            </a: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4068763" y="2492375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91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92725" y="249237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11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372225" y="2420938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36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7308850" y="2427288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99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8316913" y="2420938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0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611188" y="1341438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7813 0.4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96296E-6 L -0.14947 0.44097 " pathEditMode="relative" ptsTypes="AA">
                                      <p:cBhvr>
                                        <p:cTn id="10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907 0.43056 " pathEditMode="relative" ptsTypes="AA">
                                      <p:cBhvr>
                                        <p:cTn id="14" dur="2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9444 0.38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04739 0.37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0782 0.367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0781 0.37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41736 0.52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5764 0.23102 " pathEditMode="relative" ptsTypes="AA">
                                      <p:cBhvr>
                                        <p:cTn id="38" dur="2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1041 0.26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2125 0.31505 " pathEditMode="relative" ptsTypes="AA">
                                      <p:cBhvr>
                                        <p:cTn id="46" dur="20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6545 0.310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243 0.320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66927 0.35695 " pathEditMode="relative" ptsTypes="AA">
                                      <p:cBhvr>
                                        <p:cTn id="58" dur="2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5503 0.319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74428 0.341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2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  <p:bldP spid="53266" grpId="0"/>
      <p:bldP spid="53267" grpId="0"/>
      <p:bldP spid="53268" grpId="0"/>
      <p:bldP spid="53270" grpId="0"/>
      <p:bldP spid="53271" grpId="0"/>
      <p:bldP spid="53272" grpId="0"/>
      <p:bldP spid="53273" grpId="0"/>
      <p:bldP spid="53274" grpId="0"/>
      <p:bldP spid="53275" grpId="0"/>
      <p:bldP spid="53276" grpId="0"/>
      <p:bldP spid="53277" grpId="0"/>
      <p:bldP spid="53278" grpId="0"/>
      <p:bldP spid="53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b="0">
                <a:ea typeface="楷体_GB2312" pitchFamily="49" charset="-122"/>
              </a:rPr>
              <a:t>只有偶数的荷叶才能踩奥！</a:t>
            </a:r>
          </a:p>
        </p:txBody>
      </p:sp>
      <p:pic>
        <p:nvPicPr>
          <p:cNvPr id="186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9375"/>
            <a:ext cx="9144000" cy="55086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827088" y="1773238"/>
            <a:ext cx="69135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共同点：   都看个位上的数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                  个位上的数都是</a:t>
            </a:r>
            <a:r>
              <a:rPr lang="en-US" altLang="zh-CN" sz="4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11188" y="1268413"/>
            <a:ext cx="7273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18   21   30   35   39      40     15   26   1   72   85       310     487     894</a:t>
            </a:r>
          </a:p>
        </p:txBody>
      </p:sp>
      <p:sp>
        <p:nvSpPr>
          <p:cNvPr id="48157" name="Rectangle 2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6629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8" name="Rectangle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6629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1547813" y="549275"/>
            <a:ext cx="4681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</a:rPr>
              <a:t>比一比谁的判断能力强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1042988" y="2633663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/>
              <a:t>2</a:t>
            </a:r>
            <a:r>
              <a:rPr lang="zh-CN" altLang="en-US" sz="3200" b="1" dirty="0"/>
              <a:t>的倍数                                      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的倍数</a:t>
            </a:r>
          </a:p>
        </p:txBody>
      </p:sp>
      <p:sp>
        <p:nvSpPr>
          <p:cNvPr id="48161" name="Oval 33"/>
          <p:cNvSpPr>
            <a:spLocks noChangeArrowheads="1"/>
          </p:cNvSpPr>
          <p:nvPr/>
        </p:nvSpPr>
        <p:spPr bwMode="auto">
          <a:xfrm>
            <a:off x="611188" y="3500438"/>
            <a:ext cx="244792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AutoNum type="arabicPlain" startAt="18"/>
            </a:pPr>
            <a:r>
              <a:rPr lang="en-US" altLang="zh-CN"/>
              <a:t>30   40    26    </a:t>
            </a:r>
          </a:p>
          <a:p>
            <a:pPr marL="342900" indent="-342900" algn="ctr"/>
            <a:r>
              <a:rPr lang="en-US" altLang="zh-CN"/>
              <a:t>72      310    894   </a:t>
            </a:r>
          </a:p>
          <a:p>
            <a:pPr marL="342900" indent="-342900" algn="ctr"/>
            <a:endParaRPr lang="en-US" altLang="zh-CN"/>
          </a:p>
        </p:txBody>
      </p:sp>
      <p:sp>
        <p:nvSpPr>
          <p:cNvPr id="48162" name="Oval 34"/>
          <p:cNvSpPr>
            <a:spLocks noChangeArrowheads="1"/>
          </p:cNvSpPr>
          <p:nvPr/>
        </p:nvSpPr>
        <p:spPr bwMode="auto">
          <a:xfrm>
            <a:off x="6588125" y="3571875"/>
            <a:ext cx="24479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AutoNum type="arabicPlain" startAt="30"/>
            </a:pPr>
            <a:r>
              <a:rPr lang="en-US" altLang="zh-CN"/>
              <a:t>35   40   15 </a:t>
            </a:r>
          </a:p>
          <a:p>
            <a:pPr marL="342900" indent="-342900" algn="ctr"/>
            <a:r>
              <a:rPr lang="en-US" altLang="zh-CN"/>
              <a:t>  85  310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3419475" y="2565400"/>
            <a:ext cx="38163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    </a:t>
            </a:r>
            <a:r>
              <a:rPr lang="zh-CN" altLang="en-US" sz="2400" b="1" dirty="0"/>
              <a:t>既是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的倍数，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/>
              <a:t>    又是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的倍数？</a:t>
            </a:r>
          </a:p>
        </p:txBody>
      </p:sp>
      <p:sp>
        <p:nvSpPr>
          <p:cNvPr id="48165" name="Oval 37"/>
          <p:cNvSpPr>
            <a:spLocks noChangeArrowheads="1"/>
          </p:cNvSpPr>
          <p:nvPr/>
        </p:nvSpPr>
        <p:spPr bwMode="auto">
          <a:xfrm>
            <a:off x="3563938" y="4076700"/>
            <a:ext cx="2376487" cy="11525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30   40    310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 animBg="1"/>
      <p:bldP spid="48162" grpId="0" animBg="1"/>
      <p:bldP spid="48163" grpId="0"/>
      <p:bldP spid="481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81238" y="1870075"/>
            <a:ext cx="4587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endParaRPr lang="zh-CN" altLang="zh-CN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284663" y="1692275"/>
            <a:ext cx="41751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3200" b="1"/>
          </a:p>
          <a:p>
            <a:endParaRPr lang="en-US" altLang="zh-CN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82089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CC0000"/>
                </a:solidFill>
              </a:rPr>
              <a:t>火眼金睛。</a:t>
            </a:r>
          </a:p>
          <a:p>
            <a:r>
              <a:rPr lang="en-US" altLang="zh-CN" sz="3200" b="1" dirty="0"/>
              <a:t>1</a:t>
            </a:r>
            <a:r>
              <a:rPr lang="zh-CN" altLang="en-US" sz="3200" b="1" dirty="0"/>
              <a:t>、偶数都是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的倍数。（      </a:t>
            </a:r>
            <a:r>
              <a:rPr lang="zh-CN" altLang="en-US" sz="3200" b="1" dirty="0" smtClean="0"/>
              <a:t>）</a:t>
            </a:r>
            <a:endParaRPr lang="zh-CN" altLang="en-US" sz="3200" b="1" dirty="0"/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、个位上是</a:t>
            </a:r>
            <a:r>
              <a:rPr lang="en-US" altLang="zh-CN" sz="3200" b="1" dirty="0"/>
              <a:t>0</a:t>
            </a:r>
            <a:r>
              <a:rPr lang="zh-CN" altLang="en-US" sz="3200" b="1" dirty="0"/>
              <a:t>的数，既是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的倍数又是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的倍数</a:t>
            </a:r>
            <a:r>
              <a:rPr lang="zh-CN" altLang="en-US" sz="3200" b="1" dirty="0" smtClean="0"/>
              <a:t>。（     ）                                                       </a:t>
            </a:r>
            <a:endParaRPr lang="zh-CN" altLang="en-US" sz="3200" b="1" dirty="0"/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、两个奇数的和不一定是偶数。（      ）</a:t>
            </a:r>
          </a:p>
          <a:p>
            <a:r>
              <a:rPr lang="en-US" altLang="zh-CN" sz="3200" dirty="0"/>
              <a:t>4</a:t>
            </a:r>
            <a:r>
              <a:rPr lang="zh-CN" altLang="en-US" sz="3200" dirty="0"/>
              <a:t>、最小的偶数是</a:t>
            </a:r>
            <a:r>
              <a:rPr lang="en-US" altLang="zh-CN" sz="3200" dirty="0"/>
              <a:t>0</a:t>
            </a:r>
            <a:r>
              <a:rPr lang="zh-CN" altLang="en-US" sz="3200" dirty="0"/>
              <a:t>，最小的奇数是</a:t>
            </a:r>
            <a:r>
              <a:rPr lang="en-US" altLang="zh-CN" sz="3200" dirty="0"/>
              <a:t>1</a:t>
            </a:r>
            <a:r>
              <a:rPr lang="zh-CN" altLang="en-US" sz="3200" dirty="0"/>
              <a:t>。（    </a:t>
            </a:r>
            <a:r>
              <a:rPr lang="zh-CN" altLang="en-US" sz="3200" dirty="0" smtClean="0"/>
              <a:t>）</a:t>
            </a:r>
            <a:endParaRPr lang="zh-CN" altLang="en-US" sz="3200" dirty="0"/>
          </a:p>
          <a:p>
            <a:r>
              <a:rPr lang="en-US" altLang="zh-CN" sz="3200" dirty="0"/>
              <a:t>5</a:t>
            </a:r>
            <a:r>
              <a:rPr lang="zh-CN" altLang="en-US" sz="3200" dirty="0"/>
              <a:t>、一个非</a:t>
            </a:r>
            <a:r>
              <a:rPr lang="en-US" altLang="zh-CN" sz="3200" dirty="0"/>
              <a:t>0</a:t>
            </a:r>
            <a:r>
              <a:rPr lang="zh-CN" altLang="en-US" sz="3200" dirty="0"/>
              <a:t>自然数，不是奇数就是偶数（   ）</a:t>
            </a:r>
            <a:endParaRPr lang="zh-CN" altLang="en-US" sz="3200" b="1" dirty="0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292080" y="2133600"/>
            <a:ext cx="523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√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948116" y="3099641"/>
            <a:ext cx="39608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143750" y="3722688"/>
            <a:ext cx="41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740650" y="40767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7885113" y="46529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31799" y="1813196"/>
            <a:ext cx="8229600" cy="3312591"/>
          </a:xfrm>
        </p:spPr>
        <p:txBody>
          <a:bodyPr/>
          <a:lstStyle/>
          <a:p>
            <a:endParaRPr lang="en-US" altLang="zh-CN" dirty="0"/>
          </a:p>
          <a:p>
            <a:pPr>
              <a:buFontTx/>
              <a:buNone/>
            </a:pPr>
            <a:r>
              <a:rPr lang="en-US" altLang="zh-CN" sz="2800" dirty="0"/>
              <a:t>            </a:t>
            </a:r>
          </a:p>
          <a:p>
            <a:pPr>
              <a:buFontTx/>
              <a:buNone/>
            </a:pPr>
            <a:endParaRPr lang="en-US" altLang="zh-CN" sz="2800" dirty="0"/>
          </a:p>
          <a:p>
            <a:pPr>
              <a:buFontTx/>
              <a:buNone/>
            </a:pPr>
            <a:endParaRPr lang="en-US" altLang="zh-CN" sz="2800" dirty="0"/>
          </a:p>
          <a:p>
            <a:pPr>
              <a:buFontTx/>
              <a:buNone/>
            </a:pPr>
            <a:r>
              <a:rPr lang="en-US" altLang="zh-CN" sz="2800" dirty="0">
                <a:solidFill>
                  <a:schemeClr val="hlink"/>
                </a:solidFill>
              </a:rPr>
              <a:t>5</a:t>
            </a:r>
            <a:r>
              <a:rPr lang="zh-CN" altLang="en-US" sz="2800" dirty="0">
                <a:solidFill>
                  <a:schemeClr val="hlink"/>
                </a:solidFill>
              </a:rPr>
              <a:t>的倍数</a:t>
            </a: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hlink"/>
                </a:solidFill>
              </a:rPr>
              <a:t>既是</a:t>
            </a:r>
            <a:r>
              <a:rPr lang="en-US" altLang="zh-CN" sz="2800" dirty="0">
                <a:solidFill>
                  <a:schemeClr val="hlink"/>
                </a:solidFill>
              </a:rPr>
              <a:t>2</a:t>
            </a:r>
            <a:r>
              <a:rPr lang="zh-CN" altLang="en-US" sz="2800" dirty="0">
                <a:solidFill>
                  <a:schemeClr val="hlink"/>
                </a:solidFill>
              </a:rPr>
              <a:t>的倍数，又是</a:t>
            </a:r>
            <a:r>
              <a:rPr lang="en-US" altLang="zh-CN" sz="2800" dirty="0">
                <a:solidFill>
                  <a:schemeClr val="hlink"/>
                </a:solidFill>
              </a:rPr>
              <a:t>5</a:t>
            </a:r>
            <a:r>
              <a:rPr lang="zh-CN" altLang="en-US" sz="2800" dirty="0">
                <a:solidFill>
                  <a:schemeClr val="hlink"/>
                </a:solidFill>
              </a:rPr>
              <a:t>的倍数</a:t>
            </a:r>
            <a:r>
              <a:rPr lang="zh-CN" altLang="en-US" sz="2800" dirty="0" smtClean="0">
                <a:solidFill>
                  <a:schemeClr val="hlink"/>
                </a:solidFill>
              </a:rPr>
              <a:t>：</a:t>
            </a:r>
            <a:r>
              <a:rPr lang="zh-CN" altLang="en-US" sz="2800" dirty="0" smtClean="0"/>
              <a:t>         </a:t>
            </a:r>
            <a:endParaRPr lang="zh-CN" altLang="en-US" sz="2800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027236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/>
              <a:t>5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68461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027236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9761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6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170111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332286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10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756024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9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3756024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252786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7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259261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11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5483224" y="3343322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14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4837111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13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4908549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12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6061074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16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2603499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6708774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18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7283449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6419849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19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5843586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17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2603499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10</a:t>
            </a: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3178174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15</a:t>
            </a: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3754436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5700711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16</a:t>
            </a: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1668461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2244724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4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2819399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6</a:t>
            </a:r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3395661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3971924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4546599" y="26225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12</a:t>
            </a: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5122861" y="2622597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14</a:t>
            </a: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6851649" y="2622597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6275386" y="2622597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18</a:t>
            </a:r>
          </a:p>
        </p:txBody>
      </p:sp>
      <p:sp>
        <p:nvSpPr>
          <p:cNvPr id="59433" name="Rectangle 41"/>
          <p:cNvSpPr>
            <a:spLocks noChangeArrowheads="1"/>
          </p:cNvSpPr>
          <p:nvPr/>
        </p:nvSpPr>
        <p:spPr bwMode="auto">
          <a:xfrm>
            <a:off x="2676524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5</a:t>
            </a:r>
          </a:p>
        </p:txBody>
      </p:sp>
      <p:sp>
        <p:nvSpPr>
          <p:cNvPr id="59434" name="Rectangle 42"/>
          <p:cNvSpPr>
            <a:spLocks noChangeArrowheads="1"/>
          </p:cNvSpPr>
          <p:nvPr/>
        </p:nvSpPr>
        <p:spPr bwMode="auto">
          <a:xfrm>
            <a:off x="5338761" y="1974897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15</a:t>
            </a:r>
          </a:p>
        </p:txBody>
      </p:sp>
      <p:sp>
        <p:nvSpPr>
          <p:cNvPr id="59435" name="WordArt 43"/>
          <p:cNvSpPr>
            <a:spLocks noChangeArrowheads="1" noChangeShapeType="1" noTextEdit="1"/>
          </p:cNvSpPr>
          <p:nvPr/>
        </p:nvSpPr>
        <p:spPr bwMode="auto">
          <a:xfrm>
            <a:off x="554104" y="1124744"/>
            <a:ext cx="821055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1-20</a:t>
            </a:r>
            <a:r>
              <a:rPr lang="zh-CN" altLang="en-US" sz="32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的自然数中，找出符合下面要求的数。</a:t>
            </a:r>
          </a:p>
        </p:txBody>
      </p:sp>
      <p:sp>
        <p:nvSpPr>
          <p:cNvPr id="59436" name="WordArt 44"/>
          <p:cNvSpPr>
            <a:spLocks noChangeArrowheads="1" noChangeShapeType="1" noTextEdit="1"/>
          </p:cNvSpPr>
          <p:nvPr/>
        </p:nvSpPr>
        <p:spPr bwMode="auto">
          <a:xfrm rot="782711">
            <a:off x="700086" y="1887585"/>
            <a:ext cx="704850" cy="51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8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1728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奇数</a:t>
            </a:r>
          </a:p>
        </p:txBody>
      </p:sp>
      <p:sp>
        <p:nvSpPr>
          <p:cNvPr id="59437" name="WordArt 45"/>
          <p:cNvSpPr>
            <a:spLocks noChangeArrowheads="1" noChangeShapeType="1" noTextEdit="1"/>
          </p:cNvSpPr>
          <p:nvPr/>
        </p:nvSpPr>
        <p:spPr bwMode="auto">
          <a:xfrm>
            <a:off x="658811" y="2622597"/>
            <a:ext cx="30575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偶数</a:t>
            </a:r>
            <a:r>
              <a:rPr lang="en-US" altLang="zh-CN" sz="2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:            </a:t>
            </a:r>
            <a:endParaRPr lang="zh-CN" altLang="en-US" sz="28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439" name="WordArt 47"/>
          <p:cNvSpPr>
            <a:spLocks noChangeArrowheads="1" noChangeShapeType="1" noTextEdit="1"/>
          </p:cNvSpPr>
          <p:nvPr/>
        </p:nvSpPr>
        <p:spPr bwMode="auto">
          <a:xfrm rot="546230">
            <a:off x="587374" y="3256010"/>
            <a:ext cx="1238250" cy="51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28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377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377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的倍数</a:t>
            </a:r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4330699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2603499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5198342" y="442274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3754436" y="3846560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20</a:t>
            </a:r>
          </a:p>
        </p:txBody>
      </p:sp>
      <p:sp>
        <p:nvSpPr>
          <p:cNvPr id="59446" name="Rectangle 54"/>
          <p:cNvSpPr>
            <a:spLocks noChangeArrowheads="1"/>
          </p:cNvSpPr>
          <p:nvPr/>
        </p:nvSpPr>
        <p:spPr bwMode="auto">
          <a:xfrm>
            <a:off x="7283449" y="3343322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20</a:t>
            </a:r>
          </a:p>
        </p:txBody>
      </p:sp>
      <p:sp>
        <p:nvSpPr>
          <p:cNvPr id="59447" name="Rectangle 55"/>
          <p:cNvSpPr>
            <a:spLocks noChangeArrowheads="1"/>
          </p:cNvSpPr>
          <p:nvPr/>
        </p:nvSpPr>
        <p:spPr bwMode="auto">
          <a:xfrm>
            <a:off x="5844454" y="442274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CC0000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  <p:bldP spid="59399" grpId="0" animBg="1"/>
      <p:bldP spid="59400" grpId="0" animBg="1"/>
      <p:bldP spid="59401" grpId="0" animBg="1"/>
      <p:bldP spid="59403" grpId="0" animBg="1"/>
      <p:bldP spid="59404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  <p:bldP spid="59411" grpId="0" animBg="1"/>
      <p:bldP spid="59412" grpId="0" animBg="1"/>
      <p:bldP spid="59413" grpId="0" animBg="1"/>
      <p:bldP spid="59414" grpId="0" animBg="1"/>
      <p:bldP spid="59415" grpId="0" animBg="1"/>
      <p:bldP spid="59416" grpId="0" animBg="1"/>
      <p:bldP spid="59419" grpId="0" animBg="1"/>
      <p:bldP spid="59420" grpId="0" animBg="1"/>
      <p:bldP spid="59421" grpId="0" animBg="1"/>
      <p:bldP spid="59423" grpId="0" animBg="1"/>
      <p:bldP spid="59424" grpId="0" animBg="1"/>
      <p:bldP spid="59425" grpId="0" animBg="1"/>
      <p:bldP spid="59426" grpId="0" animBg="1"/>
      <p:bldP spid="59427" grpId="0" animBg="1"/>
      <p:bldP spid="59428" grpId="0" animBg="1"/>
      <p:bldP spid="59429" grpId="0" animBg="1"/>
      <p:bldP spid="59430" grpId="0" animBg="1"/>
      <p:bldP spid="59431" grpId="0" animBg="1"/>
      <p:bldP spid="59432" grpId="0" animBg="1"/>
      <p:bldP spid="59433" grpId="0" animBg="1"/>
      <p:bldP spid="59434" grpId="0" animBg="1"/>
      <p:bldP spid="59442" grpId="0" animBg="1"/>
      <p:bldP spid="59443" grpId="0" animBg="1"/>
      <p:bldP spid="59444" grpId="0" animBg="1"/>
      <p:bldP spid="59445" grpId="0" animBg="1"/>
      <p:bldP spid="59446" grpId="0" animBg="1"/>
      <p:bldP spid="594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68313" y="2565400"/>
            <a:ext cx="5688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268538" y="476250"/>
            <a:ext cx="5688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2</a:t>
            </a:r>
            <a:r>
              <a:rPr lang="zh-CN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的倍数的特征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03575" y="1700213"/>
            <a:ext cx="5616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个位上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是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的数 ，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都是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的倍</a:t>
            </a: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数 </a:t>
            </a:r>
            <a:r>
              <a:rPr lang="zh-CN" alt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endParaRPr lang="zh-CN" altLang="en-US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9388" y="1628775"/>
            <a:ext cx="3455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的倍数的特征：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92275" y="3789363"/>
            <a:ext cx="1008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zh-CN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1114425" y="2636838"/>
            <a:ext cx="23050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是</a:t>
            </a:r>
            <a:r>
              <a:rPr lang="en-US" altLang="zh-CN" sz="2400" b="1"/>
              <a:t>2 </a:t>
            </a:r>
            <a:r>
              <a:rPr lang="zh-CN" altLang="en-US" sz="2400" b="1"/>
              <a:t>的倍数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2195513" y="3357563"/>
            <a:ext cx="73025" cy="285750"/>
          </a:xfrm>
          <a:prstGeom prst="downArrow">
            <a:avLst>
              <a:gd name="adj1" fmla="val 50000"/>
              <a:gd name="adj2" fmla="val 9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364163" y="2708275"/>
            <a:ext cx="25923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CN"/>
          </a:p>
          <a:p>
            <a:pPr algn="ctr"/>
            <a:r>
              <a:rPr lang="zh-CN" altLang="en-US" sz="2400" b="1"/>
              <a:t>不是</a:t>
            </a:r>
            <a:r>
              <a:rPr lang="en-US" altLang="zh-CN" sz="2400" b="1"/>
              <a:t>2</a:t>
            </a:r>
            <a:r>
              <a:rPr lang="zh-CN" altLang="en-US" sz="2400" b="1"/>
              <a:t>的倍数</a:t>
            </a:r>
          </a:p>
          <a:p>
            <a:pPr algn="ctr"/>
            <a:endParaRPr lang="en-US" altLang="zh-CN" sz="2800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6659563" y="3429000"/>
            <a:ext cx="71437" cy="287338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323056" y="4213226"/>
            <a:ext cx="31686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的倍数的特征</a:t>
            </a:r>
            <a:r>
              <a:rPr lang="zh-CN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zh-CN" alt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3203575" y="4279900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个位上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是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、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的数，都是</a:t>
            </a: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的倍数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95536" y="4868863"/>
            <a:ext cx="8353177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既是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的倍数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又是</a:t>
            </a:r>
            <a:r>
              <a:rPr lang="en-US" altLang="zh-CN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的倍数的数：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个位上一定是（     ）</a:t>
            </a:r>
            <a:r>
              <a:rPr lang="zh-CN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7235825" y="4868863"/>
            <a:ext cx="4318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  <p:sp>
        <p:nvSpPr>
          <p:cNvPr id="67599" name="WordArt 15"/>
          <p:cNvSpPr>
            <a:spLocks noChangeArrowheads="1" noChangeShapeType="1" noTextEdit="1"/>
          </p:cNvSpPr>
          <p:nvPr/>
        </p:nvSpPr>
        <p:spPr bwMode="auto">
          <a:xfrm>
            <a:off x="777874" y="357981"/>
            <a:ext cx="1345853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回顾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4747419" y="4213226"/>
            <a:ext cx="431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zh-CN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4859338" y="1701800"/>
            <a:ext cx="3603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altLang="zh-CN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1835150" y="3716338"/>
            <a:ext cx="7921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400" b="1">
                <a:latin typeface="Tahoma" panose="020B0604030504040204" pitchFamily="34" charset="0"/>
              </a:rPr>
              <a:t>偶数</a:t>
            </a: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300788" y="3789363"/>
            <a:ext cx="7921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CN" altLang="en-US" sz="2400" b="1">
                <a:latin typeface="Tahoma" panose="020B0604030504040204" pitchFamily="34" charset="0"/>
              </a:rPr>
              <a:t>奇数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1" grpId="0" animBg="1"/>
      <p:bldP spid="67592" grpId="0" animBg="1"/>
      <p:bldP spid="67593" grpId="0" animBg="1"/>
      <p:bldP spid="67594" grpId="0" animBg="1"/>
      <p:bldP spid="67595" grpId="0"/>
      <p:bldP spid="67596" grpId="0"/>
      <p:bldP spid="67597" grpId="0" animBg="1"/>
      <p:bldP spid="67598" grpId="0" animBg="1"/>
      <p:bldP spid="67600" grpId="0" animBg="1"/>
      <p:bldP spid="67601" grpId="0" animBg="1"/>
      <p:bldP spid="67602" grpId="0" animBg="1"/>
      <p:bldP spid="67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5059" name="Picture 3" descr="体操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50" name="Group 130"/>
          <p:cNvGraphicFramePr>
            <a:graphicFrameLocks noGrp="1"/>
          </p:cNvGraphicFramePr>
          <p:nvPr>
            <p:ph idx="4294967295"/>
          </p:nvPr>
        </p:nvGraphicFramePr>
        <p:xfrm>
          <a:off x="467544" y="404664"/>
          <a:ext cx="7345362" cy="6152201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6448" name="Text Box 128"/>
          <p:cNvSpPr txBox="1">
            <a:spLocks noChangeArrowheads="1"/>
          </p:cNvSpPr>
          <p:nvPr/>
        </p:nvSpPr>
        <p:spPr bwMode="auto">
          <a:xfrm>
            <a:off x="7779866" y="1204962"/>
            <a:ext cx="9159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</a:rPr>
              <a:t>百位数表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4475"/>
            <a:ext cx="8207375" cy="6280150"/>
          </a:xfrm>
          <a:noFill/>
        </p:spPr>
      </p:pic>
      <p:sp>
        <p:nvSpPr>
          <p:cNvPr id="178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1331640" y="1124744"/>
            <a:ext cx="6274980" cy="468052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5157192"/>
            <a:ext cx="4248472" cy="12241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偶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数有什么特征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？奇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数有什么特征？</a:t>
            </a: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66936"/>
            <a:ext cx="5832102" cy="47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浅绿商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浅绿商务">
      <a:majorFont>
        <a:latin typeface="黑体"/>
        <a:ea typeface="微软雅黑"/>
        <a:cs typeface=""/>
      </a:majorFont>
      <a:minorFont>
        <a:latin typeface="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浅绿商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主题10</Template>
  <TotalTime>0</TotalTime>
  <Words>507</Words>
  <Application>Microsoft Office PowerPoint</Application>
  <PresentationFormat>全屏显示(4:3)</PresentationFormat>
  <Paragraphs>231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华康海报体W12(P)</vt:lpstr>
      <vt:lpstr>楷体_GB2312</vt:lpstr>
      <vt:lpstr>宋体</vt:lpstr>
      <vt:lpstr>微软雅黑</vt:lpstr>
      <vt:lpstr>Arial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只有偶数的荷叶才能踩奥！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2021-12-30T07:05:16Z</dcterms:created>
  <dcterms:modified xsi:type="dcterms:W3CDTF">2023-01-17T02:20:59Z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E2B2A079640848A5A21BAF5DAD1392F5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