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7" r:id="rId13"/>
  </p:sldIdLst>
  <p:sldSz cx="12192000" cy="6858000"/>
  <p:notesSz cx="6858000" cy="9144000"/>
  <p:embeddedFontLst>
    <p:embeddedFont>
      <p:font typeface="思源黑体 CN Medium" panose="02010600030101010101" charset="-122"/>
      <p:regular r:id="rId16"/>
    </p:embeddedFont>
    <p:embeddedFont>
      <p:font typeface="微软雅黑" panose="020B0503020204020204" pitchFamily="34" charset="-122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POSans R" panose="02010600030101010101" charset="-122"/>
      <p:regular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144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E4DF37E-544F-419D-BE8E-B0CCBFBC14F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6C521E0-B023-4922-A803-2126C647E78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521E0-B023-4922-A803-2126C647E78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521E0-B023-4922-A803-2126C647E78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521E0-B023-4922-A803-2126C647E78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521E0-B023-4922-A803-2126C647E78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521E0-B023-4922-A803-2126C647E78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521E0-B023-4922-A803-2126C647E78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521E0-B023-4922-A803-2126C647E78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521E0-B023-4922-A803-2126C647E78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521E0-B023-4922-A803-2126C647E78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521E0-B023-4922-A803-2126C647E78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521E0-B023-4922-A803-2126C647E78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521E0-B023-4922-A803-2126C647E78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6835" b="186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flipH="1">
            <a:off x="1712686" y="0"/>
            <a:ext cx="10479314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B05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" name="PA-文本框 6"/>
          <p:cNvSpPr txBox="1"/>
          <p:nvPr/>
        </p:nvSpPr>
        <p:spPr>
          <a:xfrm>
            <a:off x="5931707" y="2758363"/>
            <a:ext cx="4750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坐井观天</a:t>
            </a:r>
          </a:p>
        </p:txBody>
      </p:sp>
      <p:sp>
        <p:nvSpPr>
          <p:cNvPr id="11" name="PA-文本框 7"/>
          <p:cNvSpPr txBox="1"/>
          <p:nvPr/>
        </p:nvSpPr>
        <p:spPr>
          <a:xfrm>
            <a:off x="7192082" y="4691512"/>
            <a:ext cx="2230056" cy="52072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PA-文本框 8"/>
          <p:cNvSpPr txBox="1"/>
          <p:nvPr/>
        </p:nvSpPr>
        <p:spPr>
          <a:xfrm>
            <a:off x="5398306" y="4104167"/>
            <a:ext cx="5817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5" name="PA-文本框 6"/>
          <p:cNvSpPr txBox="1"/>
          <p:nvPr/>
        </p:nvSpPr>
        <p:spPr>
          <a:xfrm>
            <a:off x="6425191" y="2412054"/>
            <a:ext cx="376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7" name="PA-smiling-tooth-with-hands_33918"/>
          <p:cNvSpPr>
            <a:spLocks noChangeAspect="1"/>
          </p:cNvSpPr>
          <p:nvPr/>
        </p:nvSpPr>
        <p:spPr bwMode="auto">
          <a:xfrm>
            <a:off x="7928915" y="1371365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 animBg="1"/>
      <p:bldP spid="13" grpId="0"/>
      <p:bldP spid="15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对角的矩形 8"/>
          <p:cNvSpPr/>
          <p:nvPr/>
        </p:nvSpPr>
        <p:spPr>
          <a:xfrm>
            <a:off x="1676048" y="1316334"/>
            <a:ext cx="8839905" cy="458204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378157" y="2035477"/>
            <a:ext cx="9001125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学了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坐井观天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这篇课文之后，我们有什么样的启发呢？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956737" y="2621599"/>
            <a:ext cx="842254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本文通过青蛙和小鸟对天的大小的争论，告诉我们一个道理：站得高，才能看得远；看问题，认识事物，站得要高，看得要全面，不然就会像青蛙那样犯了错误还自以为是。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1374676" cy="681343"/>
            <a:chOff x="305216" y="259882"/>
            <a:chExt cx="69911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5113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总结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剪去对角的矩形 6"/>
          <p:cNvSpPr/>
          <p:nvPr/>
        </p:nvSpPr>
        <p:spPr>
          <a:xfrm>
            <a:off x="1676048" y="1316334"/>
            <a:ext cx="8839905" cy="458204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2231313" y="1865730"/>
            <a:ext cx="8284640" cy="255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、有感情地朗读课文。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、请根据课文内容，展开丰富的想象，续写课文。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5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课后作业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6835" b="186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flipH="1">
            <a:off x="1712686" y="0"/>
            <a:ext cx="10479314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100000">
                <a:srgbClr val="00B05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9" name="PA-文本框 6"/>
          <p:cNvSpPr txBox="1"/>
          <p:nvPr/>
        </p:nvSpPr>
        <p:spPr>
          <a:xfrm>
            <a:off x="5931707" y="2758363"/>
            <a:ext cx="4750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感谢聆听</a:t>
            </a:r>
          </a:p>
        </p:txBody>
      </p:sp>
      <p:sp>
        <p:nvSpPr>
          <p:cNvPr id="11" name="PA-文本框 7"/>
          <p:cNvSpPr txBox="1"/>
          <p:nvPr/>
        </p:nvSpPr>
        <p:spPr>
          <a:xfrm>
            <a:off x="7192082" y="4691512"/>
            <a:ext cx="2230056" cy="52072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PA-文本框 8"/>
          <p:cNvSpPr txBox="1"/>
          <p:nvPr/>
        </p:nvSpPr>
        <p:spPr>
          <a:xfrm>
            <a:off x="5398306" y="4104167"/>
            <a:ext cx="5817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5" name="PA-文本框 6"/>
          <p:cNvSpPr txBox="1"/>
          <p:nvPr/>
        </p:nvSpPr>
        <p:spPr>
          <a:xfrm>
            <a:off x="6425191" y="2412054"/>
            <a:ext cx="376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7" name="PA-smiling-tooth-with-hands_33918"/>
          <p:cNvSpPr>
            <a:spLocks noChangeAspect="1"/>
          </p:cNvSpPr>
          <p:nvPr/>
        </p:nvSpPr>
        <p:spPr bwMode="auto">
          <a:xfrm>
            <a:off x="7928915" y="1371365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 animBg="1"/>
      <p:bldP spid="13" grpId="0"/>
      <p:bldP spid="15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60400" y="1145548"/>
            <a:ext cx="10398795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从前有一只青蛙坐在这口古老的井里。一天，一只小鸟飞来，落在井沿上，咦！后来怎样呢？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EAE6"/>
              </a:clrFrom>
              <a:clrTo>
                <a:srgbClr val="B5EAE6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7928150" y="2187029"/>
            <a:ext cx="2833429" cy="381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5" name="组合 4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课前导入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Rot="1" noChangeArrowheads="1"/>
          </p:cNvSpPr>
          <p:nvPr/>
        </p:nvSpPr>
        <p:spPr bwMode="auto">
          <a:xfrm>
            <a:off x="3157274" y="1183333"/>
            <a:ext cx="5877452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28600" marR="0" lvl="0" indent="-228600" defTabSz="914400" eaLnBrk="0" fontAlgn="auto" latinLnBrk="0" hangingPunc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xìn                  yán            tái </a:t>
            </a:r>
          </a:p>
          <a:p>
            <a:pPr marL="228600" marR="0" lvl="0" indent="-228600" defTabSz="914400" eaLnBrk="0" fontAlgn="auto" latinLnBrk="0" hangingPunc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信                   沿              抬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0" fontAlgn="auto" latinLnBrk="0" hangingPunc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（相信） </a:t>
            </a:r>
            <a:r>
              <a:rPr kumimoji="0" lang="zh-CN" altLang="en-US" sz="28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（井沿）    （抬头） </a:t>
            </a:r>
          </a:p>
          <a:p>
            <a:pPr marL="228600" marR="0" lvl="0" indent="-228600" defTabSz="914400" eaLnBrk="0" fontAlgn="auto" latinLnBrk="0" hangingPunc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jì               </a:t>
            </a:r>
            <a:r>
              <a:rPr kumimoji="0" lang="zh-CN" altLang="en-US" sz="28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wā             cuò</a:t>
            </a:r>
          </a:p>
          <a:p>
            <a:pPr marL="228600" marR="0" lvl="0" indent="-228600" defTabSz="914400" eaLnBrk="0" fontAlgn="auto" latinLnBrk="0" hangingPunc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际                   蛙              错 </a:t>
            </a:r>
          </a:p>
          <a:p>
            <a:pPr marL="228600" marR="0" lvl="0" indent="-228600" defTabSz="914400" eaLnBrk="0" fontAlgn="auto" latinLnBrk="0" hangingPunc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（无边无际） （青蛙）    （对错） </a:t>
            </a:r>
          </a:p>
          <a:p>
            <a:pPr marL="228600" marR="0" lvl="0" indent="-228600" defTabSz="914400" eaLnBrk="0" fontAlgn="auto" latinLnBrk="0" hangingPunc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dá                   hái            huán</a:t>
            </a:r>
          </a:p>
          <a:p>
            <a:pPr marL="228600" marR="0" lvl="0" indent="-228600" defTabSz="914400" eaLnBrk="0" fontAlgn="auto" latinLnBrk="0" hangingPunc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答                    还              还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228600" marR="0" lvl="0" indent="-228600" defTabSz="914400" eaLnBrk="0" fontAlgn="auto" latinLnBrk="0" hangingPunc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（回答）         （还好）   （还家）</a:t>
            </a:r>
          </a:p>
          <a:p>
            <a:pPr marL="228600" marR="0" lvl="0" indent="-228600" defTabSz="914400" eaLnBrk="0" fontAlgn="auto" latinLnBrk="0" hangingPunc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5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字音学习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804941" y="1106411"/>
            <a:ext cx="5929828" cy="512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课题“坐井观天”是什么意思？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课文里讲的是谁“坐井观天”？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青蛙和小鸟在争论什么？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它们是为了一件什么事争论起来的？</a:t>
            </a:r>
            <a:endParaRPr kumimoji="0" lang="zh-CN" altLang="en-US" sz="2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8195" name="Picture 2" descr="pic_228347"/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30" y="1922463"/>
            <a:ext cx="46609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8095483" y="1267925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坐井观天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255527" cy="681343"/>
            <a:chOff x="305216" y="259882"/>
            <a:chExt cx="1147085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23587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对角的矩形 1"/>
          <p:cNvSpPr/>
          <p:nvPr/>
        </p:nvSpPr>
        <p:spPr>
          <a:xfrm>
            <a:off x="1676048" y="1316334"/>
            <a:ext cx="8839905" cy="458204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1676048" y="1952119"/>
            <a:ext cx="7824788" cy="66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想一想，青蛙和小鸟为什么有不同的看法？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045321" y="2804834"/>
            <a:ext cx="83991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小鸟飞翔在无边无际的天空，而青蛙生活在井底，它们的视野不一样。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细读课文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1676048" y="1316334"/>
            <a:ext cx="8839905" cy="458204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728095" y="1738545"/>
            <a:ext cx="8740775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、“无边无际”什么意思？ </a:t>
            </a: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练习说话： </a:t>
            </a:r>
            <a:r>
              <a:rPr kumimoji="0" lang="zh-CN" altLang="en-US" sz="24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       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是无边无际的。 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343996" y="2356230"/>
            <a:ext cx="10550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天空  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78125" y="2982786"/>
            <a:ext cx="8740775" cy="220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、比较句子： 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天无边无际，很大很大。 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天无边无际，大得很呐！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131295" cy="681343"/>
            <a:chOff x="305216" y="259882"/>
            <a:chExt cx="1083905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60407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细读课文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1676048" y="1316334"/>
            <a:ext cx="8839905" cy="458204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2128" y="2109902"/>
            <a:ext cx="8740775" cy="58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、“大话”什么意思？青蛙为什么觉得小鸟的话是大话？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62128" y="2698268"/>
            <a:ext cx="8740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、比较句子： 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天不过井口那么大，不用飞那么远。 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天不过井口那么大，还用飞那么远吗？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细读课文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剪去对角的矩形 6"/>
          <p:cNvSpPr/>
          <p:nvPr/>
        </p:nvSpPr>
        <p:spPr>
          <a:xfrm>
            <a:off x="1676048" y="1316334"/>
            <a:ext cx="8839905" cy="4582048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71002" y="2822528"/>
            <a:ext cx="100209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如果有一天青蛙真的跳出井口，它会想些什么？说些什么？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从这个故事中你们知道了什么？懂得了什么？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05216" y="259882"/>
            <a:ext cx="2358119" cy="681343"/>
            <a:chOff x="305216" y="259882"/>
            <a:chExt cx="1199260" cy="346508"/>
          </a:xfrm>
        </p:grpSpPr>
        <p:sp>
          <p:nvSpPr>
            <p:cNvPr id="5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75762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引导想象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660400" y="1054100"/>
            <a:ext cx="1102179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、坐井观天的意思是：井底的</a:t>
            </a:r>
            <a:r>
              <a:rPr kumimoji="0" lang="zh-CN" alt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   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以为天只有</a:t>
            </a:r>
            <a:r>
              <a:rPr kumimoji="0" lang="zh-CN" alt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               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比喻有的人</a:t>
            </a:r>
            <a:r>
              <a:rPr kumimoji="0" lang="zh-CN" alt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短浅，看得不广不远</a:t>
            </a:r>
            <a:r>
              <a:rPr kumimoji="0" lang="zh-CN" alt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           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正确。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、无边无际：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际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：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边缘处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。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形容范围极为广阔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。没有边际。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、一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···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就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···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：我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一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抬头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就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看见天。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             爸爸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一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起床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就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去跑步。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99733" y="1222794"/>
            <a:ext cx="1071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青蛙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054784" y="1145076"/>
            <a:ext cx="2309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井口那么大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46045" y="1915363"/>
            <a:ext cx="974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见识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342881" y="1875939"/>
            <a:ext cx="1792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还自以为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13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词语总结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宽屏</PresentationFormat>
  <Paragraphs>74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思源黑体 CN Medium</vt:lpstr>
      <vt:lpstr>宋体</vt:lpstr>
      <vt:lpstr>FandolFang R</vt:lpstr>
      <vt:lpstr>阿里巴巴普惠体 M</vt:lpstr>
      <vt:lpstr>微软雅黑</vt:lpstr>
      <vt:lpstr>Calibri</vt:lpstr>
      <vt:lpstr>Wingdings</vt:lpstr>
      <vt:lpstr>Arial</vt:lpstr>
      <vt:lpstr>OPPOSans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2020-10-19T02:44:00Z</dcterms:created>
  <dcterms:modified xsi:type="dcterms:W3CDTF">2023-01-17T02:21:05Z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7DBF8E125A57430988FE6662B770BECC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