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8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5409D68-1F2F-4BD7-B08C-1A918557967D}"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4EB969B-3417-4D37-AAF5-819CFB93080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8EB8FCF-D67F-4F9D-8E77-A780057034B4}" type="slidenum">
              <a:rPr lang="zh-CN" altLang="en-US"/>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947B5267-081E-48B6-BD1B-841AE3A9F1A3}"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786D46E2-2ADC-43D0-90A0-6B040B5201AD}"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D0026EB-1B3B-4C05-953C-63C65E6DAF0B}"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F725C56-F794-40D7-96E5-F6FC58B18472}"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FE633326-8195-4BF2-8DCC-174B497B6E0D}"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33298FB1-206E-49B0-944A-7DCAFEAF6A00}"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010BD852-1460-4D51-88E6-F62157402DE1}"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6B1C7566-F49D-43D7-A2AA-EA00B6146DBF}"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75B188EC-FC4C-41C1-859A-B98F9CCFB9C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C7B54E7E-88DC-44A7-A1EE-0DC1E7E5AE11}"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smtClean="0"/>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smtClean="0"/>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smtClean="0"/>
            </a:lvl1pPr>
          </a:lstStyle>
          <a:p>
            <a:pPr>
              <a:defRPr/>
            </a:pPr>
            <a:fld id="{12443A1C-A801-4441-820E-D6B419BB9890}"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副标题 3"/>
          <p:cNvSpPr txBox="1">
            <a:spLocks noChangeArrowheads="1"/>
          </p:cNvSpPr>
          <p:nvPr/>
        </p:nvSpPr>
        <p:spPr bwMode="auto">
          <a:xfrm>
            <a:off x="1803400" y="3810000"/>
            <a:ext cx="55467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sz="3600" b="1">
                <a:latin typeface="Times New Roman" panose="02020603050405020304" pitchFamily="18" charset="0"/>
              </a:rPr>
              <a:t>Section B   </a:t>
            </a:r>
            <a:r>
              <a:rPr lang="zh-CN" altLang="en-US" sz="3600" b="1">
                <a:latin typeface="Times New Roman" panose="02020603050405020304" pitchFamily="18" charset="0"/>
              </a:rPr>
              <a:t>第</a:t>
            </a:r>
            <a:r>
              <a:rPr lang="en-US" altLang="zh-CN" sz="3600" b="1">
                <a:latin typeface="Times New Roman" panose="02020603050405020304" pitchFamily="18" charset="0"/>
              </a:rPr>
              <a:t>2</a:t>
            </a:r>
            <a:r>
              <a:rPr lang="zh-CN" altLang="en-US" sz="3600" b="1">
                <a:latin typeface="Times New Roman" panose="02020603050405020304" pitchFamily="18" charset="0"/>
              </a:rPr>
              <a:t>课时</a:t>
            </a:r>
            <a:endParaRPr lang="en-US" altLang="zh-CN" sz="3600" b="1">
              <a:latin typeface="Times New Roman" panose="02020603050405020304" pitchFamily="18" charset="0"/>
            </a:endParaRPr>
          </a:p>
        </p:txBody>
      </p:sp>
      <p:sp>
        <p:nvSpPr>
          <p:cNvPr id="14339" name="标题 4"/>
          <p:cNvSpPr txBox="1">
            <a:spLocks noChangeArrowheads="1"/>
          </p:cNvSpPr>
          <p:nvPr/>
        </p:nvSpPr>
        <p:spPr bwMode="auto">
          <a:xfrm>
            <a:off x="762000" y="1981200"/>
            <a:ext cx="78486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800" b="1">
                <a:latin typeface="Times New Roman" panose="02020603050405020304" pitchFamily="18" charset="0"/>
                <a:cs typeface="Times New Roman" panose="02020603050405020304" pitchFamily="18" charset="0"/>
              </a:rPr>
              <a:t>Unit 6</a:t>
            </a:r>
            <a:br>
              <a:rPr lang="en-US" altLang="zh-CN" sz="4800" b="1">
                <a:latin typeface="Times New Roman" panose="02020603050405020304" pitchFamily="18" charset="0"/>
                <a:cs typeface="Times New Roman" panose="02020603050405020304" pitchFamily="18" charset="0"/>
              </a:rPr>
            </a:br>
            <a:r>
              <a:rPr lang="en-US" altLang="zh-CN" sz="4800" b="1">
                <a:latin typeface="Times New Roman" panose="02020603050405020304" pitchFamily="18" charset="0"/>
                <a:cs typeface="Times New Roman" panose="02020603050405020304" pitchFamily="18" charset="0"/>
              </a:rPr>
              <a:t>An old man tried to move the mountains.</a:t>
            </a:r>
          </a:p>
        </p:txBody>
      </p:sp>
      <p:sp>
        <p:nvSpPr>
          <p:cNvPr id="8" name="矩形 7"/>
          <p:cNvSpPr/>
          <p:nvPr/>
        </p:nvSpPr>
        <p:spPr>
          <a:xfrm>
            <a:off x="9525" y="5843588"/>
            <a:ext cx="9134475" cy="429895"/>
          </a:xfrm>
          <a:prstGeom prst="rect">
            <a:avLst/>
          </a:prstGeom>
        </p:spPr>
        <p:txBody>
          <a:bodyPr>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矩形 34820"/>
          <p:cNvSpPr>
            <a:spLocks noChangeArrowheads="1"/>
          </p:cNvSpPr>
          <p:nvPr/>
        </p:nvSpPr>
        <p:spPr bwMode="auto">
          <a:xfrm>
            <a:off x="457200" y="1295400"/>
            <a:ext cx="84582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THREE_____________________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Hansel, what are you doing?</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I'm dropping white stones along the way. Unless I do,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we’ll be lost. Tonight, when the moon is shining bright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we'll be able to see the stones. </a:t>
            </a:r>
          </a:p>
        </p:txBody>
      </p:sp>
      <p:sp>
        <p:nvSpPr>
          <p:cNvPr id="23555" name="矩形 35844"/>
          <p:cNvSpPr>
            <a:spLocks noChangeArrowheads="1"/>
          </p:cNvSpPr>
          <p:nvPr/>
        </p:nvSpPr>
        <p:spPr bwMode="auto">
          <a:xfrm>
            <a:off x="314325" y="3363913"/>
            <a:ext cx="8677275"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FOUR_____________________</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Wife: You bad children! What a long time you slept in the forest!</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Husband: We thought you were never coming back.</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Wife: Now, go to bed. As soon as you wake up, you must go to the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forest with your father.</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What, again? I want to go out to look at the moon.</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Wife: No. You can't go out now.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矩形 36868"/>
          <p:cNvSpPr>
            <a:spLocks noChangeArrowheads="1"/>
          </p:cNvSpPr>
          <p:nvPr/>
        </p:nvSpPr>
        <p:spPr bwMode="auto">
          <a:xfrm>
            <a:off x="663575" y="1485900"/>
            <a:ext cx="8001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FIVE:__________________</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What can we do? You have no more stones.</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I'll drop pieces of bread. As soon as the moon rises,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we can follow them instead.</a:t>
            </a:r>
          </a:p>
        </p:txBody>
      </p:sp>
      <p:sp>
        <p:nvSpPr>
          <p:cNvPr id="24579" name="矩形 36870"/>
          <p:cNvSpPr>
            <a:spLocks noChangeArrowheads="1"/>
          </p:cNvSpPr>
          <p:nvPr/>
        </p:nvSpPr>
        <p:spPr bwMode="auto">
          <a:xfrm>
            <a:off x="660400" y="3365500"/>
            <a:ext cx="84582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SIX: ___________________</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I can't see any bread on the ground. Maybe it was the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birds.</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Never mind! Just keep walking. Unless we do, we won't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find our way out.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矩形 37892"/>
          <p:cNvSpPr>
            <a:spLocks noChangeArrowheads="1"/>
          </p:cNvSpPr>
          <p:nvPr/>
        </p:nvSpPr>
        <p:spPr bwMode="auto">
          <a:xfrm>
            <a:off x="438150" y="1531938"/>
            <a:ext cx="824547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SEVEN</a:t>
            </a:r>
            <a:r>
              <a:rPr lang="zh-CN" altLang="en-US"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________________________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Hansel, we're really lost!</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Listen! That bird's song is so beautiful that we should </a:t>
            </a:r>
          </a:p>
          <a:p>
            <a:pPr>
              <a:lnSpc>
                <a:spcPct val="110000"/>
              </a:lnSpc>
              <a:buFont typeface="Arial" panose="020B0604020202020204" pitchFamily="34" charset="0"/>
              <a:buNone/>
            </a:pPr>
            <a:r>
              <a:rPr lang="en-US"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a:t>
            </a: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follow it.</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Look! It's leading us to that wonderful house made of </a:t>
            </a:r>
          </a:p>
          <a:p>
            <a:pPr>
              <a:lnSpc>
                <a:spcPct val="110000"/>
              </a:lnSpc>
              <a:buFont typeface="Arial" panose="020B0604020202020204" pitchFamily="34" charset="0"/>
              <a:buNone/>
            </a:pPr>
            <a:r>
              <a:rPr lang="en-US"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a:t>
            </a: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bread, cake and candy.</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Let's eat part of the house!</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(Then they hear an old woman's voice from inside the house.) Voice: Who is that? Who is brave enough to eat my house?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5170" name="椭圆 28"/>
          <p:cNvSpPr>
            <a:spLocks noChangeArrowheads="1"/>
          </p:cNvSpPr>
          <p:nvPr/>
        </p:nvSpPr>
        <p:spPr bwMode="auto">
          <a:xfrm>
            <a:off x="1465263" y="295275"/>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rou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2c</a:t>
            </a:r>
          </a:p>
        </p:txBody>
      </p:sp>
      <p:sp>
        <p:nvSpPr>
          <p:cNvPr id="1415171" name="文本框 2"/>
          <p:cNvSpPr txBox="1">
            <a:spLocks noChangeArrowheads="1"/>
          </p:cNvSpPr>
          <p:nvPr/>
        </p:nvSpPr>
        <p:spPr bwMode="auto">
          <a:xfrm>
            <a:off x="2209800" y="271463"/>
            <a:ext cx="56435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latin typeface="Times New Roman" panose="02020603050405020304" pitchFamily="18" charset="0"/>
                <a:ea typeface="幼圆" panose="02010509060101010101" pitchFamily="49" charset="-122"/>
              </a:rPr>
              <a:t>Match each description below with the correct scene.</a:t>
            </a:r>
          </a:p>
        </p:txBody>
      </p:sp>
      <p:sp>
        <p:nvSpPr>
          <p:cNvPr id="1415172" name="矩形 23556"/>
          <p:cNvSpPr>
            <a:spLocks noChangeArrowheads="1"/>
          </p:cNvSpPr>
          <p:nvPr/>
        </p:nvSpPr>
        <p:spPr bwMode="auto">
          <a:xfrm>
            <a:off x="901700" y="1376363"/>
            <a:ext cx="7594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 The children get lost.</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B. The children wake up.</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C. The children cannot find the pieces of bread.</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D. Gretel learns about Hansel's plan.</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E. The children surprise the parents.</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F. Hansel has to change his plan.</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 The children learn that something bad is   </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going to happen.</a:t>
            </a:r>
          </a:p>
        </p:txBody>
      </p:sp>
      <p:sp>
        <p:nvSpPr>
          <p:cNvPr id="1415173" name="文本框 6"/>
          <p:cNvSpPr txBox="1">
            <a:spLocks noChangeArrowheads="1"/>
          </p:cNvSpPr>
          <p:nvPr/>
        </p:nvSpPr>
        <p:spPr bwMode="auto">
          <a:xfrm>
            <a:off x="881063" y="4864100"/>
            <a:ext cx="61737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3200" b="1">
                <a:solidFill>
                  <a:srgbClr val="FF0000"/>
                </a:solidFill>
                <a:latin typeface="Times New Roman" panose="02020603050405020304" pitchFamily="18" charset="0"/>
              </a:rPr>
              <a:t>1-G 2-B 3-D 4-E 5-F 6-C 7-A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5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15171"/>
                                        </p:tgtEl>
                                        <p:attrNameLst>
                                          <p:attrName>style.visibility</p:attrName>
                                        </p:attrNameLst>
                                      </p:cBhvr>
                                      <p:to>
                                        <p:strVal val="visible"/>
                                      </p:to>
                                    </p:set>
                                    <p:animEffect transition="in" filter="blinds(horizontal)">
                                      <p:cBhvr>
                                        <p:cTn id="11" dur="1000"/>
                                        <p:tgtEl>
                                          <p:spTgt spid="1415171"/>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415172"/>
                                        </p:tgtEl>
                                        <p:attrNameLst>
                                          <p:attrName>style.visibility</p:attrName>
                                        </p:attrNameLst>
                                      </p:cBhvr>
                                      <p:to>
                                        <p:strVal val="visible"/>
                                      </p:to>
                                    </p:set>
                                    <p:animEffect transition="in" filter="randombar(horizontal)">
                                      <p:cBhvr>
                                        <p:cTn id="16" dur="500"/>
                                        <p:tgtEl>
                                          <p:spTgt spid="141517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415173"/>
                                        </p:tgtEl>
                                        <p:attrNameLst>
                                          <p:attrName>style.visibility</p:attrName>
                                        </p:attrNameLst>
                                      </p:cBhvr>
                                      <p:to>
                                        <p:strVal val="visible"/>
                                      </p:to>
                                    </p:set>
                                    <p:anim calcmode="lin" valueType="num">
                                      <p:cBhvr>
                                        <p:cTn id="21" dur="500"/>
                                        <p:tgtEl>
                                          <p:spTgt spid="1415173"/>
                                        </p:tgtEl>
                                        <p:attrNameLst>
                                          <p:attrName>ppt_y</p:attrName>
                                        </p:attrNameLst>
                                      </p:cBhvr>
                                      <p:tavLst>
                                        <p:tav tm="0">
                                          <p:val>
                                            <p:strVal val="#ppt_y+#ppt_h*1.125000"/>
                                          </p:val>
                                        </p:tav>
                                        <p:tav tm="100000">
                                          <p:val>
                                            <p:strVal val="#ppt_y"/>
                                          </p:val>
                                        </p:tav>
                                      </p:tavLst>
                                    </p:anim>
                                    <p:animEffect transition="in" filter="wipe(up)">
                                      <p:cBhvr>
                                        <p:cTn id="22" dur="500"/>
                                        <p:tgtEl>
                                          <p:spTgt spid="1415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5170" grpId="0" bldLvl="0"/>
      <p:bldP spid="1415171" grpId="0"/>
      <p:bldP spid="1415172" grpId="0"/>
      <p:bldP spid="141517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6194" name="椭圆 28"/>
          <p:cNvSpPr>
            <a:spLocks noChangeArrowheads="1"/>
          </p:cNvSpPr>
          <p:nvPr/>
        </p:nvSpPr>
        <p:spPr bwMode="auto">
          <a:xfrm>
            <a:off x="1465263" y="295275"/>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rou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2d</a:t>
            </a:r>
          </a:p>
        </p:txBody>
      </p:sp>
      <p:sp>
        <p:nvSpPr>
          <p:cNvPr id="1416195" name="文本框 2"/>
          <p:cNvSpPr txBox="1">
            <a:spLocks noChangeArrowheads="1"/>
          </p:cNvSpPr>
          <p:nvPr/>
        </p:nvSpPr>
        <p:spPr bwMode="auto">
          <a:xfrm>
            <a:off x="2393950" y="295275"/>
            <a:ext cx="636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latin typeface="Times New Roman" panose="02020603050405020304" pitchFamily="18" charset="0"/>
                <a:ea typeface="幼圆" panose="02010509060101010101" pitchFamily="49" charset="-122"/>
              </a:rPr>
              <a:t>Read the play again and answer the questions.</a:t>
            </a:r>
          </a:p>
        </p:txBody>
      </p:sp>
      <p:sp>
        <p:nvSpPr>
          <p:cNvPr id="1416196" name="矩形 25604"/>
          <p:cNvSpPr>
            <a:spLocks noChangeArrowheads="1"/>
          </p:cNvSpPr>
          <p:nvPr/>
        </p:nvSpPr>
        <p:spPr bwMode="auto">
          <a:xfrm>
            <a:off x="598488" y="1206500"/>
            <a:ext cx="7794625"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1. Why does the wife tell her husband to leave </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the</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a:t>
            </a:r>
          </a:p>
          <a:p>
            <a:pPr>
              <a:lnSpc>
                <a:spcPct val="110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children in the forest?</a:t>
            </a:r>
          </a:p>
        </p:txBody>
      </p:sp>
      <p:sp>
        <p:nvSpPr>
          <p:cNvPr id="1416197" name="矩形 25606"/>
          <p:cNvSpPr>
            <a:spLocks noChangeArrowheads="1"/>
          </p:cNvSpPr>
          <p:nvPr/>
        </p:nvSpPr>
        <p:spPr bwMode="auto">
          <a:xfrm>
            <a:off x="950913" y="2079625"/>
            <a:ext cx="76612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Unless he leaves the children to die in the forest, </a:t>
            </a:r>
          </a:p>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the whole family will die because they don't have </a:t>
            </a:r>
          </a:p>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enough food.</a:t>
            </a:r>
          </a:p>
        </p:txBody>
      </p:sp>
      <p:sp>
        <p:nvSpPr>
          <p:cNvPr id="1416198" name="矩形 25608"/>
          <p:cNvSpPr>
            <a:spLocks noChangeArrowheads="1"/>
          </p:cNvSpPr>
          <p:nvPr/>
        </p:nvSpPr>
        <p:spPr bwMode="auto">
          <a:xfrm>
            <a:off x="635000" y="3308350"/>
            <a:ext cx="5410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2. What does Hansel go out to get?</a:t>
            </a:r>
          </a:p>
        </p:txBody>
      </p:sp>
      <p:sp>
        <p:nvSpPr>
          <p:cNvPr id="1416199" name="矩形 25609"/>
          <p:cNvSpPr>
            <a:spLocks noChangeArrowheads="1"/>
          </p:cNvSpPr>
          <p:nvPr/>
        </p:nvSpPr>
        <p:spPr bwMode="auto">
          <a:xfrm>
            <a:off x="1038225" y="3730625"/>
            <a:ext cx="7162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He goes out to get some white stones.</a:t>
            </a:r>
          </a:p>
        </p:txBody>
      </p:sp>
      <p:sp>
        <p:nvSpPr>
          <p:cNvPr id="1416200" name="矩形 25611"/>
          <p:cNvSpPr>
            <a:spLocks noChangeArrowheads="1"/>
          </p:cNvSpPr>
          <p:nvPr/>
        </p:nvSpPr>
        <p:spPr bwMode="auto">
          <a:xfrm>
            <a:off x="682625" y="4252913"/>
            <a:ext cx="63277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1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3. Why does he do this in the moonlight?</a:t>
            </a:r>
          </a:p>
        </p:txBody>
      </p:sp>
      <p:sp>
        <p:nvSpPr>
          <p:cNvPr id="1416201" name="矩形 25612"/>
          <p:cNvSpPr>
            <a:spLocks noChangeArrowheads="1"/>
          </p:cNvSpPr>
          <p:nvPr/>
        </p:nvSpPr>
        <p:spPr bwMode="auto">
          <a:xfrm>
            <a:off x="1054100" y="4711700"/>
            <a:ext cx="7189788"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He does this to make sure that when the moon is shining bright, they will be able to see the stones.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6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16195"/>
                                        </p:tgtEl>
                                        <p:attrNameLst>
                                          <p:attrName>style.visibility</p:attrName>
                                        </p:attrNameLst>
                                      </p:cBhvr>
                                      <p:to>
                                        <p:strVal val="visible"/>
                                      </p:to>
                                    </p:set>
                                    <p:animEffect transition="in" filter="blinds(horizontal)">
                                      <p:cBhvr>
                                        <p:cTn id="11" dur="1000"/>
                                        <p:tgtEl>
                                          <p:spTgt spid="1416195"/>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416196"/>
                                        </p:tgtEl>
                                        <p:attrNameLst>
                                          <p:attrName>style.visibility</p:attrName>
                                        </p:attrNameLst>
                                      </p:cBhvr>
                                      <p:to>
                                        <p:strVal val="visible"/>
                                      </p:to>
                                    </p:set>
                                    <p:animEffect transition="in" filter="randombar(horizontal)">
                                      <p:cBhvr>
                                        <p:cTn id="16" dur="500"/>
                                        <p:tgtEl>
                                          <p:spTgt spid="141619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16198"/>
                                        </p:tgtEl>
                                        <p:attrNameLst>
                                          <p:attrName>style.visibility</p:attrName>
                                        </p:attrNameLst>
                                      </p:cBhvr>
                                      <p:to>
                                        <p:strVal val="visible"/>
                                      </p:to>
                                    </p:set>
                                    <p:animEffect transition="in" filter="randombar(horizontal)">
                                      <p:cBhvr>
                                        <p:cTn id="19" dur="500"/>
                                        <p:tgtEl>
                                          <p:spTgt spid="141619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16200"/>
                                        </p:tgtEl>
                                        <p:attrNameLst>
                                          <p:attrName>style.visibility</p:attrName>
                                        </p:attrNameLst>
                                      </p:cBhvr>
                                      <p:to>
                                        <p:strVal val="visible"/>
                                      </p:to>
                                    </p:set>
                                    <p:animEffect transition="in" filter="randombar(horizontal)">
                                      <p:cBhvr>
                                        <p:cTn id="22" dur="500"/>
                                        <p:tgtEl>
                                          <p:spTgt spid="1416200"/>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16197"/>
                                        </p:tgtEl>
                                        <p:attrNameLst>
                                          <p:attrName>style.visibility</p:attrName>
                                        </p:attrNameLst>
                                      </p:cBhvr>
                                      <p:to>
                                        <p:strVal val="visible"/>
                                      </p:to>
                                    </p:set>
                                    <p:anim calcmode="lin" valueType="num">
                                      <p:cBhvr>
                                        <p:cTn id="27" dur="500" fill="hold"/>
                                        <p:tgtEl>
                                          <p:spTgt spid="1416197"/>
                                        </p:tgtEl>
                                        <p:attrNameLst>
                                          <p:attrName>ppt_x</p:attrName>
                                        </p:attrNameLst>
                                      </p:cBhvr>
                                      <p:tavLst>
                                        <p:tav tm="0">
                                          <p:val>
                                            <p:strVal val="#ppt_x"/>
                                          </p:val>
                                        </p:tav>
                                        <p:tav tm="100000">
                                          <p:val>
                                            <p:strVal val="#ppt_x"/>
                                          </p:val>
                                        </p:tav>
                                      </p:tavLst>
                                    </p:anim>
                                    <p:anim calcmode="lin" valueType="num">
                                      <p:cBhvr>
                                        <p:cTn id="28" dur="500" fill="hold"/>
                                        <p:tgtEl>
                                          <p:spTgt spid="141619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16199"/>
                                        </p:tgtEl>
                                        <p:attrNameLst>
                                          <p:attrName>style.visibility</p:attrName>
                                        </p:attrNameLst>
                                      </p:cBhvr>
                                      <p:to>
                                        <p:strVal val="visible"/>
                                      </p:to>
                                    </p:set>
                                    <p:anim calcmode="lin" valueType="num">
                                      <p:cBhvr>
                                        <p:cTn id="33" dur="500" fill="hold"/>
                                        <p:tgtEl>
                                          <p:spTgt spid="1416199"/>
                                        </p:tgtEl>
                                        <p:attrNameLst>
                                          <p:attrName>ppt_x</p:attrName>
                                        </p:attrNameLst>
                                      </p:cBhvr>
                                      <p:tavLst>
                                        <p:tav tm="0">
                                          <p:val>
                                            <p:strVal val="#ppt_x"/>
                                          </p:val>
                                        </p:tav>
                                        <p:tav tm="100000">
                                          <p:val>
                                            <p:strVal val="#ppt_x"/>
                                          </p:val>
                                        </p:tav>
                                      </p:tavLst>
                                    </p:anim>
                                    <p:anim calcmode="lin" valueType="num">
                                      <p:cBhvr>
                                        <p:cTn id="34" dur="500" fill="hold"/>
                                        <p:tgtEl>
                                          <p:spTgt spid="141619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16201"/>
                                        </p:tgtEl>
                                        <p:attrNameLst>
                                          <p:attrName>style.visibility</p:attrName>
                                        </p:attrNameLst>
                                      </p:cBhvr>
                                      <p:to>
                                        <p:strVal val="visible"/>
                                      </p:to>
                                    </p:set>
                                    <p:anim calcmode="lin" valueType="num">
                                      <p:cBhvr>
                                        <p:cTn id="39" dur="500" fill="hold"/>
                                        <p:tgtEl>
                                          <p:spTgt spid="1416201"/>
                                        </p:tgtEl>
                                        <p:attrNameLst>
                                          <p:attrName>ppt_x</p:attrName>
                                        </p:attrNameLst>
                                      </p:cBhvr>
                                      <p:tavLst>
                                        <p:tav tm="0">
                                          <p:val>
                                            <p:strVal val="#ppt_x"/>
                                          </p:val>
                                        </p:tav>
                                        <p:tav tm="100000">
                                          <p:val>
                                            <p:strVal val="#ppt_x"/>
                                          </p:val>
                                        </p:tav>
                                      </p:tavLst>
                                    </p:anim>
                                    <p:anim calcmode="lin" valueType="num">
                                      <p:cBhvr>
                                        <p:cTn id="40" dur="500" fill="hold"/>
                                        <p:tgtEl>
                                          <p:spTgt spid="1416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6194" grpId="0" bldLvl="0"/>
      <p:bldP spid="1416195" grpId="0"/>
      <p:bldP spid="1416196" grpId="0"/>
      <p:bldP spid="1416197" grpId="0"/>
      <p:bldP spid="1416198" grpId="0"/>
      <p:bldP spid="1416199" grpId="0"/>
      <p:bldP spid="1416200" grpId="0"/>
      <p:bldP spid="141620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矩形 39940"/>
          <p:cNvSpPr>
            <a:spLocks noChangeArrowheads="1"/>
          </p:cNvSpPr>
          <p:nvPr/>
        </p:nvSpPr>
        <p:spPr bwMode="auto">
          <a:xfrm>
            <a:off x="623888" y="1495425"/>
            <a:ext cx="84582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4. How do Hansel and Gretel find their way </a:t>
            </a:r>
          </a:p>
          <a:p>
            <a:pPr>
              <a:lnSpc>
                <a:spcPct val="11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home?</a:t>
            </a:r>
          </a:p>
        </p:txBody>
      </p:sp>
      <p:sp>
        <p:nvSpPr>
          <p:cNvPr id="1417219" name="矩形 39942"/>
          <p:cNvSpPr>
            <a:spLocks noChangeArrowheads="1"/>
          </p:cNvSpPr>
          <p:nvPr/>
        </p:nvSpPr>
        <p:spPr bwMode="auto">
          <a:xfrm>
            <a:off x="941388" y="2603500"/>
            <a:ext cx="58324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They followed the white stones home.</a:t>
            </a:r>
          </a:p>
        </p:txBody>
      </p:sp>
      <p:sp>
        <p:nvSpPr>
          <p:cNvPr id="28676" name="矩形 39944"/>
          <p:cNvSpPr>
            <a:spLocks noChangeArrowheads="1"/>
          </p:cNvSpPr>
          <p:nvPr/>
        </p:nvSpPr>
        <p:spPr bwMode="auto">
          <a:xfrm>
            <a:off x="609600" y="3162300"/>
            <a:ext cx="85344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5. Why do Hansel and Gretel get lost the second time?</a:t>
            </a:r>
          </a:p>
        </p:txBody>
      </p:sp>
      <p:sp>
        <p:nvSpPr>
          <p:cNvPr id="1417221" name="矩形 39945"/>
          <p:cNvSpPr>
            <a:spLocks noChangeArrowheads="1"/>
          </p:cNvSpPr>
          <p:nvPr/>
        </p:nvSpPr>
        <p:spPr bwMode="auto">
          <a:xfrm>
            <a:off x="989013" y="3686175"/>
            <a:ext cx="65262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They can't find any of the pieces of bread </a:t>
            </a:r>
          </a:p>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they dropped on the ground.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7219"/>
                                        </p:tgtEl>
                                        <p:attrNameLst>
                                          <p:attrName>style.visibility</p:attrName>
                                        </p:attrNameLst>
                                      </p:cBhvr>
                                      <p:to>
                                        <p:strVal val="visible"/>
                                      </p:to>
                                    </p:set>
                                    <p:anim calcmode="lin" valueType="num">
                                      <p:cBhvr>
                                        <p:cTn id="7" dur="500" fill="hold"/>
                                        <p:tgtEl>
                                          <p:spTgt spid="1417219"/>
                                        </p:tgtEl>
                                        <p:attrNameLst>
                                          <p:attrName>ppt_x</p:attrName>
                                        </p:attrNameLst>
                                      </p:cBhvr>
                                      <p:tavLst>
                                        <p:tav tm="0">
                                          <p:val>
                                            <p:strVal val="#ppt_x"/>
                                          </p:val>
                                        </p:tav>
                                        <p:tav tm="100000">
                                          <p:val>
                                            <p:strVal val="#ppt_x"/>
                                          </p:val>
                                        </p:tav>
                                      </p:tavLst>
                                    </p:anim>
                                    <p:anim calcmode="lin" valueType="num">
                                      <p:cBhvr>
                                        <p:cTn id="8" dur="500" fill="hold"/>
                                        <p:tgtEl>
                                          <p:spTgt spid="14172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7221"/>
                                        </p:tgtEl>
                                        <p:attrNameLst>
                                          <p:attrName>style.visibility</p:attrName>
                                        </p:attrNameLst>
                                      </p:cBhvr>
                                      <p:to>
                                        <p:strVal val="visible"/>
                                      </p:to>
                                    </p:set>
                                    <p:anim calcmode="lin" valueType="num">
                                      <p:cBhvr>
                                        <p:cTn id="13" dur="500" fill="hold"/>
                                        <p:tgtEl>
                                          <p:spTgt spid="1417221"/>
                                        </p:tgtEl>
                                        <p:attrNameLst>
                                          <p:attrName>ppt_x</p:attrName>
                                        </p:attrNameLst>
                                      </p:cBhvr>
                                      <p:tavLst>
                                        <p:tav tm="0">
                                          <p:val>
                                            <p:strVal val="#ppt_x"/>
                                          </p:val>
                                        </p:tav>
                                        <p:tav tm="100000">
                                          <p:val>
                                            <p:strVal val="#ppt_x"/>
                                          </p:val>
                                        </p:tav>
                                      </p:tavLst>
                                    </p:anim>
                                    <p:anim calcmode="lin" valueType="num">
                                      <p:cBhvr>
                                        <p:cTn id="14" dur="500" fill="hold"/>
                                        <p:tgtEl>
                                          <p:spTgt spid="1417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7219" grpId="0"/>
      <p:bldP spid="14172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文本框 5"/>
          <p:cNvSpPr txBox="1">
            <a:spLocks noChangeArrowheads="1"/>
          </p:cNvSpPr>
          <p:nvPr/>
        </p:nvSpPr>
        <p:spPr bwMode="auto">
          <a:xfrm>
            <a:off x="995363" y="2627313"/>
            <a:ext cx="7732712"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pPr>
            <a:r>
              <a:rPr lang="en-US" altLang="zh-CN" sz="3600" b="1">
                <a:solidFill>
                  <a:srgbClr val="0070C0"/>
                </a:solidFill>
                <a:latin typeface="Times New Roman" panose="02020603050405020304" pitchFamily="18" charset="0"/>
                <a:sym typeface="幼圆" panose="02010509060101010101" pitchFamily="49" charset="-122"/>
              </a:rPr>
              <a:t>1. Please recite the words and </a:t>
            </a:r>
          </a:p>
          <a:p>
            <a:pPr eaLnBrk="1" hangingPunct="1">
              <a:lnSpc>
                <a:spcPct val="150000"/>
              </a:lnSpc>
              <a:buFont typeface="Arial" panose="020B0604020202020204" pitchFamily="34" charset="0"/>
              <a:buNone/>
            </a:pPr>
            <a:r>
              <a:rPr lang="en-US" altLang="zh-CN" sz="3600" b="1">
                <a:solidFill>
                  <a:srgbClr val="0070C0"/>
                </a:solidFill>
                <a:latin typeface="Times New Roman" panose="02020603050405020304" pitchFamily="18" charset="0"/>
                <a:sym typeface="幼圆" panose="02010509060101010101" pitchFamily="49" charset="-122"/>
              </a:rPr>
              <a:t>    phrases in this part.</a:t>
            </a:r>
          </a:p>
          <a:p>
            <a:pPr eaLnBrk="1" hangingPunct="1">
              <a:lnSpc>
                <a:spcPct val="150000"/>
              </a:lnSpc>
              <a:buFont typeface="Arial" panose="020B0604020202020204" pitchFamily="34" charset="0"/>
              <a:buNone/>
            </a:pPr>
            <a:r>
              <a:rPr lang="en-US" altLang="zh-CN" sz="3600" b="1">
                <a:solidFill>
                  <a:srgbClr val="0070C0"/>
                </a:solidFill>
                <a:latin typeface="Times New Roman" panose="02020603050405020304" pitchFamily="18" charset="0"/>
                <a:sym typeface="幼圆" panose="02010509060101010101" pitchFamily="49" charset="-122"/>
              </a:rPr>
              <a:t>2. Please retell the story in 2b.</a:t>
            </a:r>
          </a:p>
        </p:txBody>
      </p:sp>
      <p:pic>
        <p:nvPicPr>
          <p:cNvPr id="29699" name="WordArt 2"/>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971550"/>
            <a:ext cx="4849813"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3906" name="椭圆 28"/>
          <p:cNvSpPr>
            <a:spLocks noChangeArrowheads="1"/>
          </p:cNvSpPr>
          <p:nvPr/>
        </p:nvSpPr>
        <p:spPr bwMode="auto">
          <a:xfrm>
            <a:off x="1452563" y="295275"/>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rou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2a</a:t>
            </a:r>
          </a:p>
        </p:txBody>
      </p:sp>
      <p:sp>
        <p:nvSpPr>
          <p:cNvPr id="1403907" name="文本框 1"/>
          <p:cNvSpPr txBox="1">
            <a:spLocks noChangeArrowheads="1"/>
          </p:cNvSpPr>
          <p:nvPr/>
        </p:nvSpPr>
        <p:spPr bwMode="auto">
          <a:xfrm>
            <a:off x="2381250" y="280988"/>
            <a:ext cx="631348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latin typeface="Times New Roman" panose="02020603050405020304" pitchFamily="18" charset="0"/>
                <a:ea typeface="幼圆" panose="02010509060101010101" pitchFamily="49" charset="-122"/>
              </a:rPr>
              <a:t>A fairy tale is an old, traditional story. Do you know what these fairy tales are about?</a:t>
            </a:r>
          </a:p>
        </p:txBody>
      </p:sp>
      <p:pic>
        <p:nvPicPr>
          <p:cNvPr id="5124" name="图片 2" descr="u=2482560946,3939434347&amp;fm=21&amp;gp=0"/>
          <p:cNvPicPr>
            <a:picLocks noChangeArrowheads="1"/>
          </p:cNvPicPr>
          <p:nvPr/>
        </p:nvPicPr>
        <p:blipFill>
          <a:blip r:embed="rId2"/>
          <a:srcRect/>
          <a:stretch>
            <a:fillRect/>
          </a:stretch>
        </p:blipFill>
        <p:spPr bwMode="auto">
          <a:xfrm>
            <a:off x="234950" y="1539875"/>
            <a:ext cx="2562225"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图片 4" descr="aHR0cDovL3AyLnNvLnFoaW1nLmNvbS9zZHIvXzI0MF8vdDAxZTcwNjc5MmVjOWE2MDM2Mi5qcGc="/>
          <p:cNvPicPr>
            <a:picLocks noChangeAspect="1" noChangeArrowheads="1"/>
          </p:cNvPicPr>
          <p:nvPr/>
        </p:nvPicPr>
        <p:blipFill>
          <a:blip r:embed="rId3"/>
          <a:srcRect/>
          <a:stretch>
            <a:fillRect/>
          </a:stretch>
        </p:blipFill>
        <p:spPr bwMode="auto">
          <a:xfrm>
            <a:off x="2928938" y="1538288"/>
            <a:ext cx="2895600"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图片 5" descr="20130727014613"/>
          <p:cNvPicPr>
            <a:picLocks noChangeAspect="1" noChangeArrowheads="1"/>
          </p:cNvPicPr>
          <p:nvPr/>
        </p:nvPicPr>
        <p:blipFill>
          <a:blip r:embed="rId4"/>
          <a:srcRect/>
          <a:stretch>
            <a:fillRect/>
          </a:stretch>
        </p:blipFill>
        <p:spPr bwMode="auto">
          <a:xfrm>
            <a:off x="5953125" y="1533525"/>
            <a:ext cx="3008313"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3911" name="文本框 6"/>
          <p:cNvSpPr txBox="1">
            <a:spLocks noChangeArrowheads="1"/>
          </p:cNvSpPr>
          <p:nvPr/>
        </p:nvSpPr>
        <p:spPr bwMode="auto">
          <a:xfrm>
            <a:off x="431800" y="4603750"/>
            <a:ext cx="20399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4000" b="1" i="1">
                <a:solidFill>
                  <a:srgbClr val="000000"/>
                </a:solidFill>
                <a:latin typeface="Times New Roman" panose="02020603050405020304" pitchFamily="18" charset="0"/>
                <a:ea typeface="幼圆" panose="02010509060101010101" pitchFamily="49" charset="-122"/>
              </a:rPr>
              <a:t>Sleeping Beauty</a:t>
            </a:r>
          </a:p>
        </p:txBody>
      </p:sp>
      <p:sp>
        <p:nvSpPr>
          <p:cNvPr id="1403912" name="文本框 7"/>
          <p:cNvSpPr txBox="1">
            <a:spLocks noChangeArrowheads="1"/>
          </p:cNvSpPr>
          <p:nvPr/>
        </p:nvSpPr>
        <p:spPr bwMode="auto">
          <a:xfrm>
            <a:off x="3095625" y="4648200"/>
            <a:ext cx="24622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4000" b="1" i="1">
                <a:solidFill>
                  <a:srgbClr val="000000"/>
                </a:solidFill>
                <a:latin typeface="Times New Roman" panose="02020603050405020304" pitchFamily="18" charset="0"/>
                <a:ea typeface="幼圆" panose="02010509060101010101" pitchFamily="49" charset="-122"/>
              </a:rPr>
              <a:t>Cinderella</a:t>
            </a:r>
          </a:p>
        </p:txBody>
      </p:sp>
      <p:sp>
        <p:nvSpPr>
          <p:cNvPr id="1403913" name="文本框 8"/>
          <p:cNvSpPr txBox="1">
            <a:spLocks noChangeArrowheads="1"/>
          </p:cNvSpPr>
          <p:nvPr/>
        </p:nvSpPr>
        <p:spPr bwMode="auto">
          <a:xfrm>
            <a:off x="6067425" y="4643438"/>
            <a:ext cx="29749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4000" b="1" i="1">
                <a:solidFill>
                  <a:srgbClr val="000000"/>
                </a:solidFill>
                <a:latin typeface="Times New Roman" panose="02020603050405020304" pitchFamily="18" charset="0"/>
                <a:ea typeface="幼圆" panose="02010509060101010101" pitchFamily="49" charset="-122"/>
              </a:rPr>
              <a:t>Little Red Riding Hood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39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03907"/>
                                        </p:tgtEl>
                                        <p:attrNameLst>
                                          <p:attrName>style.visibility</p:attrName>
                                        </p:attrNameLst>
                                      </p:cBhvr>
                                      <p:to>
                                        <p:strVal val="visible"/>
                                      </p:to>
                                    </p:set>
                                    <p:animEffect transition="in" filter="blinds(horizontal)">
                                      <p:cBhvr>
                                        <p:cTn id="11" dur="1000"/>
                                        <p:tgtEl>
                                          <p:spTgt spid="1403907"/>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5125"/>
                                        </p:tgtEl>
                                        <p:attrNameLst>
                                          <p:attrName>style.visibility</p:attrName>
                                        </p:attrNameLst>
                                      </p:cBhvr>
                                      <p:to>
                                        <p:strVal val="visible"/>
                                      </p:to>
                                    </p:set>
                                    <p:animEffect transition="in" filter="wedge">
                                      <p:cBhvr>
                                        <p:cTn id="16" dur="1000"/>
                                        <p:tgtEl>
                                          <p:spTgt spid="5125"/>
                                        </p:tgtEl>
                                      </p:cBhvr>
                                    </p:animEffect>
                                  </p:childTnLst>
                                </p:cTn>
                              </p:par>
                              <p:par>
                                <p:cTn id="17" presetID="20" presetClass="entr" presetSubtype="0" fill="hold" nodeType="withEffect">
                                  <p:stCondLst>
                                    <p:cond delay="0"/>
                                  </p:stCondLst>
                                  <p:childTnLst>
                                    <p:set>
                                      <p:cBhvr>
                                        <p:cTn id="18" dur="1" fill="hold">
                                          <p:stCondLst>
                                            <p:cond delay="0"/>
                                          </p:stCondLst>
                                        </p:cTn>
                                        <p:tgtEl>
                                          <p:spTgt spid="5126"/>
                                        </p:tgtEl>
                                        <p:attrNameLst>
                                          <p:attrName>style.visibility</p:attrName>
                                        </p:attrNameLst>
                                      </p:cBhvr>
                                      <p:to>
                                        <p:strVal val="visible"/>
                                      </p:to>
                                    </p:set>
                                    <p:animEffect transition="in" filter="wedge">
                                      <p:cBhvr>
                                        <p:cTn id="19" dur="1000"/>
                                        <p:tgtEl>
                                          <p:spTgt spid="5126"/>
                                        </p:tgtEl>
                                      </p:cBhvr>
                                    </p:animEffect>
                                  </p:childTnLst>
                                </p:cTn>
                              </p:par>
                              <p:par>
                                <p:cTn id="20" presetID="20" presetClass="entr" presetSubtype="0" fill="hold" nodeType="with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wedge">
                                      <p:cBhvr>
                                        <p:cTn id="22" dur="1000"/>
                                        <p:tgtEl>
                                          <p:spTgt spid="512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03911"/>
                                        </p:tgtEl>
                                        <p:attrNameLst>
                                          <p:attrName>style.visibility</p:attrName>
                                        </p:attrNameLst>
                                      </p:cBhvr>
                                      <p:to>
                                        <p:strVal val="visible"/>
                                      </p:to>
                                    </p:set>
                                    <p:anim calcmode="lin" valueType="num">
                                      <p:cBhvr>
                                        <p:cTn id="27" dur="500" fill="hold"/>
                                        <p:tgtEl>
                                          <p:spTgt spid="1403911"/>
                                        </p:tgtEl>
                                        <p:attrNameLst>
                                          <p:attrName>ppt_x</p:attrName>
                                        </p:attrNameLst>
                                      </p:cBhvr>
                                      <p:tavLst>
                                        <p:tav tm="0">
                                          <p:val>
                                            <p:strVal val="#ppt_x"/>
                                          </p:val>
                                        </p:tav>
                                        <p:tav tm="100000">
                                          <p:val>
                                            <p:strVal val="#ppt_x"/>
                                          </p:val>
                                        </p:tav>
                                      </p:tavLst>
                                    </p:anim>
                                    <p:anim calcmode="lin" valueType="num">
                                      <p:cBhvr>
                                        <p:cTn id="28" dur="500" fill="hold"/>
                                        <p:tgtEl>
                                          <p:spTgt spid="14039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03912"/>
                                        </p:tgtEl>
                                        <p:attrNameLst>
                                          <p:attrName>style.visibility</p:attrName>
                                        </p:attrNameLst>
                                      </p:cBhvr>
                                      <p:to>
                                        <p:strVal val="visible"/>
                                      </p:to>
                                    </p:set>
                                    <p:anim calcmode="lin" valueType="num">
                                      <p:cBhvr>
                                        <p:cTn id="33" dur="500" fill="hold"/>
                                        <p:tgtEl>
                                          <p:spTgt spid="1403912"/>
                                        </p:tgtEl>
                                        <p:attrNameLst>
                                          <p:attrName>ppt_x</p:attrName>
                                        </p:attrNameLst>
                                      </p:cBhvr>
                                      <p:tavLst>
                                        <p:tav tm="0">
                                          <p:val>
                                            <p:strVal val="#ppt_x"/>
                                          </p:val>
                                        </p:tav>
                                        <p:tav tm="100000">
                                          <p:val>
                                            <p:strVal val="#ppt_x"/>
                                          </p:val>
                                        </p:tav>
                                      </p:tavLst>
                                    </p:anim>
                                    <p:anim calcmode="lin" valueType="num">
                                      <p:cBhvr>
                                        <p:cTn id="34" dur="500" fill="hold"/>
                                        <p:tgtEl>
                                          <p:spTgt spid="14039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03913"/>
                                        </p:tgtEl>
                                        <p:attrNameLst>
                                          <p:attrName>style.visibility</p:attrName>
                                        </p:attrNameLst>
                                      </p:cBhvr>
                                      <p:to>
                                        <p:strVal val="visible"/>
                                      </p:to>
                                    </p:set>
                                    <p:anim calcmode="lin" valueType="num">
                                      <p:cBhvr>
                                        <p:cTn id="39" dur="500" fill="hold"/>
                                        <p:tgtEl>
                                          <p:spTgt spid="1403913"/>
                                        </p:tgtEl>
                                        <p:attrNameLst>
                                          <p:attrName>ppt_x</p:attrName>
                                        </p:attrNameLst>
                                      </p:cBhvr>
                                      <p:tavLst>
                                        <p:tav tm="0">
                                          <p:val>
                                            <p:strVal val="#ppt_x"/>
                                          </p:val>
                                        </p:tav>
                                        <p:tav tm="100000">
                                          <p:val>
                                            <p:strVal val="#ppt_x"/>
                                          </p:val>
                                        </p:tav>
                                      </p:tavLst>
                                    </p:anim>
                                    <p:anim calcmode="lin" valueType="num">
                                      <p:cBhvr>
                                        <p:cTn id="40" dur="500" fill="hold"/>
                                        <p:tgtEl>
                                          <p:spTgt spid="14039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906" grpId="0" bldLvl="0"/>
      <p:bldP spid="1403907" grpId="0"/>
      <p:bldP spid="1403911" grpId="0"/>
      <p:bldP spid="1403912" grpId="0"/>
      <p:bldP spid="140391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图片 2" descr="u=2482560946,3939434347&amp;fm=21&amp;gp=0"/>
          <p:cNvPicPr>
            <a:picLocks noChangeArrowheads="1"/>
          </p:cNvPicPr>
          <p:nvPr/>
        </p:nvPicPr>
        <p:blipFill>
          <a:blip r:embed="rId2"/>
          <a:srcRect/>
          <a:stretch>
            <a:fillRect/>
          </a:stretch>
        </p:blipFill>
        <p:spPr bwMode="auto">
          <a:xfrm>
            <a:off x="600075" y="1577975"/>
            <a:ext cx="26035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4931" name="矩形 215044"/>
          <p:cNvSpPr>
            <a:spLocks noChangeArrowheads="1"/>
          </p:cNvSpPr>
          <p:nvPr/>
        </p:nvSpPr>
        <p:spPr bwMode="auto">
          <a:xfrm>
            <a:off x="3421063" y="1690688"/>
            <a:ext cx="499745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3200" b="1" i="1">
                <a:solidFill>
                  <a:srgbClr val="000000"/>
                </a:solidFill>
                <a:latin typeface="Times New Roman" panose="02020603050405020304" pitchFamily="18" charset="0"/>
              </a:rPr>
              <a:t>Sleeping Beauty </a:t>
            </a:r>
            <a:r>
              <a:rPr lang="en-US" altLang="zh-CN" sz="3200" b="1">
                <a:solidFill>
                  <a:srgbClr val="000000"/>
                </a:solidFill>
                <a:latin typeface="Times New Roman" panose="02020603050405020304" pitchFamily="18" charset="0"/>
              </a:rPr>
              <a:t>is about a princess who falls asleep for a long time under a spell by a wicked fairy. She is awakened by a prince's kiss years later.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edge">
                                      <p:cBhvr>
                                        <p:cTn id="7" dur="1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04931"/>
                                        </p:tgtEl>
                                        <p:attrNameLst>
                                          <p:attrName>style.visibility</p:attrName>
                                        </p:attrNameLst>
                                      </p:cBhvr>
                                      <p:to>
                                        <p:strVal val="visible"/>
                                      </p:to>
                                    </p:set>
                                    <p:animEffect transition="in" filter="box(in)">
                                      <p:cBhvr>
                                        <p:cTn id="12" dur="500"/>
                                        <p:tgtEl>
                                          <p:spTgt spid="1404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4931"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图片 4" descr="aHR0cDovL3AyLnNvLnFoaW1nLmNvbS9zZHIvXzI0MF8vdDAxZTcwNjc5MmVjOWE2MDM2Mi5qcGc="/>
          <p:cNvPicPr>
            <a:picLocks noChangeAspect="1" noChangeArrowheads="1"/>
          </p:cNvPicPr>
          <p:nvPr/>
        </p:nvPicPr>
        <p:blipFill>
          <a:blip r:embed="rId2"/>
          <a:srcRect/>
          <a:stretch>
            <a:fillRect/>
          </a:stretch>
        </p:blipFill>
        <p:spPr bwMode="auto">
          <a:xfrm>
            <a:off x="400050" y="1520825"/>
            <a:ext cx="3436938"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5955" name="矩形 217092"/>
          <p:cNvSpPr>
            <a:spLocks noChangeArrowheads="1"/>
          </p:cNvSpPr>
          <p:nvPr/>
        </p:nvSpPr>
        <p:spPr bwMode="auto">
          <a:xfrm>
            <a:off x="3990975" y="1098550"/>
            <a:ext cx="5064125"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i="1">
                <a:solidFill>
                  <a:srgbClr val="000000"/>
                </a:solidFill>
                <a:latin typeface="Times New Roman" panose="02020603050405020304" pitchFamily="18" charset="0"/>
              </a:rPr>
              <a:t>Cinderella </a:t>
            </a:r>
            <a:r>
              <a:rPr lang="en-US" altLang="zh-CN" sz="3200" b="1">
                <a:solidFill>
                  <a:srgbClr val="000000"/>
                </a:solidFill>
                <a:latin typeface="Times New Roman" panose="02020603050405020304" pitchFamily="18" charset="0"/>
              </a:rPr>
              <a:t>is about a young woman who is bullied by her stepmother and stepsisters. Using magic, her fairy godmother gives her a beautiful dress and a carriage to attend a ball at the palace, but she must return home by midnight before the magic ends.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edge">
                                      <p:cBhvr>
                                        <p:cTn id="7" dur="1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05955"/>
                                        </p:tgtEl>
                                        <p:attrNameLst>
                                          <p:attrName>style.visibility</p:attrName>
                                        </p:attrNameLst>
                                      </p:cBhvr>
                                      <p:to>
                                        <p:strVal val="visible"/>
                                      </p:to>
                                    </p:set>
                                    <p:animEffect transition="in" filter="box(in)">
                                      <p:cBhvr>
                                        <p:cTn id="12" dur="500"/>
                                        <p:tgtEl>
                                          <p:spTgt spid="1405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59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
          <p:cNvSpPr txBox="1">
            <a:spLocks noChangeArrowheads="1"/>
          </p:cNvSpPr>
          <p:nvPr/>
        </p:nvSpPr>
        <p:spPr bwMode="auto">
          <a:xfrm>
            <a:off x="1089025" y="1114425"/>
            <a:ext cx="7421563"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buFont typeface="Arial" panose="020B0604020202020204" pitchFamily="34" charset="0"/>
              <a:buNone/>
            </a:pPr>
            <a:r>
              <a:rPr lang="en-US" altLang="zh-CN" sz="3200" b="1">
                <a:solidFill>
                  <a:srgbClr val="000000"/>
                </a:solidFill>
                <a:latin typeface="Times New Roman" panose="02020603050405020304" pitchFamily="18" charset="0"/>
                <a:sym typeface="幼圆" panose="02010509060101010101" pitchFamily="49" charset="-122"/>
              </a:rPr>
              <a:t>Cinderella meets a handsome prince but has to leave the ball in a hurry and she loses a glass slipper. The prince finds it and tells everyone he will marry the person to whom the slipper belongs. The stepsisters each try on the slipper but it does not fit them. Cinderella tries on the slipper and it fits. She marries the prince and they live happily ever after.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图片 5" descr="20130727014613"/>
          <p:cNvPicPr>
            <a:picLocks noChangeAspect="1" noChangeArrowheads="1"/>
          </p:cNvPicPr>
          <p:nvPr/>
        </p:nvPicPr>
        <p:blipFill>
          <a:blip r:embed="rId3"/>
          <a:srcRect/>
          <a:stretch>
            <a:fillRect/>
          </a:stretch>
        </p:blipFill>
        <p:spPr bwMode="auto">
          <a:xfrm>
            <a:off x="339725" y="1435100"/>
            <a:ext cx="34432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8003" name="文本框 221186"/>
          <p:cNvSpPr txBox="1">
            <a:spLocks noChangeArrowheads="1"/>
          </p:cNvSpPr>
          <p:nvPr/>
        </p:nvSpPr>
        <p:spPr bwMode="auto">
          <a:xfrm>
            <a:off x="193675" y="962025"/>
            <a:ext cx="8866188"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i="1">
                <a:latin typeface="Times New Roman" panose="02020603050405020304" pitchFamily="18" charset="0"/>
              </a:rPr>
              <a:t>                                                                </a:t>
            </a:r>
            <a:r>
              <a:rPr lang="en-US" altLang="zh-CN" sz="3200" b="1" i="1">
                <a:solidFill>
                  <a:srgbClr val="000000"/>
                </a:solidFill>
                <a:latin typeface="Times New Roman" panose="02020603050405020304" pitchFamily="18" charset="0"/>
              </a:rPr>
              <a:t>Little Red Riding Hood </a:t>
            </a:r>
            <a:r>
              <a:rPr lang="en-US" altLang="zh-CN" sz="3200" b="1">
                <a:solidFill>
                  <a:srgbClr val="000000"/>
                </a:solidFill>
                <a:latin typeface="Times New Roman" panose="02020603050405020304" pitchFamily="18" charset="0"/>
              </a:rPr>
              <a:t>is ab-             </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out a young girl who meets</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with danger when she meets</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a big, bad wolf. While she is </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on her way to visit her gran-</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dmother, the wolf dresses up</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and pretends to be her gran-</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                                    dmother waiting in her bed.</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The wolf hopes to catch and eat Little Red Riding</a:t>
            </a:r>
          </a:p>
          <a:p>
            <a:pPr eaLnBrk="1" hangingPunct="1">
              <a:buFont typeface="Arial" panose="020B0604020202020204" pitchFamily="34" charset="0"/>
              <a:buNone/>
            </a:pPr>
            <a:r>
              <a:rPr lang="en-US" altLang="zh-CN" sz="3200" b="1">
                <a:solidFill>
                  <a:srgbClr val="000000"/>
                </a:solidFill>
                <a:latin typeface="Times New Roman" panose="02020603050405020304" pitchFamily="18" charset="0"/>
              </a:rPr>
              <a:t>Hood. She is saved by a woodcutter who kills the wolf.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edge">
                                      <p:cBhvr>
                                        <p:cTn id="7" dur="1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08003"/>
                                        </p:tgtEl>
                                        <p:attrNameLst>
                                          <p:attrName>style.visibility</p:attrName>
                                        </p:attrNameLst>
                                      </p:cBhvr>
                                      <p:to>
                                        <p:strVal val="visible"/>
                                      </p:to>
                                    </p:set>
                                    <p:animEffect transition="in" filter="box(in)">
                                      <p:cBhvr>
                                        <p:cTn id="12" dur="500"/>
                                        <p:tgtEl>
                                          <p:spTgt spid="140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800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9026" name="矩形 38916"/>
          <p:cNvSpPr>
            <a:spLocks noChangeArrowheads="1"/>
          </p:cNvSpPr>
          <p:nvPr/>
        </p:nvSpPr>
        <p:spPr bwMode="auto">
          <a:xfrm>
            <a:off x="781050" y="1585913"/>
            <a:ext cx="7696200" cy="2073275"/>
          </a:xfrm>
          <a:prstGeom prst="rect">
            <a:avLst/>
          </a:prstGeom>
          <a:noFill/>
          <a:ln>
            <a:noFill/>
          </a:ln>
          <a:extLst>
            <a:ext uri="{909E8E84-426E-40DD-AFC4-6F175D3DCCD1}">
              <a14:hiddenFill xmlns:a14="http://schemas.microsoft.com/office/drawing/2010/main">
                <a:solidFill>
                  <a:srgbClr val="D6E8F4"/>
                </a:solidFill>
              </a14:hiddenFill>
            </a:ext>
            <a:ext uri="{91240B29-F687-4F45-9708-019B960494DF}">
              <a14:hiddenLine xmlns:a14="http://schemas.microsoft.com/office/drawing/2010/main" w="6350">
                <a:solidFill>
                  <a:schemeClr val="accent2"/>
                </a:solidFill>
                <a:miter lim="800000"/>
                <a:headEnd/>
                <a:tailEnd/>
              </a14:hiddenLine>
            </a:ext>
          </a:extLst>
        </p:spPr>
        <p:txBody>
          <a:bodyPr>
            <a:spAutoFit/>
          </a:bodyPr>
          <a:lstStyle/>
          <a:p>
            <a:pPr>
              <a:buFont typeface="Arial" panose="020B0604020202020204" pitchFamily="34" charset="0"/>
              <a:buNone/>
            </a:pPr>
            <a:r>
              <a:rPr lang="en-US" altLang="zh-CN" sz="3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Finding Out the Text Type</a:t>
            </a:r>
          </a:p>
          <a:p>
            <a:pPr>
              <a:buFont typeface="Arial" panose="020B0604020202020204" pitchFamily="34" charset="0"/>
              <a:buNone/>
            </a:pPr>
            <a:r>
              <a:rPr lang="en-US" altLang="zh-CN" sz="32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Before you read, decide what kind of text it is. Is it a letter, a play, a short story or something else? </a:t>
            </a:r>
          </a:p>
        </p:txBody>
      </p:sp>
      <p:pic>
        <p:nvPicPr>
          <p:cNvPr id="10243" name="图片 38917" descr="Section B-2b"/>
          <p:cNvPicPr>
            <a:picLocks noChangeAspect="1" noChangeArrowheads="1"/>
          </p:cNvPicPr>
          <p:nvPr/>
        </p:nvPicPr>
        <p:blipFill>
          <a:blip r:embed="rId2"/>
          <a:srcRect/>
          <a:stretch>
            <a:fillRect/>
          </a:stretch>
        </p:blipFill>
        <p:spPr bwMode="auto">
          <a:xfrm>
            <a:off x="5926138" y="3243263"/>
            <a:ext cx="29178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9028" name="文本框 4"/>
          <p:cNvSpPr txBox="1">
            <a:spLocks noChangeArrowheads="1"/>
          </p:cNvSpPr>
          <p:nvPr/>
        </p:nvSpPr>
        <p:spPr bwMode="auto">
          <a:xfrm>
            <a:off x="696913" y="3906838"/>
            <a:ext cx="28829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3600" b="1">
                <a:solidFill>
                  <a:srgbClr val="000000"/>
                </a:solidFill>
                <a:latin typeface="Times New Roman" panose="02020603050405020304" pitchFamily="18" charset="0"/>
                <a:ea typeface="幼圆" panose="02010509060101010101" pitchFamily="49" charset="-122"/>
              </a:rPr>
              <a:t>It is a play.</a:t>
            </a:r>
          </a:p>
        </p:txBody>
      </p:sp>
      <p:sp>
        <p:nvSpPr>
          <p:cNvPr id="1409029" name="椭圆 28"/>
          <p:cNvSpPr>
            <a:spLocks noChangeArrowheads="1"/>
          </p:cNvSpPr>
          <p:nvPr/>
        </p:nvSpPr>
        <p:spPr bwMode="auto">
          <a:xfrm>
            <a:off x="1452563" y="295275"/>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rou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2b</a:t>
            </a:r>
          </a:p>
        </p:txBody>
      </p:sp>
      <p:sp>
        <p:nvSpPr>
          <p:cNvPr id="1409030" name="文本框 1"/>
          <p:cNvSpPr txBox="1">
            <a:spLocks noChangeArrowheads="1"/>
          </p:cNvSpPr>
          <p:nvPr/>
        </p:nvSpPr>
        <p:spPr bwMode="auto">
          <a:xfrm>
            <a:off x="2286000" y="228600"/>
            <a:ext cx="63134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2000" b="1">
                <a:latin typeface="Times New Roman" panose="02020603050405020304" pitchFamily="18" charset="0"/>
                <a:ea typeface="幼圆" panose="02010509060101010101" pitchFamily="49" charset="-122"/>
              </a:rPr>
              <a:t>Read the first paragraph of </a:t>
            </a:r>
            <a:r>
              <a:rPr lang="en-US" altLang="zh-CN" sz="2000" b="1" i="1">
                <a:latin typeface="Times New Roman" panose="02020603050405020304" pitchFamily="18" charset="0"/>
                <a:ea typeface="幼圆" panose="02010509060101010101" pitchFamily="49" charset="-122"/>
              </a:rPr>
              <a:t>Hansel and Gretel</a:t>
            </a:r>
            <a:r>
              <a:rPr lang="en-US" altLang="zh-CN" sz="2000" b="1">
                <a:latin typeface="Times New Roman" panose="02020603050405020304" pitchFamily="18" charset="0"/>
                <a:ea typeface="幼圆" panose="02010509060101010101" pitchFamily="49" charset="-122"/>
              </a:rPr>
              <a:t>. Think about how the fairy tale will continue. Then read the rest of the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90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09030"/>
                                        </p:tgtEl>
                                        <p:attrNameLst>
                                          <p:attrName>style.visibility</p:attrName>
                                        </p:attrNameLst>
                                      </p:cBhvr>
                                      <p:to>
                                        <p:strVal val="visible"/>
                                      </p:to>
                                    </p:set>
                                    <p:animEffect transition="in" filter="blinds(horizontal)">
                                      <p:cBhvr>
                                        <p:cTn id="11" dur="1000"/>
                                        <p:tgtEl>
                                          <p:spTgt spid="1409030"/>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1409026"/>
                                        </p:tgtEl>
                                        <p:attrNameLst>
                                          <p:attrName>style.visibility</p:attrName>
                                        </p:attrNameLst>
                                      </p:cBhvr>
                                      <p:to>
                                        <p:strVal val="visible"/>
                                      </p:to>
                                    </p:set>
                                    <p:animEffect transition="in" filter="strips(downLeft)">
                                      <p:cBhvr>
                                        <p:cTn id="16" dur="1000"/>
                                        <p:tgtEl>
                                          <p:spTgt spid="1409026"/>
                                        </p:tgtEl>
                                      </p:cBhvr>
                                    </p:animEffect>
                                  </p:childTnLst>
                                </p:cTn>
                              </p:par>
                              <p:par>
                                <p:cTn id="17" presetID="18" presetClass="entr" presetSubtype="12" fill="hold" nodeType="withEffect">
                                  <p:stCondLst>
                                    <p:cond delay="0"/>
                                  </p:stCondLst>
                                  <p:childTnLst>
                                    <p:set>
                                      <p:cBhvr>
                                        <p:cTn id="18" dur="1" fill="hold">
                                          <p:stCondLst>
                                            <p:cond delay="0"/>
                                          </p:stCondLst>
                                        </p:cTn>
                                        <p:tgtEl>
                                          <p:spTgt spid="10243"/>
                                        </p:tgtEl>
                                        <p:attrNameLst>
                                          <p:attrName>style.visibility</p:attrName>
                                        </p:attrNameLst>
                                      </p:cBhvr>
                                      <p:to>
                                        <p:strVal val="visible"/>
                                      </p:to>
                                    </p:set>
                                    <p:animEffect transition="in" filter="strips(downLeft)">
                                      <p:cBhvr>
                                        <p:cTn id="19" dur="1000"/>
                                        <p:tgtEl>
                                          <p:spTgt spid="1024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09028"/>
                                        </p:tgtEl>
                                        <p:attrNameLst>
                                          <p:attrName>style.visibility</p:attrName>
                                        </p:attrNameLst>
                                      </p:cBhvr>
                                      <p:to>
                                        <p:strVal val="visible"/>
                                      </p:to>
                                    </p:set>
                                    <p:anim calcmode="lin" valueType="num">
                                      <p:cBhvr>
                                        <p:cTn id="24" dur="1000" fill="hold"/>
                                        <p:tgtEl>
                                          <p:spTgt spid="1409028"/>
                                        </p:tgtEl>
                                        <p:attrNameLst>
                                          <p:attrName>ppt_x</p:attrName>
                                        </p:attrNameLst>
                                      </p:cBhvr>
                                      <p:tavLst>
                                        <p:tav tm="0">
                                          <p:val>
                                            <p:strVal val="#ppt_x"/>
                                          </p:val>
                                        </p:tav>
                                        <p:tav tm="100000">
                                          <p:val>
                                            <p:strVal val="#ppt_x"/>
                                          </p:val>
                                        </p:tav>
                                      </p:tavLst>
                                    </p:anim>
                                    <p:anim calcmode="lin" valueType="num">
                                      <p:cBhvr>
                                        <p:cTn id="25" dur="1000" fill="hold"/>
                                        <p:tgtEl>
                                          <p:spTgt spid="1409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9026" grpId="0" bldLvl="0"/>
      <p:bldP spid="1409028" grpId="0"/>
      <p:bldP spid="1409029" grpId="0" bldLvl="0"/>
      <p:bldP spid="140903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0050" name="矩形 31748"/>
          <p:cNvSpPr>
            <a:spLocks noChangeArrowheads="1"/>
          </p:cNvSpPr>
          <p:nvPr/>
        </p:nvSpPr>
        <p:spPr bwMode="auto">
          <a:xfrm>
            <a:off x="660400" y="1638300"/>
            <a:ext cx="8305800"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32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and Gretel lived near a forest with their father and stepmother. One year, the weather was so dry that no food would grow. The wife told her husband that unless he left the children to die in the forest, the whole family would die. Gretel heard this, and Hansel made a plan to save himself and his sister.</a:t>
            </a:r>
          </a:p>
        </p:txBody>
      </p:sp>
      <p:sp>
        <p:nvSpPr>
          <p:cNvPr id="1410051" name="矩形 31749"/>
          <p:cNvSpPr>
            <a:spLocks noChangeArrowheads="1"/>
          </p:cNvSpPr>
          <p:nvPr/>
        </p:nvSpPr>
        <p:spPr bwMode="auto">
          <a:xfrm>
            <a:off x="2740025" y="1069975"/>
            <a:ext cx="3636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i="1">
                <a:solidFill>
                  <a:srgbClr val="000000"/>
                </a:solidFill>
                <a:latin typeface="Times New Roman" panose="02020603050405020304" pitchFamily="18" charset="0"/>
                <a:ea typeface="华文琥珀" panose="02010800040101010101" pitchFamily="2" charset="-122"/>
              </a:rPr>
              <a:t>Hansel and Gretel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10051"/>
                                        </p:tgtEl>
                                        <p:attrNameLst>
                                          <p:attrName>style.visibility</p:attrName>
                                        </p:attrNameLst>
                                      </p:cBhvr>
                                      <p:to>
                                        <p:strVal val="visible"/>
                                      </p:to>
                                    </p:set>
                                    <p:animEffect transition="in" filter="randombar(horizontal)">
                                      <p:cBhvr>
                                        <p:cTn id="7" dur="500"/>
                                        <p:tgtEl>
                                          <p:spTgt spid="1410051"/>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10050"/>
                                        </p:tgtEl>
                                        <p:attrNameLst>
                                          <p:attrName>style.visibility</p:attrName>
                                        </p:attrNameLst>
                                      </p:cBhvr>
                                      <p:to>
                                        <p:strVal val="visible"/>
                                      </p:to>
                                    </p:set>
                                    <p:animEffect transition="in" filter="randombar(horizontal)">
                                      <p:cBhvr>
                                        <p:cTn id="10" dur="500"/>
                                        <p:tgtEl>
                                          <p:spTgt spid="1410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0050" grpId="0"/>
      <p:bldP spid="1410051"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矩形 32772"/>
          <p:cNvSpPr>
            <a:spLocks noChangeArrowheads="1"/>
          </p:cNvSpPr>
          <p:nvPr/>
        </p:nvSpPr>
        <p:spPr bwMode="auto">
          <a:xfrm>
            <a:off x="571500" y="1308100"/>
            <a:ext cx="81534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ONE</a:t>
            </a:r>
            <a:r>
              <a:rPr lang="zh-CN" altLang="en-US"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Did you hear our stepmother planning to kill us?</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Don't worry! I have a plan to save us.</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How can you save us?</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Hansel: Be quiet! I'm going outside to get something in the 	  moonlight. Now, go to sleep.	</a:t>
            </a:r>
          </a:p>
        </p:txBody>
      </p:sp>
      <p:sp>
        <p:nvSpPr>
          <p:cNvPr id="22531" name="矩形 33796"/>
          <p:cNvSpPr>
            <a:spLocks noChangeArrowheads="1"/>
          </p:cNvSpPr>
          <p:nvPr/>
        </p:nvSpPr>
        <p:spPr bwMode="auto">
          <a:xfrm>
            <a:off x="595313" y="3816350"/>
            <a:ext cx="8431212"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TWO</a:t>
            </a:r>
            <a:r>
              <a:rPr lang="zh-CN" altLang="en-US"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	</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Wife: Get up, lazy children!</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Husband: Yes, dears. You must come with me to the forest to </a:t>
            </a:r>
          </a:p>
          <a:p>
            <a:pPr>
              <a:lnSpc>
                <a:spcPct val="110000"/>
              </a:lnSpc>
              <a:buFont typeface="Arial" panose="020B0604020202020204" pitchFamily="34" charset="0"/>
              <a:buNone/>
            </a:pPr>
            <a:r>
              <a:rPr lang="en-US"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a:t>
            </a: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get wood.</a:t>
            </a:r>
          </a:p>
          <a:p>
            <a:pPr>
              <a:lnSpc>
                <a:spcPct val="110000"/>
              </a:lnSpc>
              <a:buFont typeface="Arial" panose="020B0604020202020204" pitchFamily="34" charset="0"/>
              <a:buNone/>
            </a:pPr>
            <a:r>
              <a:rPr lang="en-US" altLang="zh-CN" sz="24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Wife: Here's some bread. Don't eat it until you get to the forest.</a:t>
            </a:r>
          </a:p>
        </p:txBody>
      </p:sp>
    </p:spTree>
  </p:cSld>
  <p:clrMapOvr>
    <a:masterClrMapping/>
  </p:clrMapOvr>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920</Words>
  <Application>Microsoft Office PowerPoint</Application>
  <PresentationFormat>全屏显示(4:3)</PresentationFormat>
  <Paragraphs>99</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华文琥珀</vt:lpstr>
      <vt:lpstr>宋体</vt:lpstr>
      <vt:lpstr>微软雅黑</vt:lpstr>
      <vt:lpstr>幼圆</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2023-01-17T02:21:23Z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07CD653200F8496186E3A55BEF0B2C08</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