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3" r:id="rId2"/>
    <p:sldId id="259" r:id="rId3"/>
    <p:sldId id="301" r:id="rId4"/>
    <p:sldId id="302" r:id="rId5"/>
    <p:sldId id="303" r:id="rId6"/>
    <p:sldId id="304" r:id="rId7"/>
    <p:sldId id="305" r:id="rId8"/>
    <p:sldId id="306" r:id="rId9"/>
    <p:sldId id="299" r:id="rId10"/>
    <p:sldId id="307" r:id="rId11"/>
    <p:sldId id="308" r:id="rId12"/>
    <p:sldId id="309" r:id="rId13"/>
    <p:sldId id="310" r:id="rId14"/>
    <p:sldId id="311" r:id="rId15"/>
    <p:sldId id="312" r:id="rId16"/>
    <p:sldId id="313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0000"/>
    <a:srgbClr val="008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288" y="-264"/>
      </p:cViewPr>
      <p:guideLst>
        <p:guide orient="horz" pos="317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3" d="100"/>
        <a:sy n="123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-3858" y="-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1AFAC721-30BC-4447-A4D7-29122DE73272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52A4C5-B173-4A76-A484-68A4EA0EFD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A1A41-862F-4FE6-9CA4-9A052F13D8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A1A41-862F-4FE6-9CA4-9A052F13D86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32147" y="0"/>
            <a:ext cx="917614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-1922462" y="1749102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50DE12DE-03C5-40C8-AB2D-1C974D59A655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25439"/>
            <a:ext cx="2057400" cy="58007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25439"/>
            <a:ext cx="6019800" cy="5800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3FB6F011-6E4C-4BD6-B40D-1A857044BFBE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表占位符 2"/>
          <p:cNvSpPr>
            <a:spLocks noGrp="1"/>
          </p:cNvSpPr>
          <p:nvPr>
            <p:ph type="chart" idx="1" hasCustomPrompt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zh-CN" altLang="en-US" noProof="0" smtClean="0"/>
              <a:t>单击图标添加图表</a:t>
            </a:r>
            <a:endParaRPr lang="zh-CN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3FB6F011-6E4C-4BD6-B40D-1A857044BFBE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9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8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6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6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FB6F011-6E4C-4BD6-B40D-1A857044BFBE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718C8BA0-DA2D-42F5-A93F-A81E3DD464F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6876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221089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021388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021388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76988" y="5992813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F41C29BB-6D00-456E-919F-DF8E613A2ABA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C2B17946-F227-4BD9-9C72-5B554D8C7330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6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BFF2CFE7-29D8-4C5D-B017-A20CB227897B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99DD2107-3700-4C88-9A67-B4AF4C878D31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F07F4D9B-FFC7-45ED-94B9-33A9A87D783B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875382A4-B439-4736-8416-57632EFB2CF5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6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C7C79CEA-CDA3-4B34-942C-DACCB765ABA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917575"/>
            <a:ext cx="82296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5123" name="文本占位符 5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2030414"/>
            <a:ext cx="788670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algn="just" rtl="0" eaLnBrk="1" fontAlgn="base" hangingPunct="1">
        <a:lnSpc>
          <a:spcPct val="150000"/>
        </a:lnSpc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wmf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19649" y="1241788"/>
            <a:ext cx="7920038" cy="292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zh-CN" sz="4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Unit 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5  </a:t>
            </a:r>
            <a:r>
              <a:rPr lang="en-US" altLang="zh-CN" sz="4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Family 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and Home</a:t>
            </a:r>
          </a:p>
          <a:p>
            <a:pPr algn="ctr">
              <a:lnSpc>
                <a:spcPct val="200000"/>
              </a:lnSpc>
            </a:pPr>
            <a:r>
              <a:rPr lang="en-US" altLang="zh-CN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Lesson 27  </a:t>
            </a:r>
            <a:r>
              <a:rPr lang="en-US" altLang="zh-CN" sz="4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Danny </a:t>
            </a:r>
            <a:r>
              <a:rPr lang="en-US" altLang="zh-CN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at Home</a:t>
            </a:r>
          </a:p>
        </p:txBody>
      </p:sp>
      <p:sp>
        <p:nvSpPr>
          <p:cNvPr id="5" name="矩形 4"/>
          <p:cNvSpPr/>
          <p:nvPr/>
        </p:nvSpPr>
        <p:spPr>
          <a:xfrm>
            <a:off x="2932422" y="570672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152400" y="762000"/>
            <a:ext cx="8848725" cy="188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析句式</a:t>
            </a: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】</a:t>
            </a:r>
            <a:r>
              <a:rPr lang="en-US" altLang="zh-CN" sz="2800" b="1">
                <a:latin typeface="Times New Roman" panose="02020603050405020304" pitchFamily="18" charset="0"/>
              </a:rPr>
              <a:t> </a:t>
            </a:r>
            <a:r>
              <a:rPr lang="en-US" altLang="zh-CN" sz="2800" b="1" u="sng">
                <a:latin typeface="Times New Roman" panose="02020603050405020304" pitchFamily="18" charset="0"/>
              </a:rPr>
              <a:t>The chair</a:t>
            </a:r>
            <a:r>
              <a:rPr lang="en-US" altLang="zh-CN" sz="2800" b="1">
                <a:latin typeface="Times New Roman" panose="02020603050405020304" pitchFamily="18" charset="0"/>
              </a:rPr>
              <a:t> </a:t>
            </a:r>
            <a:r>
              <a:rPr lang="en-US" altLang="zh-CN" sz="2800" b="1" u="sng">
                <a:latin typeface="Times New Roman" panose="02020603050405020304" pitchFamily="18" charset="0"/>
              </a:rPr>
              <a:t>is</a:t>
            </a:r>
            <a:r>
              <a:rPr lang="en-US" altLang="zh-CN" sz="2800" b="1">
                <a:latin typeface="Times New Roman" panose="02020603050405020304" pitchFamily="18" charset="0"/>
              </a:rPr>
              <a:t> </a:t>
            </a:r>
            <a:r>
              <a:rPr lang="en-US" altLang="zh-CN" sz="2800" b="1" u="sng">
                <a:latin typeface="Times New Roman" panose="02020603050405020304" pitchFamily="18" charset="0"/>
              </a:rPr>
              <a:t>in front of the desk</a:t>
            </a:r>
            <a:r>
              <a:rPr lang="en-US" altLang="zh-CN" sz="2800" b="1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4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    </a:t>
            </a:r>
          </a:p>
          <a:p>
            <a:pPr>
              <a:lnSpc>
                <a:spcPct val="14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            front</a:t>
            </a:r>
            <a:r>
              <a:rPr lang="zh-CN" altLang="en-US" sz="2800" b="1">
                <a:latin typeface="Times New Roman" panose="02020603050405020304" pitchFamily="18" charset="0"/>
              </a:rPr>
              <a:t>的用法</a:t>
            </a:r>
          </a:p>
        </p:txBody>
      </p:sp>
      <p:pic>
        <p:nvPicPr>
          <p:cNvPr id="77829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27325" y="1374775"/>
            <a:ext cx="296863" cy="22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830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22675" y="1343025"/>
            <a:ext cx="354013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831" name="Picture 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13350" y="1403350"/>
            <a:ext cx="298450" cy="22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832" name="Picture 8" descr="point标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52438" y="2266950"/>
            <a:ext cx="903287" cy="28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833" name="Picture 9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376488" y="3044825"/>
            <a:ext cx="3794125" cy="2922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834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62775" y="3005138"/>
            <a:ext cx="158115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2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4638" y="814388"/>
            <a:ext cx="2093912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276225" y="1495425"/>
            <a:ext cx="8715375" cy="487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(2016·</a:t>
            </a:r>
            <a:r>
              <a:rPr lang="zh-CN" altLang="en-US" sz="2800" b="1">
                <a:latin typeface="Times New Roman" panose="02020603050405020304" pitchFamily="18" charset="0"/>
              </a:rPr>
              <a:t>黑龙江绥化中考，</a:t>
            </a:r>
            <a:r>
              <a:rPr lang="en-US" altLang="zh-CN" sz="2800" b="1">
                <a:latin typeface="Times New Roman" panose="02020603050405020304" pitchFamily="18" charset="0"/>
              </a:rPr>
              <a:t>2)Jim sits behind me, so I sit  him.</a:t>
            </a:r>
          </a:p>
          <a:p>
            <a:pPr>
              <a:lnSpc>
                <a:spcPct val="14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A.at the end ofB.in front ofC.in the middle of</a:t>
            </a:r>
          </a:p>
          <a:p>
            <a:pPr>
              <a:lnSpc>
                <a:spcPct val="14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解析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句意：吉姆坐在我的后面，所以我坐在他前面。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at the end of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意为“在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最后”；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in front of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意为“在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前面”；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in the middle of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意为“在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中间”。根据句意可知选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14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答案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】B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8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8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247650" y="771525"/>
            <a:ext cx="8620125" cy="368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03</a:t>
            </a:r>
            <a:r>
              <a:rPr lang="en-US" altLang="zh-CN" sz="2800" b="1">
                <a:latin typeface="Times New Roman" panose="02020603050405020304" pitchFamily="18" charset="0"/>
              </a:rPr>
              <a:t>The picture is above the bed.</a:t>
            </a:r>
            <a:r>
              <a:rPr lang="zh-CN" altLang="en-US" sz="2800" b="1">
                <a:latin typeface="Times New Roman" panose="02020603050405020304" pitchFamily="18" charset="0"/>
              </a:rPr>
              <a:t>图画在床的上方。</a:t>
            </a:r>
            <a:r>
              <a:rPr lang="en-US" altLang="zh-CN" sz="2800" b="1">
                <a:latin typeface="Times New Roman" panose="02020603050405020304" pitchFamily="18" charset="0"/>
              </a:rPr>
              <a:t>(</a:t>
            </a:r>
            <a:r>
              <a:rPr lang="zh-CN" altLang="en-US" sz="2800" b="1">
                <a:latin typeface="Times New Roman" panose="02020603050405020304" pitchFamily="18" charset="0"/>
              </a:rPr>
              <a:t>教材</a:t>
            </a:r>
            <a:r>
              <a:rPr lang="en-US" altLang="zh-CN" sz="2800" b="1">
                <a:latin typeface="Times New Roman" panose="02020603050405020304" pitchFamily="18" charset="0"/>
              </a:rPr>
              <a:t>P70)</a:t>
            </a:r>
          </a:p>
          <a:p>
            <a:pPr>
              <a:lnSpc>
                <a:spcPct val="14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         above</a:t>
            </a:r>
            <a:r>
              <a:rPr lang="zh-CN" altLang="en-US" sz="2800" b="1">
                <a:latin typeface="Times New Roman" panose="02020603050405020304" pitchFamily="18" charset="0"/>
              </a:rPr>
              <a:t>的用法</a:t>
            </a:r>
          </a:p>
          <a:p>
            <a:pPr>
              <a:lnSpc>
                <a:spcPct val="14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above</a:t>
            </a:r>
            <a:r>
              <a:rPr lang="zh-CN" altLang="en-US" sz="2800" b="1">
                <a:latin typeface="Times New Roman" panose="02020603050405020304" pitchFamily="18" charset="0"/>
              </a:rPr>
              <a:t>是介词，意为“在</a:t>
            </a:r>
            <a:r>
              <a:rPr lang="en-US" altLang="zh-CN" sz="2800" b="1">
                <a:latin typeface="Times New Roman" panose="02020603050405020304" pitchFamily="18" charset="0"/>
              </a:rPr>
              <a:t>……</a:t>
            </a:r>
            <a:r>
              <a:rPr lang="zh-CN" altLang="en-US" sz="2800" b="1">
                <a:latin typeface="Times New Roman" panose="02020603050405020304" pitchFamily="18" charset="0"/>
              </a:rPr>
              <a:t>之上”。</a:t>
            </a:r>
          </a:p>
          <a:p>
            <a:pPr>
              <a:lnSpc>
                <a:spcPct val="140000"/>
              </a:lnSpc>
            </a:pPr>
            <a:r>
              <a:rPr lang="zh-CN" altLang="en-US" sz="2800" b="1">
                <a:latin typeface="Times New Roman" panose="02020603050405020304" pitchFamily="18" charset="0"/>
              </a:rPr>
              <a:t>        </a:t>
            </a:r>
            <a:r>
              <a:rPr lang="en-US" altLang="zh-CN" sz="2800" b="1">
                <a:latin typeface="Times New Roman" panose="02020603050405020304" pitchFamily="18" charset="0"/>
              </a:rPr>
              <a:t>We were flying above the clouds. </a:t>
            </a:r>
          </a:p>
          <a:p>
            <a:pPr>
              <a:lnSpc>
                <a:spcPct val="14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      </a:t>
            </a:r>
            <a:r>
              <a:rPr lang="zh-CN" altLang="en-US" sz="2800" b="1">
                <a:latin typeface="Times New Roman" panose="02020603050405020304" pitchFamily="18" charset="0"/>
              </a:rPr>
              <a:t>我们在云层上面飞行。</a:t>
            </a:r>
          </a:p>
        </p:txBody>
      </p:sp>
      <p:pic>
        <p:nvPicPr>
          <p:cNvPr id="79877" name="Picture 5" descr="point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8138" y="2286000"/>
            <a:ext cx="903287" cy="28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425450" y="3321050"/>
            <a:ext cx="541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chemeClr val="folHlink"/>
                </a:solidFill>
                <a:latin typeface="Times New Roman" panose="02020603050405020304" pitchFamily="18" charset="0"/>
              </a:rPr>
              <a:t>＊</a:t>
            </a:r>
            <a:endParaRPr lang="zh-CN" altLang="en-US" sz="2800" b="1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38100" y="561975"/>
            <a:ext cx="8620125" cy="69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易混辨析</a:t>
            </a: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】</a:t>
            </a:r>
            <a:r>
              <a:rPr lang="en-US" altLang="zh-CN" sz="2800" b="1" dirty="0">
                <a:latin typeface="Times New Roman" panose="02020603050405020304" pitchFamily="18" charset="0"/>
              </a:rPr>
              <a:t> above</a:t>
            </a:r>
            <a:r>
              <a:rPr lang="zh-CN" altLang="en-US" sz="2800" b="1" dirty="0">
                <a:latin typeface="Times New Roman" panose="02020603050405020304" pitchFamily="18" charset="0"/>
              </a:rPr>
              <a:t>，</a:t>
            </a:r>
            <a:r>
              <a:rPr lang="en-US" altLang="zh-CN" sz="2800" b="1" dirty="0">
                <a:latin typeface="Times New Roman" panose="02020603050405020304" pitchFamily="18" charset="0"/>
              </a:rPr>
              <a:t>on</a:t>
            </a:r>
            <a:r>
              <a:rPr lang="zh-CN" altLang="en-US" sz="2800" b="1" dirty="0">
                <a:latin typeface="Times New Roman" panose="02020603050405020304" pitchFamily="18" charset="0"/>
              </a:rPr>
              <a:t>和</a:t>
            </a:r>
            <a:r>
              <a:rPr lang="en-US" altLang="zh-CN" sz="2800" b="1" dirty="0">
                <a:latin typeface="Times New Roman" panose="02020603050405020304" pitchFamily="18" charset="0"/>
              </a:rPr>
              <a:t>over</a:t>
            </a:r>
          </a:p>
        </p:txBody>
      </p:sp>
      <p:graphicFrame>
        <p:nvGraphicFramePr>
          <p:cNvPr id="80943" name="Group 47"/>
          <p:cNvGraphicFramePr>
            <a:graphicFrameLocks noGrp="1"/>
          </p:cNvGraphicFramePr>
          <p:nvPr/>
        </p:nvGraphicFramePr>
        <p:xfrm>
          <a:off x="295275" y="1292225"/>
          <a:ext cx="8534400" cy="5029200"/>
        </p:xfrm>
        <a:graphic>
          <a:graphicData uri="http://schemas.openxmlformats.org/drawingml/2006/table">
            <a:tbl>
              <a:tblPr/>
              <a:tblGrid>
                <a:gridCol w="1085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7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03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above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介词，意为“在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之上”，彼此间不接触。其反义词为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belowMy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picture is above the bed.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我的照片在床的上方。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4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介词，意为“在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上面”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,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彼此间互相接触，一物在另一物之上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 book is on the desk.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书在桌子上。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3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over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介词，“在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之上”的意思，它常强调一种上下的垂直关系，二者也不接触，其反义词是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under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。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There’s a lamp over the table.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桌子上方有盏灯。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66688" y="857250"/>
            <a:ext cx="8748712" cy="428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04</a:t>
            </a:r>
            <a:r>
              <a:rPr lang="en-US" altLang="zh-CN" sz="2800" b="1">
                <a:latin typeface="Times New Roman" panose="02020603050405020304" pitchFamily="18" charset="0"/>
              </a:rPr>
              <a:t>How old is he?</a:t>
            </a:r>
            <a:r>
              <a:rPr lang="zh-CN" altLang="en-US" sz="2800" b="1">
                <a:latin typeface="Times New Roman" panose="02020603050405020304" pitchFamily="18" charset="0"/>
              </a:rPr>
              <a:t>他多大了？</a:t>
            </a:r>
            <a:r>
              <a:rPr lang="en-US" altLang="zh-CN" sz="2800" b="1">
                <a:latin typeface="Times New Roman" panose="02020603050405020304" pitchFamily="18" charset="0"/>
              </a:rPr>
              <a:t>(</a:t>
            </a:r>
            <a:r>
              <a:rPr lang="zh-CN" altLang="en-US" sz="2800" b="1">
                <a:latin typeface="Times New Roman" panose="02020603050405020304" pitchFamily="18" charset="0"/>
              </a:rPr>
              <a:t>教材</a:t>
            </a:r>
            <a:r>
              <a:rPr lang="en-US" altLang="zh-CN" sz="2800" b="1">
                <a:latin typeface="Times New Roman" panose="02020603050405020304" pitchFamily="18" charset="0"/>
              </a:rPr>
              <a:t>P70)</a:t>
            </a:r>
          </a:p>
          <a:p>
            <a:pPr>
              <a:lnSpc>
                <a:spcPct val="14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           how old</a:t>
            </a:r>
            <a:r>
              <a:rPr lang="zh-CN" altLang="en-US" sz="2800" b="1">
                <a:latin typeface="Times New Roman" panose="02020603050405020304" pitchFamily="18" charset="0"/>
              </a:rPr>
              <a:t>的用法</a:t>
            </a:r>
          </a:p>
          <a:p>
            <a:pPr>
              <a:lnSpc>
                <a:spcPct val="140000"/>
              </a:lnSpc>
            </a:pPr>
            <a:r>
              <a:rPr lang="zh-CN" altLang="en-US" sz="2800" b="1">
                <a:latin typeface="Times New Roman" panose="02020603050405020304" pitchFamily="18" charset="0"/>
              </a:rPr>
              <a:t>“</a:t>
            </a:r>
            <a:r>
              <a:rPr lang="en-US" altLang="zh-CN" sz="2800" b="1">
                <a:latin typeface="Times New Roman" panose="02020603050405020304" pitchFamily="18" charset="0"/>
              </a:rPr>
              <a:t>How old…?”</a:t>
            </a:r>
            <a:r>
              <a:rPr lang="zh-CN" altLang="en-US" sz="2800" b="1">
                <a:latin typeface="Times New Roman" panose="02020603050405020304" pitchFamily="18" charset="0"/>
              </a:rPr>
              <a:t>是询问年龄的特殊疑问句，其句型结构为“</a:t>
            </a:r>
            <a:r>
              <a:rPr lang="en-US" altLang="zh-CN" sz="2800" b="1">
                <a:latin typeface="Times New Roman" panose="02020603050405020304" pitchFamily="18" charset="0"/>
              </a:rPr>
              <a:t>How old+be+</a:t>
            </a:r>
            <a:r>
              <a:rPr lang="zh-CN" altLang="en-US" sz="2800" b="1">
                <a:latin typeface="Times New Roman" panose="02020603050405020304" pitchFamily="18" charset="0"/>
              </a:rPr>
              <a:t>主语</a:t>
            </a:r>
            <a:r>
              <a:rPr lang="en-US" altLang="zh-CN" sz="2800" b="1">
                <a:latin typeface="Times New Roman" panose="02020603050405020304" pitchFamily="18" charset="0"/>
              </a:rPr>
              <a:t>?”</a:t>
            </a:r>
            <a:r>
              <a:rPr lang="zh-CN" altLang="en-US" sz="2800" b="1">
                <a:latin typeface="Times New Roman" panose="02020603050405020304" pitchFamily="18" charset="0"/>
              </a:rPr>
              <a:t>，相当于“</a:t>
            </a:r>
            <a:r>
              <a:rPr lang="en-US" altLang="zh-CN" sz="2800" b="1">
                <a:latin typeface="Times New Roman" panose="02020603050405020304" pitchFamily="18" charset="0"/>
              </a:rPr>
              <a:t>What’s one’s age?”</a:t>
            </a:r>
            <a:r>
              <a:rPr lang="zh-CN" altLang="en-US" sz="2800" b="1">
                <a:latin typeface="Times New Roman" panose="02020603050405020304" pitchFamily="18" charset="0"/>
              </a:rPr>
              <a:t>。答语常用“主语</a:t>
            </a:r>
            <a:r>
              <a:rPr lang="en-US" altLang="zh-CN" sz="2800" b="1">
                <a:latin typeface="Times New Roman" panose="02020603050405020304" pitchFamily="18" charset="0"/>
              </a:rPr>
              <a:t>+be+</a:t>
            </a:r>
            <a:r>
              <a:rPr lang="zh-CN" altLang="en-US" sz="2800" b="1">
                <a:latin typeface="Times New Roman" panose="02020603050405020304" pitchFamily="18" charset="0"/>
              </a:rPr>
              <a:t>数字</a:t>
            </a:r>
            <a:r>
              <a:rPr lang="en-US" altLang="zh-CN" sz="2800" b="1">
                <a:latin typeface="Times New Roman" panose="02020603050405020304" pitchFamily="18" charset="0"/>
              </a:rPr>
              <a:t>+years/months old.”</a:t>
            </a:r>
            <a:r>
              <a:rPr lang="zh-CN" altLang="en-US" sz="2800" b="1">
                <a:latin typeface="Times New Roman" panose="02020603050405020304" pitchFamily="18" charset="0"/>
              </a:rPr>
              <a:t>或直接说年龄，在口语中</a:t>
            </a:r>
            <a:r>
              <a:rPr lang="en-US" altLang="zh-CN" sz="2800" b="1">
                <a:latin typeface="Times New Roman" panose="02020603050405020304" pitchFamily="18" charset="0"/>
              </a:rPr>
              <a:t>years/months old</a:t>
            </a:r>
            <a:r>
              <a:rPr lang="zh-CN" altLang="en-US" sz="2800" b="1">
                <a:latin typeface="Times New Roman" panose="02020603050405020304" pitchFamily="18" charset="0"/>
              </a:rPr>
              <a:t>可省略。</a:t>
            </a:r>
          </a:p>
          <a:p>
            <a:pPr>
              <a:lnSpc>
                <a:spcPct val="140000"/>
              </a:lnSpc>
            </a:pPr>
            <a:r>
              <a:rPr lang="zh-CN" altLang="en-US" sz="2800" b="1">
                <a:latin typeface="Times New Roman" panose="02020603050405020304" pitchFamily="18" charset="0"/>
              </a:rPr>
              <a:t>        </a:t>
            </a:r>
          </a:p>
        </p:txBody>
      </p:sp>
      <p:pic>
        <p:nvPicPr>
          <p:cNvPr id="81923" name="Picture 3" descr="point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5263" y="1628775"/>
            <a:ext cx="903287" cy="28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293688" y="1109663"/>
            <a:ext cx="8459787" cy="235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      </a:t>
            </a:r>
            <a:r>
              <a:rPr lang="en-US" altLang="zh-CN" sz="2600" b="1">
                <a:latin typeface="Times New Roman" panose="02020603050405020304" pitchFamily="18" charset="0"/>
              </a:rPr>
              <a:t>—How old is your mum?</a:t>
            </a:r>
            <a:r>
              <a:rPr lang="zh-CN" altLang="en-US" sz="2600" b="1">
                <a:latin typeface="Times New Roman" panose="02020603050405020304" pitchFamily="18" charset="0"/>
              </a:rPr>
              <a:t>你妈妈多大年纪了</a:t>
            </a:r>
            <a:r>
              <a:rPr lang="en-US" altLang="zh-CN" sz="2600" b="1">
                <a:latin typeface="Times New Roman" panose="02020603050405020304" pitchFamily="18" charset="0"/>
              </a:rPr>
              <a:t>?</a:t>
            </a:r>
          </a:p>
          <a:p>
            <a:pPr>
              <a:lnSpc>
                <a:spcPct val="140000"/>
              </a:lnSpc>
            </a:pPr>
            <a:r>
              <a:rPr lang="en-US" altLang="zh-CN" sz="2600" b="1">
                <a:latin typeface="Times New Roman" panose="02020603050405020304" pitchFamily="18" charset="0"/>
              </a:rPr>
              <a:t>        —She is forty years old.</a:t>
            </a:r>
            <a:r>
              <a:rPr lang="zh-CN" altLang="en-US" sz="2600" b="1">
                <a:latin typeface="Times New Roman" panose="02020603050405020304" pitchFamily="18" charset="0"/>
              </a:rPr>
              <a:t>她</a:t>
            </a:r>
            <a:r>
              <a:rPr lang="en-US" altLang="zh-CN" sz="2600" b="1">
                <a:latin typeface="Times New Roman" panose="02020603050405020304" pitchFamily="18" charset="0"/>
              </a:rPr>
              <a:t>40</a:t>
            </a:r>
            <a:r>
              <a:rPr lang="zh-CN" altLang="en-US" sz="2600" b="1">
                <a:latin typeface="Times New Roman" panose="02020603050405020304" pitchFamily="18" charset="0"/>
              </a:rPr>
              <a:t>岁了。</a:t>
            </a:r>
          </a:p>
          <a:p>
            <a:pPr>
              <a:lnSpc>
                <a:spcPct val="140000"/>
              </a:lnSpc>
            </a:pPr>
            <a:r>
              <a:rPr lang="en-US" altLang="zh-CN" sz="2600" b="1">
                <a:solidFill>
                  <a:srgbClr val="FF0066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2600" b="1">
                <a:solidFill>
                  <a:srgbClr val="FF0066"/>
                </a:solidFill>
                <a:latin typeface="Times New Roman" panose="02020603050405020304" pitchFamily="18" charset="0"/>
              </a:rPr>
              <a:t>拓展</a:t>
            </a:r>
            <a:r>
              <a:rPr lang="en-US" altLang="zh-CN" sz="2600" b="1">
                <a:solidFill>
                  <a:srgbClr val="FF0066"/>
                </a:solidFill>
                <a:latin typeface="Times New Roman" panose="02020603050405020304" pitchFamily="18" charset="0"/>
              </a:rPr>
              <a:t>】</a:t>
            </a:r>
            <a:r>
              <a:rPr lang="en-US" altLang="zh-CN" sz="2600" b="1">
                <a:latin typeface="Times New Roman" panose="02020603050405020304" pitchFamily="18" charset="0"/>
              </a:rPr>
              <a:t> “How old is he?”</a:t>
            </a:r>
            <a:r>
              <a:rPr lang="zh-CN" altLang="en-US" sz="2600" b="1">
                <a:latin typeface="Times New Roman" panose="02020603050405020304" pitchFamily="18" charset="0"/>
              </a:rPr>
              <a:t>的同义句是“</a:t>
            </a:r>
            <a:r>
              <a:rPr lang="en-US" altLang="zh-CN" sz="2600" b="1">
                <a:latin typeface="Times New Roman" panose="02020603050405020304" pitchFamily="18" charset="0"/>
              </a:rPr>
              <a:t>What’s his age?”</a:t>
            </a:r>
            <a:r>
              <a:rPr lang="zh-CN" altLang="en-US" sz="2600" b="1"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82952" name="Rectangle 8"/>
          <p:cNvSpPr>
            <a:spLocks noChangeArrowheads="1"/>
          </p:cNvSpPr>
          <p:nvPr/>
        </p:nvSpPr>
        <p:spPr bwMode="auto">
          <a:xfrm>
            <a:off x="444500" y="1257300"/>
            <a:ext cx="541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chemeClr val="folHlink"/>
                </a:solidFill>
                <a:latin typeface="Times New Roman" panose="02020603050405020304" pitchFamily="18" charset="0"/>
              </a:rPr>
              <a:t>＊</a:t>
            </a:r>
            <a:endParaRPr lang="zh-CN" altLang="en-US" sz="2800" b="1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82953" name="Picture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06875" y="2995613"/>
            <a:ext cx="2705100" cy="327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247650" y="771525"/>
            <a:ext cx="8620125" cy="547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05</a:t>
            </a:r>
            <a:r>
              <a:rPr lang="en-US" altLang="zh-CN" sz="2800" b="1" dirty="0">
                <a:latin typeface="Times New Roman" panose="02020603050405020304" pitchFamily="18" charset="0"/>
              </a:rPr>
              <a:t>Can you count from twenty to thirty</a:t>
            </a:r>
            <a:r>
              <a:rPr lang="zh-CN" altLang="en-US" sz="2800" b="1" dirty="0">
                <a:latin typeface="Times New Roman" panose="02020603050405020304" pitchFamily="18" charset="0"/>
              </a:rPr>
              <a:t>？你能从</a:t>
            </a:r>
            <a:r>
              <a:rPr lang="en-US" altLang="zh-CN" sz="2800" b="1" dirty="0">
                <a:latin typeface="Times New Roman" panose="02020603050405020304" pitchFamily="18" charset="0"/>
              </a:rPr>
              <a:t>20</a:t>
            </a:r>
            <a:r>
              <a:rPr lang="zh-CN" altLang="en-US" sz="2800" b="1" dirty="0">
                <a:latin typeface="Times New Roman" panose="02020603050405020304" pitchFamily="18" charset="0"/>
              </a:rPr>
              <a:t>数到</a:t>
            </a:r>
            <a:r>
              <a:rPr lang="en-US" altLang="zh-CN" sz="2800" b="1" dirty="0">
                <a:latin typeface="Times New Roman" panose="02020603050405020304" pitchFamily="18" charset="0"/>
              </a:rPr>
              <a:t>30</a:t>
            </a:r>
            <a:r>
              <a:rPr lang="zh-CN" altLang="en-US" sz="2800" b="1" dirty="0">
                <a:latin typeface="Times New Roman" panose="02020603050405020304" pitchFamily="18" charset="0"/>
              </a:rPr>
              <a:t>吗？</a:t>
            </a:r>
            <a:r>
              <a:rPr lang="en-US" altLang="zh-CN" sz="2800" b="1" dirty="0"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</a:rPr>
              <a:t>教材</a:t>
            </a:r>
            <a:r>
              <a:rPr lang="en-US" altLang="zh-CN" sz="2800" b="1" dirty="0">
                <a:latin typeface="Times New Roman" panose="02020603050405020304" pitchFamily="18" charset="0"/>
              </a:rPr>
              <a:t>P70)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     from…to…</a:t>
            </a:r>
            <a:r>
              <a:rPr lang="zh-CN" altLang="en-US" sz="2800" b="1" dirty="0">
                <a:latin typeface="Times New Roman" panose="02020603050405020304" pitchFamily="18" charset="0"/>
              </a:rPr>
              <a:t>的用法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from…to…</a:t>
            </a:r>
            <a:r>
              <a:rPr lang="zh-CN" altLang="en-US" sz="2800" b="1" dirty="0">
                <a:latin typeface="Times New Roman" panose="02020603050405020304" pitchFamily="18" charset="0"/>
              </a:rPr>
              <a:t>意为“从</a:t>
            </a:r>
            <a:r>
              <a:rPr lang="en-US" altLang="zh-CN" sz="2800" b="1" dirty="0">
                <a:latin typeface="Times New Roman" panose="02020603050405020304" pitchFamily="18" charset="0"/>
              </a:rPr>
              <a:t>……</a:t>
            </a:r>
            <a:r>
              <a:rPr lang="zh-CN" altLang="en-US" sz="2800" b="1" dirty="0">
                <a:latin typeface="Times New Roman" panose="02020603050405020304" pitchFamily="18" charset="0"/>
              </a:rPr>
              <a:t>到</a:t>
            </a:r>
            <a:r>
              <a:rPr lang="en-US" altLang="zh-CN" sz="2800" b="1" dirty="0">
                <a:latin typeface="Times New Roman" panose="02020603050405020304" pitchFamily="18" charset="0"/>
              </a:rPr>
              <a:t>……”</a:t>
            </a:r>
            <a:r>
              <a:rPr lang="zh-CN" altLang="en-US" sz="2800" b="1" dirty="0">
                <a:latin typeface="Times New Roman" panose="02020603050405020304" pitchFamily="18" charset="0"/>
              </a:rPr>
              <a:t>，</a:t>
            </a:r>
          </a:p>
          <a:p>
            <a:pPr>
              <a:lnSpc>
                <a:spcPct val="14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常接表示时间、数字、地点的词。</a:t>
            </a:r>
          </a:p>
          <a:p>
            <a:pPr>
              <a:lnSpc>
                <a:spcPct val="14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     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We’re open from 8:00 a.m. to 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 7:00 p.m. every day. 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</a:t>
            </a:r>
            <a:r>
              <a:rPr lang="zh-CN" altLang="en-US" sz="2800" b="1" dirty="0" smtClean="0">
                <a:latin typeface="Times New Roman" panose="02020603050405020304" pitchFamily="18" charset="0"/>
              </a:rPr>
              <a:t>我</a:t>
            </a:r>
            <a:r>
              <a:rPr lang="zh-CN" altLang="en-US" sz="2800" b="1" dirty="0">
                <a:latin typeface="Times New Roman" panose="02020603050405020304" pitchFamily="18" charset="0"/>
              </a:rPr>
              <a:t>们每天从早上</a:t>
            </a:r>
            <a:r>
              <a:rPr lang="en-US" altLang="zh-CN" sz="2800" b="1" dirty="0">
                <a:latin typeface="Times New Roman" panose="02020603050405020304" pitchFamily="18" charset="0"/>
              </a:rPr>
              <a:t>8</a:t>
            </a:r>
            <a:r>
              <a:rPr lang="zh-CN" altLang="en-US" sz="2800" b="1" dirty="0">
                <a:latin typeface="Times New Roman" panose="02020603050405020304" pitchFamily="18" charset="0"/>
              </a:rPr>
              <a:t>点至晚上</a:t>
            </a:r>
            <a:r>
              <a:rPr lang="en-US" altLang="zh-CN" sz="2800" b="1" dirty="0">
                <a:latin typeface="Times New Roman" panose="02020603050405020304" pitchFamily="18" charset="0"/>
              </a:rPr>
              <a:t>7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 </a:t>
            </a:r>
            <a:r>
              <a:rPr lang="zh-CN" altLang="en-US" sz="2800" b="1" dirty="0">
                <a:latin typeface="Times New Roman" panose="02020603050405020304" pitchFamily="18" charset="0"/>
              </a:rPr>
              <a:t>点营业</a:t>
            </a:r>
            <a:r>
              <a:rPr lang="zh-CN" altLang="en-US" sz="2800" b="1" dirty="0" smtClean="0">
                <a:latin typeface="Times New Roman" panose="02020603050405020304" pitchFamily="18" charset="0"/>
              </a:rPr>
              <a:t>。 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pic>
        <p:nvPicPr>
          <p:cNvPr id="83971" name="Picture 3" descr="point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6563" y="2222500"/>
            <a:ext cx="1042987" cy="331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663575" y="3894138"/>
            <a:ext cx="5413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chemeClr val="folHlink"/>
                </a:solidFill>
                <a:latin typeface="Times New Roman" panose="02020603050405020304" pitchFamily="18" charset="0"/>
              </a:rPr>
              <a:t>＊</a:t>
            </a:r>
            <a:endParaRPr lang="zh-CN" altLang="en-US" sz="2800" b="1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83973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03963" y="1722438"/>
            <a:ext cx="183515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63" name="Picture 4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55850" y="841375"/>
            <a:ext cx="4137025" cy="58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171" name="Group 51"/>
          <p:cNvGrpSpPr/>
          <p:nvPr/>
        </p:nvGrpSpPr>
        <p:grpSpPr bwMode="auto">
          <a:xfrm>
            <a:off x="180975" y="1387475"/>
            <a:ext cx="1984375" cy="600075"/>
            <a:chOff x="114" y="874"/>
            <a:chExt cx="1250" cy="378"/>
          </a:xfrm>
        </p:grpSpPr>
        <p:pic>
          <p:nvPicPr>
            <p:cNvPr id="5165" name="Picture 45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14" y="874"/>
              <a:ext cx="1162" cy="3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166" name="Text Box 46"/>
            <p:cNvSpPr txBox="1">
              <a:spLocks noChangeArrowheads="1"/>
            </p:cNvSpPr>
            <p:nvPr/>
          </p:nvSpPr>
          <p:spPr bwMode="auto">
            <a:xfrm>
              <a:off x="191" y="924"/>
              <a:ext cx="1173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教材原文</a:t>
              </a:r>
            </a:p>
          </p:txBody>
        </p:sp>
      </p:grpSp>
      <p:sp>
        <p:nvSpPr>
          <p:cNvPr id="5172" name="Text Box 52"/>
          <p:cNvSpPr txBox="1">
            <a:spLocks noChangeArrowheads="1"/>
          </p:cNvSpPr>
          <p:nvPr/>
        </p:nvSpPr>
        <p:spPr bwMode="auto">
          <a:xfrm>
            <a:off x="161925" y="2190750"/>
            <a:ext cx="8848725" cy="368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1 </a:t>
            </a:r>
            <a:r>
              <a:rPr lang="en-US" altLang="zh-CN" sz="2800" b="1" dirty="0">
                <a:latin typeface="Times New Roman" panose="02020603050405020304" pitchFamily="18" charset="0"/>
              </a:rPr>
              <a:t>Danny’s bedroom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This is my bedroom. </a:t>
            </a:r>
            <a:r>
              <a:rPr lang="en-US" altLang="zh-CN" sz="2800" b="1" baseline="30000" dirty="0">
                <a:latin typeface="Times New Roman" panose="02020603050405020304" pitchFamily="18" charset="0"/>
              </a:rPr>
              <a:t>①</a:t>
            </a:r>
            <a:r>
              <a:rPr lang="en-US" altLang="zh-CN" sz="2800" b="1" dirty="0">
                <a:latin typeface="Times New Roman" panose="02020603050405020304" pitchFamily="18" charset="0"/>
              </a:rPr>
              <a:t>The desk is beside the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bed.The</a:t>
            </a:r>
            <a:r>
              <a:rPr lang="en-US" altLang="zh-CN" sz="2800" b="1" dirty="0">
                <a:latin typeface="Times New Roman" panose="02020603050405020304" pitchFamily="18" charset="0"/>
              </a:rPr>
              <a:t> dictionary is on the desk. </a:t>
            </a:r>
            <a:r>
              <a:rPr lang="en-US" altLang="zh-CN" sz="2800" b="1" baseline="30000" dirty="0">
                <a:latin typeface="Times New Roman" panose="02020603050405020304" pitchFamily="18" charset="0"/>
              </a:rPr>
              <a:t>②</a:t>
            </a:r>
            <a:r>
              <a:rPr lang="en-US" altLang="zh-CN" sz="2800" b="1" dirty="0">
                <a:latin typeface="Times New Roman" panose="02020603050405020304" pitchFamily="18" charset="0"/>
              </a:rPr>
              <a:t>The chair is in front of the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desk.The</a:t>
            </a:r>
            <a:r>
              <a:rPr lang="en-US" altLang="zh-CN" sz="2800" b="1" dirty="0">
                <a:latin typeface="Times New Roman" panose="02020603050405020304" pitchFamily="18" charset="0"/>
              </a:rPr>
              <a:t> ball is under the chair. </a:t>
            </a:r>
            <a:r>
              <a:rPr lang="en-US" altLang="zh-CN" sz="2800" b="1" baseline="30000" dirty="0">
                <a:latin typeface="Times New Roman" panose="02020603050405020304" pitchFamily="18" charset="0"/>
              </a:rPr>
              <a:t>③</a:t>
            </a:r>
            <a:r>
              <a:rPr lang="en-US" altLang="zh-CN" sz="2800" b="1" dirty="0">
                <a:latin typeface="Times New Roman" panose="02020603050405020304" pitchFamily="18" charset="0"/>
              </a:rPr>
              <a:t>The picture is above the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bed.It</a:t>
            </a:r>
            <a:r>
              <a:rPr lang="en-US" altLang="zh-CN" sz="2800" b="1" dirty="0">
                <a:latin typeface="Times New Roman" panose="02020603050405020304" pitchFamily="18" charset="0"/>
              </a:rPr>
              <a:t> is on the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wall.Where</a:t>
            </a:r>
            <a:r>
              <a:rPr lang="en-US" altLang="zh-CN" sz="2800" b="1" dirty="0">
                <a:latin typeface="Times New Roman" panose="02020603050405020304" pitchFamily="18" charset="0"/>
              </a:rPr>
              <a:t> is my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cat?It</a:t>
            </a:r>
            <a:r>
              <a:rPr lang="en-US" altLang="zh-CN" sz="2800" b="1" dirty="0">
                <a:latin typeface="Times New Roman" panose="02020603050405020304" pitchFamily="18" charset="0"/>
              </a:rPr>
              <a:t> is sleeping behind the door.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295275" y="1143000"/>
            <a:ext cx="8848725" cy="428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 b="1" dirty="0">
                <a:latin typeface="Times New Roman" panose="02020603050405020304" pitchFamily="18" charset="0"/>
              </a:rPr>
              <a:t> How old is he?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 err="1">
                <a:latin typeface="Times New Roman" panose="02020603050405020304" pitchFamily="18" charset="0"/>
              </a:rPr>
              <a:t>Jim:This</a:t>
            </a:r>
            <a:r>
              <a:rPr lang="en-US" altLang="zh-CN" sz="2800" b="1" dirty="0">
                <a:latin typeface="Times New Roman" panose="02020603050405020304" pitchFamily="18" charset="0"/>
              </a:rPr>
              <a:t> is a nice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picture.Who</a:t>
            </a:r>
            <a:r>
              <a:rPr lang="en-US" altLang="zh-CN" sz="2800" b="1" dirty="0">
                <a:latin typeface="Times New Roman" panose="02020603050405020304" pitchFamily="18" charset="0"/>
              </a:rPr>
              <a:t> is that man beside you?</a:t>
            </a:r>
          </a:p>
          <a:p>
            <a:pPr>
              <a:lnSpc>
                <a:spcPct val="140000"/>
              </a:lnSpc>
            </a:pPr>
            <a:endParaRPr lang="en-US" altLang="zh-CN" sz="2800" b="1" dirty="0">
              <a:latin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lang="en-US" altLang="zh-CN" sz="2800" b="1" dirty="0" err="1">
                <a:latin typeface="Times New Roman" panose="02020603050405020304" pitchFamily="18" charset="0"/>
              </a:rPr>
              <a:t>Danny:That’s</a:t>
            </a:r>
            <a:r>
              <a:rPr lang="en-US" altLang="zh-CN" sz="2800" b="1" dirty="0">
                <a:latin typeface="Times New Roman" panose="02020603050405020304" pitchFamily="18" charset="0"/>
              </a:rPr>
              <a:t> my uncle.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Jim:</a:t>
            </a:r>
            <a:r>
              <a:rPr lang="en-US" altLang="zh-CN" sz="2800" b="1" baseline="30000" dirty="0">
                <a:latin typeface="Times New Roman" panose="02020603050405020304" pitchFamily="18" charset="0"/>
              </a:rPr>
              <a:t>④</a:t>
            </a:r>
            <a:r>
              <a:rPr lang="en-US" altLang="zh-CN" sz="2800" b="1" dirty="0">
                <a:latin typeface="Times New Roman" panose="02020603050405020304" pitchFamily="18" charset="0"/>
              </a:rPr>
              <a:t>How old is he?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 err="1">
                <a:latin typeface="Times New Roman" panose="02020603050405020304" pitchFamily="18" charset="0"/>
              </a:rPr>
              <a:t>Danny:He</a:t>
            </a:r>
            <a:r>
              <a:rPr lang="en-US" altLang="zh-CN" sz="2800" b="1" dirty="0">
                <a:latin typeface="Times New Roman" panose="02020603050405020304" pitchFamily="18" charset="0"/>
              </a:rPr>
              <a:t> is thirty.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 err="1">
                <a:latin typeface="Times New Roman" panose="02020603050405020304" pitchFamily="18" charset="0"/>
              </a:rPr>
              <a:t>Jim:How</a:t>
            </a:r>
            <a:r>
              <a:rPr lang="en-US" altLang="zh-CN" sz="2800" b="1" dirty="0">
                <a:latin typeface="Times New Roman" panose="02020603050405020304" pitchFamily="18" charset="0"/>
              </a:rPr>
              <a:t> old are you?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266700" y="1190625"/>
            <a:ext cx="8848725" cy="3041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 b="1" dirty="0" err="1">
                <a:latin typeface="Times New Roman" panose="02020603050405020304" pitchFamily="18" charset="0"/>
              </a:rPr>
              <a:t>Danny:I’m</a:t>
            </a:r>
            <a:r>
              <a:rPr lang="en-US" altLang="zh-CN" sz="2800" b="1" dirty="0">
                <a:latin typeface="Times New Roman" panose="02020603050405020304" pitchFamily="18" charset="0"/>
              </a:rPr>
              <a:t> thirteen years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old.How</a:t>
            </a:r>
            <a:r>
              <a:rPr lang="en-US" altLang="zh-CN" sz="2800" b="1" dirty="0">
                <a:latin typeface="Times New Roman" panose="02020603050405020304" pitchFamily="18" charset="0"/>
              </a:rPr>
              <a:t> about you?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 err="1">
                <a:latin typeface="Times New Roman" panose="02020603050405020304" pitchFamily="18" charset="0"/>
              </a:rPr>
              <a:t>Jim:I’m</a:t>
            </a:r>
            <a:r>
              <a:rPr lang="en-US" altLang="zh-CN" sz="2800" b="1" dirty="0">
                <a:latin typeface="Times New Roman" panose="02020603050405020304" pitchFamily="18" charset="0"/>
              </a:rPr>
              <a:t> twelve.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Dig In</a:t>
            </a:r>
          </a:p>
          <a:p>
            <a:pPr>
              <a:lnSpc>
                <a:spcPct val="140000"/>
              </a:lnSpc>
            </a:pPr>
            <a:r>
              <a:rPr lang="en-US" altLang="zh-CN" sz="2800" b="1" baseline="30000" dirty="0">
                <a:latin typeface="Times New Roman" panose="02020603050405020304" pitchFamily="18" charset="0"/>
              </a:rPr>
              <a:t>⑤</a:t>
            </a:r>
            <a:r>
              <a:rPr lang="en-US" altLang="zh-CN" sz="2800" b="1" dirty="0">
                <a:latin typeface="Times New Roman" panose="02020603050405020304" pitchFamily="18" charset="0"/>
              </a:rPr>
              <a:t>Can you count from twenty to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thirty?Let’s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begin:twenty’one</a:t>
            </a:r>
            <a:r>
              <a:rPr lang="en-US" altLang="zh-CN" sz="2800" b="1" dirty="0">
                <a:latin typeface="Times New Roman" panose="02020603050405020304" pitchFamily="18" charset="0"/>
              </a:rPr>
              <a:t>,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twenty’two</a:t>
            </a:r>
            <a:r>
              <a:rPr lang="en-US" altLang="zh-CN" sz="2800" b="1" dirty="0">
                <a:latin typeface="Times New Roman" panose="02020603050405020304" pitchFamily="18" charset="0"/>
              </a:rPr>
              <a:t>, …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twenty’nine</a:t>
            </a:r>
            <a:r>
              <a:rPr lang="en-US" altLang="zh-CN" sz="2800" b="1" dirty="0">
                <a:latin typeface="Times New Roman" panose="02020603050405020304" pitchFamily="18" charset="0"/>
              </a:rPr>
              <a:t>, thirty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!</a:t>
            </a:r>
            <a:endParaRPr lang="en-US" altLang="zh-CN" sz="28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85725" y="1819275"/>
            <a:ext cx="9058275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 b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 Where is the teddy bear? Look at the pictures and fill in the missing letters to complete the position words.</a:t>
            </a:r>
          </a:p>
          <a:p>
            <a:pPr>
              <a:lnSpc>
                <a:spcPct val="140000"/>
              </a:lnSpc>
            </a:pPr>
            <a:r>
              <a:rPr lang="en-US" altLang="zh-CN" sz="2800" b="1" u="sng" dirty="0" smtClean="0">
                <a:latin typeface="Times New Roman" panose="02020603050405020304" pitchFamily="18" charset="0"/>
              </a:rPr>
              <a:t>o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n         </a:t>
            </a:r>
            <a:r>
              <a:rPr lang="en-US" altLang="zh-CN" sz="2800" b="1" dirty="0" err="1" smtClean="0">
                <a:latin typeface="Times New Roman" panose="02020603050405020304" pitchFamily="18" charset="0"/>
              </a:rPr>
              <a:t>a__o__e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      b__s__</a:t>
            </a:r>
            <a:r>
              <a:rPr lang="en-US" altLang="zh-CN" sz="2800" b="1" dirty="0" err="1" smtClean="0">
                <a:latin typeface="Times New Roman" panose="02020603050405020304" pitchFamily="18" charset="0"/>
              </a:rPr>
              <a:t>dein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 f__</a:t>
            </a:r>
            <a:r>
              <a:rPr lang="en-US" altLang="zh-CN" sz="2800" b="1" dirty="0" err="1" smtClean="0">
                <a:latin typeface="Times New Roman" panose="02020603050405020304" pitchFamily="18" charset="0"/>
              </a:rPr>
              <a:t>nt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 of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 err="1" smtClean="0">
                <a:latin typeface="Times New Roman" panose="02020603050405020304" pitchFamily="18" charset="0"/>
              </a:rPr>
              <a:t>u__d__r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         __e__</a:t>
            </a:r>
            <a:r>
              <a:rPr lang="en-US" altLang="zh-CN" sz="2800" b="1" dirty="0" err="1" smtClean="0">
                <a:latin typeface="Times New Roman" panose="02020603050405020304" pitchFamily="18" charset="0"/>
              </a:rPr>
              <a:t>ind</a:t>
            </a:r>
            <a:endParaRPr lang="en-US" altLang="zh-CN" sz="2800" b="1" dirty="0">
              <a:latin typeface="Times New Roman" panose="02020603050405020304" pitchFamily="18" charset="0"/>
            </a:endParaRPr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379413" y="4772819"/>
            <a:ext cx="36242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b, v; e, i; r, o; n, e; b, h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79413" y="579085"/>
            <a:ext cx="2450223" cy="7822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3600" b="1" dirty="0" smtClean="0">
                <a:latin typeface="Times New Roman" panose="02020603050405020304" pitchFamily="18" charset="0"/>
              </a:rPr>
              <a:t>Let’s Do It!</a:t>
            </a:r>
            <a:endParaRPr lang="en-US" altLang="zh-CN" sz="36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142875" y="704850"/>
            <a:ext cx="8677275" cy="368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2 </a:t>
            </a:r>
            <a:r>
              <a:rPr lang="en-US" altLang="zh-CN" sz="2800" b="1" dirty="0">
                <a:latin typeface="Times New Roman" panose="02020603050405020304" pitchFamily="18" charset="0"/>
              </a:rPr>
              <a:t>Listen and fill in the blanks.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1.The desk is_______  the bed.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2.The chair is __________ the desk.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3.The ball is ____________ the chair.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4.The picture is ____________ the bed.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5.The cat is sleeping ____________ the door.</a:t>
            </a:r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2339975" y="1408113"/>
            <a:ext cx="11318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beside</a:t>
            </a:r>
          </a:p>
        </p:txBody>
      </p:sp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2346325" y="2027238"/>
            <a:ext cx="172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in front of</a:t>
            </a:r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2587625" y="2636838"/>
            <a:ext cx="10937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under</a:t>
            </a:r>
          </a:p>
        </p:txBody>
      </p:sp>
      <p:sp>
        <p:nvSpPr>
          <p:cNvPr id="74761" name="Rectangle 9"/>
          <p:cNvSpPr>
            <a:spLocks noChangeArrowheads="1"/>
          </p:cNvSpPr>
          <p:nvPr/>
        </p:nvSpPr>
        <p:spPr bwMode="auto">
          <a:xfrm>
            <a:off x="2968625" y="3236913"/>
            <a:ext cx="1073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above</a:t>
            </a:r>
          </a:p>
        </p:txBody>
      </p:sp>
      <p:sp>
        <p:nvSpPr>
          <p:cNvPr id="74762" name="Rectangle 10"/>
          <p:cNvSpPr>
            <a:spLocks noChangeArrowheads="1"/>
          </p:cNvSpPr>
          <p:nvPr/>
        </p:nvSpPr>
        <p:spPr bwMode="auto">
          <a:xfrm>
            <a:off x="3660775" y="3827463"/>
            <a:ext cx="12334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behind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8" grpId="0"/>
      <p:bldP spid="74759" grpId="0"/>
      <p:bldP spid="74760" grpId="0"/>
      <p:bldP spid="74761" grpId="0"/>
      <p:bldP spid="747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219075" y="876300"/>
            <a:ext cx="8620125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800" b="1" dirty="0">
                <a:latin typeface="Times New Roman" panose="02020603050405020304" pitchFamily="18" charset="0"/>
              </a:rPr>
              <a:t> Read Part 2 of the lesson and answer the questions.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1.How old is Danny’s uncle?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2.How old is Danny?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3.How old is Jim?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219075" y="3514725"/>
            <a:ext cx="8648700" cy="188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1.Danny’s uncle is thirty (years old). 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2.Danny is thirteen (years old).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3.Jim is twelve (years old).</a:t>
            </a: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257175" y="828675"/>
            <a:ext cx="8610600" cy="308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sz="2800" b="1">
                <a:latin typeface="Times New Roman" panose="02020603050405020304" pitchFamily="18" charset="0"/>
              </a:rPr>
              <a:t> Work in pairs.Where is ? Make up a dialogue.</a:t>
            </a:r>
          </a:p>
          <a:p>
            <a:pPr>
              <a:lnSpc>
                <a:spcPct val="14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Example:</a:t>
            </a:r>
          </a:p>
          <a:p>
            <a:pPr>
              <a:lnSpc>
                <a:spcPct val="14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A:Where is your pen?</a:t>
            </a:r>
          </a:p>
          <a:p>
            <a:pPr>
              <a:lnSpc>
                <a:spcPct val="14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B:It’s in my pencil box.Where is your English book?</a:t>
            </a:r>
          </a:p>
          <a:p>
            <a:pPr>
              <a:lnSpc>
                <a:spcPct val="14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A:It’s…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323850" y="4229100"/>
            <a:ext cx="8782050" cy="188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5 </a:t>
            </a:r>
            <a:r>
              <a:rPr lang="en-US" altLang="zh-CN" sz="2800" b="1">
                <a:latin typeface="Times New Roman" panose="02020603050405020304" pitchFamily="18" charset="0"/>
              </a:rPr>
              <a:t>Draw your bedroom.Write a short passage about it.Then present it to the class.</a:t>
            </a:r>
          </a:p>
          <a:p>
            <a:pPr>
              <a:lnSpc>
                <a:spcPct val="14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My Bedroom</a:t>
            </a: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4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93925" y="723900"/>
            <a:ext cx="4635500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668" name="Text Box 36"/>
          <p:cNvSpPr txBox="1">
            <a:spLocks noChangeArrowheads="1"/>
          </p:cNvSpPr>
          <p:nvPr/>
        </p:nvSpPr>
        <p:spPr bwMode="auto">
          <a:xfrm>
            <a:off x="133350" y="1238250"/>
            <a:ext cx="8848725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01</a:t>
            </a:r>
            <a:r>
              <a:rPr lang="en-US" altLang="zh-CN" sz="2800" b="1" dirty="0">
                <a:latin typeface="Times New Roman" panose="02020603050405020304" pitchFamily="18" charset="0"/>
              </a:rPr>
              <a:t>The desk is beside the bed.</a:t>
            </a:r>
            <a:r>
              <a:rPr lang="zh-CN" altLang="en-US" sz="2800" b="1" dirty="0">
                <a:latin typeface="Times New Roman" panose="02020603050405020304" pitchFamily="18" charset="0"/>
              </a:rPr>
              <a:t>桌子在床的旁边。</a:t>
            </a:r>
            <a:r>
              <a:rPr lang="en-US" altLang="zh-CN" sz="2800" b="1" dirty="0"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</a:rPr>
              <a:t>教材</a:t>
            </a:r>
            <a:r>
              <a:rPr lang="en-US" altLang="zh-CN" sz="2800" b="1" dirty="0">
                <a:latin typeface="Times New Roman" panose="02020603050405020304" pitchFamily="18" charset="0"/>
              </a:rPr>
              <a:t>P70)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    beside</a:t>
            </a:r>
            <a:r>
              <a:rPr lang="zh-CN" altLang="en-US" sz="2800" b="1" dirty="0">
                <a:latin typeface="Times New Roman" panose="02020603050405020304" pitchFamily="18" charset="0"/>
              </a:rPr>
              <a:t>的用法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beside</a:t>
            </a:r>
            <a:r>
              <a:rPr lang="zh-CN" altLang="en-US" sz="2800" b="1" dirty="0">
                <a:latin typeface="Times New Roman" panose="02020603050405020304" pitchFamily="18" charset="0"/>
              </a:rPr>
              <a:t>是介词，意为“在</a:t>
            </a:r>
            <a:r>
              <a:rPr lang="en-US" altLang="zh-CN" sz="2800" b="1" dirty="0">
                <a:latin typeface="Times New Roman" panose="02020603050405020304" pitchFamily="18" charset="0"/>
              </a:rPr>
              <a:t>……</a:t>
            </a:r>
            <a:r>
              <a:rPr lang="zh-CN" altLang="en-US" sz="2800" b="1" dirty="0">
                <a:latin typeface="Times New Roman" panose="02020603050405020304" pitchFamily="18" charset="0"/>
              </a:rPr>
              <a:t>旁边”。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易混辨析</a:t>
            </a: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】</a:t>
            </a:r>
            <a:r>
              <a:rPr lang="en-US" altLang="zh-CN" sz="2800" b="1" dirty="0">
                <a:latin typeface="Times New Roman" panose="02020603050405020304" pitchFamily="18" charset="0"/>
              </a:rPr>
              <a:t> beside</a:t>
            </a:r>
            <a:r>
              <a:rPr lang="zh-CN" altLang="en-US" sz="2800" b="1" dirty="0">
                <a:latin typeface="Times New Roman" panose="02020603050405020304" pitchFamily="18" charset="0"/>
              </a:rPr>
              <a:t>和</a:t>
            </a:r>
            <a:r>
              <a:rPr lang="en-US" altLang="zh-CN" sz="2800" b="1" dirty="0">
                <a:latin typeface="Times New Roman" panose="02020603050405020304" pitchFamily="18" charset="0"/>
              </a:rPr>
              <a:t>near</a:t>
            </a:r>
          </a:p>
        </p:txBody>
      </p:sp>
      <p:graphicFrame>
        <p:nvGraphicFramePr>
          <p:cNvPr id="69705" name="Group 73"/>
          <p:cNvGraphicFramePr>
            <a:graphicFrameLocks noGrp="1"/>
          </p:cNvGraphicFramePr>
          <p:nvPr/>
        </p:nvGraphicFramePr>
        <p:xfrm>
          <a:off x="228600" y="3730625"/>
          <a:ext cx="8724900" cy="2458086"/>
        </p:xfrm>
        <a:graphic>
          <a:graphicData uri="http://schemas.openxmlformats.org/drawingml/2006/table">
            <a:tbl>
              <a:tblPr/>
              <a:tblGrid>
                <a:gridCol w="117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2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74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beside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介词，意为“在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旁边”，指的是一物紧靠另一物，之间没有距离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She is standing beside the table.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她正站在桌子旁边。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near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指的是两物之间的距离很近，但还有一定的距离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She lives near the seaside.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她住在海边附近。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9706" name="Picture 7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32525" y="1898650"/>
            <a:ext cx="1989138" cy="168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Default Design 1">
      <a:dk1>
        <a:srgbClr val="000000"/>
      </a:dk1>
      <a:lt1>
        <a:srgbClr val="FFFFFF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FFFFF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自定义 6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 bwMode="auto">
        <a:noFill/>
        <a:ln w="25400" cmpd="sng">
          <a:solidFill>
            <a:srgbClr val="C00000"/>
          </a:solidFill>
          <a:round/>
        </a:ln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FFFFF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6666"/>
        </a:dk2>
        <a:lt2>
          <a:srgbClr val="808080"/>
        </a:lt2>
        <a:accent1>
          <a:srgbClr val="F8A230"/>
        </a:accent1>
        <a:accent2>
          <a:srgbClr val="5CACE2"/>
        </a:accent2>
        <a:accent3>
          <a:srgbClr val="FFFFFF"/>
        </a:accent3>
        <a:accent4>
          <a:srgbClr val="000000"/>
        </a:accent4>
        <a:accent5>
          <a:srgbClr val="FBCEAD"/>
        </a:accent5>
        <a:accent6>
          <a:srgbClr val="539BCD"/>
        </a:accent6>
        <a:hlink>
          <a:srgbClr val="E569A7"/>
        </a:hlink>
        <a:folHlink>
          <a:srgbClr val="95D8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66"/>
        </a:dk2>
        <a:lt2>
          <a:srgbClr val="808080"/>
        </a:lt2>
        <a:accent1>
          <a:srgbClr val="8EEA3A"/>
        </a:accent1>
        <a:accent2>
          <a:srgbClr val="F97B90"/>
        </a:accent2>
        <a:accent3>
          <a:srgbClr val="FFFFFF"/>
        </a:accent3>
        <a:accent4>
          <a:srgbClr val="000000"/>
        </a:accent4>
        <a:accent5>
          <a:srgbClr val="C6F3AE"/>
        </a:accent5>
        <a:accent6>
          <a:srgbClr val="E26F82"/>
        </a:accent6>
        <a:hlink>
          <a:srgbClr val="5DC2F5"/>
        </a:hlink>
        <a:folHlink>
          <a:srgbClr val="FFA4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主题23</Template>
  <TotalTime>0</TotalTime>
  <Words>940</Words>
  <Application>Microsoft Office PowerPoint</Application>
  <PresentationFormat>全屏显示(4:3)</PresentationFormat>
  <Paragraphs>98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黑体</vt:lpstr>
      <vt:lpstr>楷体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72</cp:revision>
  <dcterms:created xsi:type="dcterms:W3CDTF">2017-07-08T03:13:00Z</dcterms:created>
  <dcterms:modified xsi:type="dcterms:W3CDTF">2023-01-17T02:21:28Z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AD70A3DBF5114F059A4355A5D56021B5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