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8" r:id="rId3"/>
    <p:sldId id="280" r:id="rId4"/>
    <p:sldId id="301" r:id="rId5"/>
    <p:sldId id="302" r:id="rId6"/>
    <p:sldId id="353" r:id="rId7"/>
    <p:sldId id="323" r:id="rId8"/>
    <p:sldId id="265" r:id="rId9"/>
    <p:sldId id="266" r:id="rId10"/>
    <p:sldId id="343" r:id="rId11"/>
    <p:sldId id="328" r:id="rId12"/>
    <p:sldId id="267" r:id="rId13"/>
    <p:sldId id="354" r:id="rId14"/>
    <p:sldId id="355" r:id="rId15"/>
    <p:sldId id="356" r:id="rId16"/>
    <p:sldId id="357" r:id="rId17"/>
    <p:sldId id="271" r:id="rId18"/>
    <p:sldId id="272" r:id="rId1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3">
          <p15:clr>
            <a:srgbClr val="A4A3A4"/>
          </p15:clr>
        </p15:guide>
        <p15:guide id="2" pos="29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>
        <p:scale>
          <a:sx n="120" d="100"/>
          <a:sy n="120" d="100"/>
        </p:scale>
        <p:origin x="-1560" y="-654"/>
      </p:cViewPr>
      <p:guideLst>
        <p:guide orient="horz" pos="1783"/>
        <p:guide pos="29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2.xml"/><Relationship Id="rId7" Type="http://schemas.openxmlformats.org/officeDocument/2006/relationships/slide" Target="slide8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6" Type="http://schemas.openxmlformats.org/officeDocument/2006/relationships/slide" Target="slide18.xml"/><Relationship Id="rId5" Type="http://schemas.openxmlformats.org/officeDocument/2006/relationships/slide" Target="slide17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数学  三年级  上册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635648"/>
            <a:ext cx="9144000" cy="684803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求一</a:t>
            </a: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个数的几倍是多少</a:t>
            </a:r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750894" y="4418768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1043612" y="660235"/>
            <a:ext cx="29084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lang="zh-CN" altLang="en-US" sz="2400" b="1" dirty="0">
                <a:solidFill>
                  <a:srgbClr val="0050A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两、三位数乘一位数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941433" y="4418768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" name="组合 22"/>
          <p:cNvGrpSpPr/>
          <p:nvPr/>
        </p:nvGrpSpPr>
        <p:grpSpPr>
          <a:xfrm>
            <a:off x="231787" y="555526"/>
            <a:ext cx="654821" cy="648000"/>
            <a:chOff x="1306635" y="1440417"/>
            <a:chExt cx="654821" cy="648000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25" name="文本框 10"/>
            <p:cNvSpPr txBox="1"/>
            <p:nvPr/>
          </p:nvSpPr>
          <p:spPr>
            <a:xfrm>
              <a:off x="1419258" y="1449674"/>
              <a:ext cx="434734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1</a:t>
              </a:r>
            </a:p>
          </p:txBody>
        </p:sp>
      </p:grpSp>
      <p:sp>
        <p:nvSpPr>
          <p:cNvPr id="26" name="矩形 25"/>
          <p:cNvSpPr/>
          <p:nvPr/>
        </p:nvSpPr>
        <p:spPr>
          <a:xfrm>
            <a:off x="3142279" y="4398743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245"/>
          <p:cNvSpPr txBox="1"/>
          <p:nvPr/>
        </p:nvSpPr>
        <p:spPr>
          <a:xfrm>
            <a:off x="504531" y="578498"/>
            <a:ext cx="8387953" cy="132343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ts val="32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三年级展出同学们的一批美术作品，其中贝壳画有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30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件，树叶画的件数是贝壳画的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倍。树叶画有多少件？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（先在下图中填出条件和问题，再列式解答）</a:t>
            </a:r>
          </a:p>
        </p:txBody>
      </p:sp>
      <p:sp>
        <p:nvSpPr>
          <p:cNvPr id="6" name="矩形 5"/>
          <p:cNvSpPr/>
          <p:nvPr/>
        </p:nvSpPr>
        <p:spPr>
          <a:xfrm>
            <a:off x="2745308" y="2346970"/>
            <a:ext cx="1079500" cy="215900"/>
          </a:xfrm>
          <a:prstGeom prst="rect">
            <a:avLst/>
          </a:prstGeom>
          <a:solidFill>
            <a:srgbClr val="FFFF66"/>
          </a:solidFill>
          <a:ln w="127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745308" y="2662885"/>
            <a:ext cx="1079500" cy="215900"/>
          </a:xfrm>
          <a:prstGeom prst="rect">
            <a:avLst/>
          </a:prstGeom>
          <a:solidFill>
            <a:srgbClr val="ABD27C"/>
          </a:solidFill>
          <a:ln w="12700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solidFill>
                  <a:srgbClr val="336600"/>
                </a:solidFill>
              </a:ln>
              <a:solidFill>
                <a:srgbClr val="ABD27C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824808" y="2662885"/>
            <a:ext cx="1079500" cy="215900"/>
          </a:xfrm>
          <a:prstGeom prst="rect">
            <a:avLst/>
          </a:prstGeom>
          <a:solidFill>
            <a:srgbClr val="ABD27C"/>
          </a:solidFill>
          <a:ln w="12700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solidFill>
                  <a:srgbClr val="336600"/>
                </a:solidFill>
              </a:ln>
              <a:solidFill>
                <a:srgbClr val="ABD27C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904308" y="2662885"/>
            <a:ext cx="1081088" cy="215900"/>
          </a:xfrm>
          <a:prstGeom prst="rect">
            <a:avLst/>
          </a:prstGeom>
          <a:solidFill>
            <a:srgbClr val="ABD27C"/>
          </a:solidFill>
          <a:ln w="12700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solidFill>
                  <a:srgbClr val="336600"/>
                </a:solidFill>
              </a:ln>
              <a:solidFill>
                <a:srgbClr val="ABD27C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985395" y="2662885"/>
            <a:ext cx="1079500" cy="215900"/>
          </a:xfrm>
          <a:prstGeom prst="rect">
            <a:avLst/>
          </a:prstGeom>
          <a:solidFill>
            <a:srgbClr val="ABD27C"/>
          </a:solidFill>
          <a:ln w="12700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solidFill>
                  <a:srgbClr val="336600"/>
                </a:solidFill>
              </a:ln>
              <a:solidFill>
                <a:srgbClr val="ABD27C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064895" y="2662885"/>
            <a:ext cx="1079500" cy="215900"/>
          </a:xfrm>
          <a:prstGeom prst="rect">
            <a:avLst/>
          </a:prstGeom>
          <a:solidFill>
            <a:srgbClr val="ABD27C"/>
          </a:solidFill>
          <a:ln w="12700">
            <a:solidFill>
              <a:srgbClr val="33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solidFill>
                  <a:srgbClr val="336600"/>
                </a:solidFill>
              </a:ln>
              <a:solidFill>
                <a:srgbClr val="ABD27C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pic>
        <p:nvPicPr>
          <p:cNvPr id="1033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54824" y="2077095"/>
            <a:ext cx="1266825" cy="361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4" name="Picture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64349" y="2797820"/>
            <a:ext cx="5580063" cy="390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10245"/>
          <p:cNvSpPr txBox="1"/>
          <p:nvPr/>
        </p:nvSpPr>
        <p:spPr>
          <a:xfrm>
            <a:off x="2673870" y="1851670"/>
            <a:ext cx="1260475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 ）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件</a:t>
            </a:r>
          </a:p>
        </p:txBody>
      </p:sp>
      <p:sp>
        <p:nvSpPr>
          <p:cNvPr id="17" name="文本框 10245"/>
          <p:cNvSpPr txBox="1"/>
          <p:nvPr/>
        </p:nvSpPr>
        <p:spPr>
          <a:xfrm>
            <a:off x="4805887" y="3137545"/>
            <a:ext cx="1258887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 ）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件</a:t>
            </a:r>
          </a:p>
        </p:txBody>
      </p:sp>
      <p:sp>
        <p:nvSpPr>
          <p:cNvPr id="18" name="文本框 10245"/>
          <p:cNvSpPr txBox="1"/>
          <p:nvPr/>
        </p:nvSpPr>
        <p:spPr>
          <a:xfrm>
            <a:off x="1538812" y="2256484"/>
            <a:ext cx="1258887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 ）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画</a:t>
            </a:r>
          </a:p>
        </p:txBody>
      </p:sp>
      <p:sp>
        <p:nvSpPr>
          <p:cNvPr id="19" name="文本框 10245"/>
          <p:cNvSpPr txBox="1"/>
          <p:nvPr/>
        </p:nvSpPr>
        <p:spPr>
          <a:xfrm>
            <a:off x="1538812" y="2586683"/>
            <a:ext cx="1258887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   ）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画</a:t>
            </a:r>
          </a:p>
        </p:txBody>
      </p:sp>
      <p:sp>
        <p:nvSpPr>
          <p:cNvPr id="20" name="文本框 10245"/>
          <p:cNvSpPr txBox="1"/>
          <p:nvPr/>
        </p:nvSpPr>
        <p:spPr>
          <a:xfrm>
            <a:off x="1657873" y="2572395"/>
            <a:ext cx="809625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树叶</a:t>
            </a:r>
          </a:p>
        </p:txBody>
      </p:sp>
      <p:sp>
        <p:nvSpPr>
          <p:cNvPr id="21" name="文本框 10245"/>
          <p:cNvSpPr txBox="1"/>
          <p:nvPr/>
        </p:nvSpPr>
        <p:spPr>
          <a:xfrm>
            <a:off x="1657873" y="2259659"/>
            <a:ext cx="809625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贝壳</a:t>
            </a:r>
          </a:p>
        </p:txBody>
      </p:sp>
      <p:sp>
        <p:nvSpPr>
          <p:cNvPr id="23" name="文本框 10245"/>
          <p:cNvSpPr txBox="1">
            <a:spLocks noChangeArrowheads="1"/>
          </p:cNvSpPr>
          <p:nvPr/>
        </p:nvSpPr>
        <p:spPr bwMode="auto">
          <a:xfrm>
            <a:off x="2807224" y="1859608"/>
            <a:ext cx="81121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en-US" altLang="zh-CN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30</a:t>
            </a:r>
            <a:endParaRPr kumimoji="0" lang="en-US" altLang="zh-CN" b="1" kern="1200" cap="none" spc="0" normalizeH="0" baseline="0" noProof="0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24" name="文本框 10245"/>
          <p:cNvSpPr txBox="1">
            <a:spLocks noChangeArrowheads="1"/>
          </p:cNvSpPr>
          <p:nvPr/>
        </p:nvSpPr>
        <p:spPr bwMode="auto">
          <a:xfrm>
            <a:off x="5186887" y="3118495"/>
            <a:ext cx="35877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r" defTabSz="914400">
              <a:buClrTx/>
              <a:buSzTx/>
              <a:buFontTx/>
              <a:buNone/>
              <a:defRPr/>
            </a:pPr>
            <a:r>
              <a:rPr kumimoji="0" lang="en-US" altLang="zh-CN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？</a:t>
            </a:r>
          </a:p>
        </p:txBody>
      </p:sp>
      <p:sp>
        <p:nvSpPr>
          <p:cNvPr id="12" name="标题 3"/>
          <p:cNvSpPr>
            <a:spLocks noGrp="1"/>
          </p:cNvSpPr>
          <p:nvPr/>
        </p:nvSpPr>
        <p:spPr>
          <a:xfrm>
            <a:off x="3361377" y="3562352"/>
            <a:ext cx="2835275" cy="5445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30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5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150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件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）</a:t>
            </a:r>
          </a:p>
        </p:txBody>
      </p:sp>
      <p:sp>
        <p:nvSpPr>
          <p:cNvPr id="14" name="文本框 10245"/>
          <p:cNvSpPr txBox="1"/>
          <p:nvPr/>
        </p:nvSpPr>
        <p:spPr>
          <a:xfrm>
            <a:off x="3131503" y="4102102"/>
            <a:ext cx="3059112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答：树叶画有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150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件。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6300192" y="1034435"/>
            <a:ext cx="194421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628014" y="1408192"/>
            <a:ext cx="3655954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8388424" y="1034435"/>
            <a:ext cx="40721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5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245"/>
          <p:cNvSpPr txBox="1"/>
          <p:nvPr/>
        </p:nvSpPr>
        <p:spPr>
          <a:xfrm>
            <a:off x="611560" y="1067422"/>
            <a:ext cx="4310062" cy="132343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lnSpc>
                <a:spcPts val="32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梅花鹿一般能活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20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年，大象的平均寿命大约是梅花鹿的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倍。大象一般能活多少年？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pic>
        <p:nvPicPr>
          <p:cNvPr id="5" name="图片 4" descr="8-3-大象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48268" y="972489"/>
            <a:ext cx="1639887" cy="1479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图片 5" descr="8-3-梅花鹿.pn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36099" y="987713"/>
            <a:ext cx="1069975" cy="11636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标题 3"/>
          <p:cNvSpPr>
            <a:spLocks noGrp="1"/>
          </p:cNvSpPr>
          <p:nvPr/>
        </p:nvSpPr>
        <p:spPr>
          <a:xfrm>
            <a:off x="1547668" y="2748137"/>
            <a:ext cx="2716213" cy="5445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20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4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80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年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）</a:t>
            </a:r>
          </a:p>
        </p:txBody>
      </p:sp>
      <p:sp>
        <p:nvSpPr>
          <p:cNvPr id="9" name="文本框 10245"/>
          <p:cNvSpPr txBox="1"/>
          <p:nvPr/>
        </p:nvSpPr>
        <p:spPr>
          <a:xfrm>
            <a:off x="1616844" y="3333925"/>
            <a:ext cx="360045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答：大象一般能活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80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年。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704591" y="1521445"/>
            <a:ext cx="92138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2571487" y="1929750"/>
            <a:ext cx="194437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861172" y="1521445"/>
            <a:ext cx="57912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2306061" y="1521445"/>
            <a:ext cx="128333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圆角矩形标注 51"/>
          <p:cNvSpPr/>
          <p:nvPr/>
        </p:nvSpPr>
        <p:spPr>
          <a:xfrm>
            <a:off x="4115811" y="2150067"/>
            <a:ext cx="2088515" cy="503555"/>
          </a:xfrm>
          <a:prstGeom prst="wedgeRoundRectCallout">
            <a:avLst>
              <a:gd name="adj1" fmla="val -44922"/>
              <a:gd name="adj2" fmla="val -10636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245"/>
          <p:cNvSpPr txBox="1"/>
          <p:nvPr/>
        </p:nvSpPr>
        <p:spPr>
          <a:xfrm>
            <a:off x="4150732" y="2167024"/>
            <a:ext cx="205359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倍就是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</a:t>
            </a:r>
          </a:p>
        </p:txBody>
      </p:sp>
      <p:sp>
        <p:nvSpPr>
          <p:cNvPr id="53" name="椭圆 52"/>
          <p:cNvSpPr/>
          <p:nvPr/>
        </p:nvSpPr>
        <p:spPr>
          <a:xfrm>
            <a:off x="4070087" y="1494777"/>
            <a:ext cx="445770" cy="434975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52" grpId="0" bldLvl="0" animBg="1"/>
      <p:bldP spid="11" grpId="0"/>
      <p:bldP spid="53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10245"/>
          <p:cNvSpPr txBox="1"/>
          <p:nvPr/>
        </p:nvSpPr>
        <p:spPr>
          <a:xfrm>
            <a:off x="1027117" y="987575"/>
            <a:ext cx="6694487" cy="96436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lnSpc>
                <a:spcPts val="34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蝙蝠每分钟飞行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500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米，大雁每分钟飞行的路程是蝙蝠的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倍。大雁每分钟飞行多少米？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11" name="标题 3"/>
          <p:cNvSpPr>
            <a:spLocks noGrp="1"/>
          </p:cNvSpPr>
          <p:nvPr/>
        </p:nvSpPr>
        <p:spPr>
          <a:xfrm>
            <a:off x="2855569" y="2605961"/>
            <a:ext cx="2835275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500×3 =1500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米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）</a:t>
            </a:r>
          </a:p>
        </p:txBody>
      </p:sp>
      <p:sp>
        <p:nvSpPr>
          <p:cNvPr id="12" name="文本框 10245"/>
          <p:cNvSpPr txBox="1"/>
          <p:nvPr/>
        </p:nvSpPr>
        <p:spPr>
          <a:xfrm>
            <a:off x="2320578" y="3261918"/>
            <a:ext cx="4411662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答：大雁每分钟飞行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1500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米。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1090933" y="1468904"/>
            <a:ext cx="306260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>
            <a:endCxn id="9" idx="3"/>
          </p:cNvCxnSpPr>
          <p:nvPr/>
        </p:nvCxnSpPr>
        <p:spPr>
          <a:xfrm>
            <a:off x="4467863" y="1468907"/>
            <a:ext cx="3253741" cy="852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1090934" y="1907691"/>
            <a:ext cx="1680845" cy="14605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圆角矩形标注 51"/>
          <p:cNvSpPr/>
          <p:nvPr/>
        </p:nvSpPr>
        <p:spPr>
          <a:xfrm>
            <a:off x="899596" y="2155975"/>
            <a:ext cx="1656283" cy="848360"/>
          </a:xfrm>
          <a:prstGeom prst="wedgeRoundRectCallout">
            <a:avLst>
              <a:gd name="adj1" fmla="val 46718"/>
              <a:gd name="adj2" fmla="val -8352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  <p:sp>
        <p:nvSpPr>
          <p:cNvPr id="15" name="文本框 10245"/>
          <p:cNvSpPr txBox="1"/>
          <p:nvPr/>
        </p:nvSpPr>
        <p:spPr>
          <a:xfrm>
            <a:off x="899596" y="2174391"/>
            <a:ext cx="1837893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倍指的是</a:t>
            </a:r>
            <a:r>
              <a:rPr 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500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的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 </a:t>
            </a:r>
          </a:p>
        </p:txBody>
      </p:sp>
      <p:sp>
        <p:nvSpPr>
          <p:cNvPr id="53" name="椭圆 52"/>
          <p:cNvSpPr/>
          <p:nvPr/>
        </p:nvSpPr>
        <p:spPr>
          <a:xfrm>
            <a:off x="2332990" y="1486686"/>
            <a:ext cx="445770" cy="434975"/>
          </a:xfrm>
          <a:prstGeom prst="ellips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uiExpand="1"/>
      <p:bldP spid="12" grpId="0"/>
      <p:bldP spid="52" grpId="0" bldLvl="0" animBg="1"/>
      <p:bldP spid="15" grpId="0"/>
      <p:bldP spid="53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23"/>
          <p:cNvGrpSpPr/>
          <p:nvPr/>
        </p:nvGrpSpPr>
        <p:grpSpPr>
          <a:xfrm>
            <a:off x="641092" y="987574"/>
            <a:ext cx="7831137" cy="1530350"/>
            <a:chOff x="701570" y="1221600"/>
            <a:chExt cx="7830870" cy="2016000"/>
          </a:xfrm>
        </p:grpSpPr>
        <p:sp>
          <p:nvSpPr>
            <p:cNvPr id="7" name="圆角矩形 6"/>
            <p:cNvSpPr/>
            <p:nvPr/>
          </p:nvSpPr>
          <p:spPr>
            <a:xfrm>
              <a:off x="701570" y="1221600"/>
              <a:ext cx="7830870" cy="2016000"/>
            </a:xfrm>
            <a:prstGeom prst="roundRect">
              <a:avLst/>
            </a:prstGeom>
            <a:solidFill>
              <a:srgbClr val="D1E1B5"/>
            </a:solidFill>
            <a:ln w="19050">
              <a:solidFill>
                <a:srgbClr val="33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cxnSp>
          <p:nvCxnSpPr>
            <p:cNvPr id="2" name="直接连接符 1"/>
            <p:cNvCxnSpPr/>
            <p:nvPr/>
          </p:nvCxnSpPr>
          <p:spPr>
            <a:xfrm>
              <a:off x="3312918" y="1221600"/>
              <a:ext cx="0" cy="2016000"/>
            </a:xfrm>
            <a:prstGeom prst="line">
              <a:avLst/>
            </a:prstGeom>
            <a:ln>
              <a:solidFill>
                <a:srgbClr val="33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>
              <a:off x="6011576" y="1221600"/>
              <a:ext cx="0" cy="2016000"/>
            </a:xfrm>
            <a:prstGeom prst="line">
              <a:avLst/>
            </a:prstGeom>
            <a:ln>
              <a:solidFill>
                <a:srgbClr val="33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图片 5" descr="8-5-打乒乓球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55413" y="1527324"/>
            <a:ext cx="1949450" cy="914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图片 7" descr="8-5-拍球.pn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07050" y="1347937"/>
            <a:ext cx="719138" cy="890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" name="AutoShape 12"/>
          <p:cNvSpPr/>
          <p:nvPr/>
        </p:nvSpPr>
        <p:spPr>
          <a:xfrm>
            <a:off x="3836725" y="1122511"/>
            <a:ext cx="2025650" cy="630238"/>
          </a:xfrm>
          <a:prstGeom prst="wedgeRoundRectCallout">
            <a:avLst>
              <a:gd name="adj1" fmla="val -44958"/>
              <a:gd name="adj2" fmla="val 64046"/>
              <a:gd name="adj3" fmla="val 16667"/>
            </a:avLst>
          </a:prstGeom>
          <a:solidFill>
            <a:srgbClr val="FDD3E2"/>
          </a:solidFill>
          <a:ln w="9525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AutoShape 12"/>
          <p:cNvSpPr/>
          <p:nvPr/>
        </p:nvSpPr>
        <p:spPr>
          <a:xfrm>
            <a:off x="6041767" y="1122511"/>
            <a:ext cx="1800225" cy="674688"/>
          </a:xfrm>
          <a:prstGeom prst="wedgeRoundRectCallout">
            <a:avLst>
              <a:gd name="adj1" fmla="val 55662"/>
              <a:gd name="adj2" fmla="val 30588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AutoShape 12"/>
          <p:cNvSpPr/>
          <p:nvPr/>
        </p:nvSpPr>
        <p:spPr>
          <a:xfrm>
            <a:off x="776029" y="1122512"/>
            <a:ext cx="2386013" cy="360363"/>
          </a:xfrm>
          <a:prstGeom prst="wedgeRoundRectCallout">
            <a:avLst>
              <a:gd name="adj1" fmla="val -4787"/>
              <a:gd name="adj2" fmla="val 77148"/>
              <a:gd name="adj3" fmla="val 16667"/>
            </a:avLst>
          </a:prstGeom>
          <a:solidFill>
            <a:srgbClr val="AFFFFF">
              <a:alpha val="94116"/>
            </a:srgbClr>
          </a:solidFill>
          <a:ln w="9525" cap="flat" cmpd="sng">
            <a:solidFill>
              <a:srgbClr val="2FD1D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文本框 10245"/>
          <p:cNvSpPr txBox="1">
            <a:spLocks noChangeArrowheads="1"/>
          </p:cNvSpPr>
          <p:nvPr/>
        </p:nvSpPr>
        <p:spPr bwMode="auto">
          <a:xfrm>
            <a:off x="685542" y="1078064"/>
            <a:ext cx="2627313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有</a:t>
            </a:r>
            <a:r>
              <a:rPr kumimoji="0" lang="en-US" altLang="zh-CN" sz="22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10</a:t>
            </a: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人在打乒乓球。</a:t>
            </a:r>
          </a:p>
        </p:txBody>
      </p:sp>
      <p:sp>
        <p:nvSpPr>
          <p:cNvPr id="21" name="文本框 10245"/>
          <p:cNvSpPr txBox="1">
            <a:spLocks noChangeArrowheads="1"/>
          </p:cNvSpPr>
          <p:nvPr/>
        </p:nvSpPr>
        <p:spPr bwMode="auto">
          <a:xfrm>
            <a:off x="3790692" y="1046313"/>
            <a:ext cx="2251075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跳绳的人数是打乒乓球的</a:t>
            </a:r>
            <a:r>
              <a:rPr kumimoji="0" lang="en-US" altLang="zh-CN" sz="22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倍。</a:t>
            </a:r>
          </a:p>
        </p:txBody>
      </p:sp>
      <p:sp>
        <p:nvSpPr>
          <p:cNvPr id="10" name="文本框 10245"/>
          <p:cNvSpPr txBox="1">
            <a:spLocks noChangeArrowheads="1"/>
          </p:cNvSpPr>
          <p:nvPr/>
        </p:nvSpPr>
        <p:spPr bwMode="auto">
          <a:xfrm>
            <a:off x="5997317" y="1068538"/>
            <a:ext cx="1979613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拍球的人数是跳绳的</a:t>
            </a:r>
            <a:r>
              <a:rPr kumimoji="0" lang="en-US" altLang="zh-CN" sz="22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倍。</a:t>
            </a:r>
          </a:p>
        </p:txBody>
      </p:sp>
      <p:pic>
        <p:nvPicPr>
          <p:cNvPr id="23" name="图片 22" descr="8-5-跳绳.pn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E1EFE0"/>
              </a:clrFrom>
              <a:clrTo>
                <a:srgbClr val="E1EFE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0942" y="1130449"/>
            <a:ext cx="593725" cy="13319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" name="AutoShape 12"/>
          <p:cNvSpPr/>
          <p:nvPr/>
        </p:nvSpPr>
        <p:spPr>
          <a:xfrm>
            <a:off x="1406266" y="2859322"/>
            <a:ext cx="3735387" cy="360362"/>
          </a:xfrm>
          <a:prstGeom prst="wedgeRoundRectCallout">
            <a:avLst>
              <a:gd name="adj1" fmla="val -54324"/>
              <a:gd name="adj2" fmla="val 16009"/>
              <a:gd name="adj3" fmla="val 16667"/>
            </a:avLst>
          </a:prstGeom>
          <a:solidFill>
            <a:srgbClr val="EBCDFB"/>
          </a:solidFill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文本框 10245"/>
          <p:cNvSpPr txBox="1">
            <a:spLocks noChangeArrowheads="1"/>
          </p:cNvSpPr>
          <p:nvPr/>
        </p:nvSpPr>
        <p:spPr bwMode="auto">
          <a:xfrm>
            <a:off x="1406263" y="2814873"/>
            <a:ext cx="3690938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跳绳的有多少人？拍球的呢？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11560" y="2987275"/>
            <a:ext cx="795020" cy="10966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/>
      <p:bldP spid="21" grpId="0"/>
      <p:bldP spid="10" grpId="0"/>
      <p:bldP spid="26" grpId="0" bldLvl="0" animBg="1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23"/>
          <p:cNvGrpSpPr/>
          <p:nvPr/>
        </p:nvGrpSpPr>
        <p:grpSpPr>
          <a:xfrm>
            <a:off x="641092" y="987574"/>
            <a:ext cx="7831137" cy="1530350"/>
            <a:chOff x="701570" y="1221600"/>
            <a:chExt cx="7830870" cy="2016000"/>
          </a:xfrm>
        </p:grpSpPr>
        <p:sp>
          <p:nvSpPr>
            <p:cNvPr id="7" name="圆角矩形 6"/>
            <p:cNvSpPr/>
            <p:nvPr/>
          </p:nvSpPr>
          <p:spPr>
            <a:xfrm>
              <a:off x="701570" y="1221600"/>
              <a:ext cx="7830870" cy="2016000"/>
            </a:xfrm>
            <a:prstGeom prst="roundRect">
              <a:avLst/>
            </a:prstGeom>
            <a:solidFill>
              <a:srgbClr val="D1E1B5"/>
            </a:solidFill>
            <a:ln w="19050">
              <a:solidFill>
                <a:srgbClr val="33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cxnSp>
          <p:nvCxnSpPr>
            <p:cNvPr id="2" name="直接连接符 1"/>
            <p:cNvCxnSpPr/>
            <p:nvPr/>
          </p:nvCxnSpPr>
          <p:spPr>
            <a:xfrm>
              <a:off x="3312918" y="1221600"/>
              <a:ext cx="0" cy="2016000"/>
            </a:xfrm>
            <a:prstGeom prst="line">
              <a:avLst/>
            </a:prstGeom>
            <a:ln>
              <a:solidFill>
                <a:srgbClr val="33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>
              <a:off x="6011576" y="1221600"/>
              <a:ext cx="0" cy="2016000"/>
            </a:xfrm>
            <a:prstGeom prst="line">
              <a:avLst/>
            </a:prstGeom>
            <a:ln>
              <a:solidFill>
                <a:srgbClr val="33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图片 5" descr="8-5-打乒乓球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55413" y="1527324"/>
            <a:ext cx="1949450" cy="914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图片 7" descr="8-5-拍球.pn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07050" y="1347937"/>
            <a:ext cx="719138" cy="890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" name="AutoShape 12"/>
          <p:cNvSpPr/>
          <p:nvPr/>
        </p:nvSpPr>
        <p:spPr>
          <a:xfrm>
            <a:off x="3836725" y="1122511"/>
            <a:ext cx="2025650" cy="630238"/>
          </a:xfrm>
          <a:prstGeom prst="wedgeRoundRectCallout">
            <a:avLst>
              <a:gd name="adj1" fmla="val -44958"/>
              <a:gd name="adj2" fmla="val 64046"/>
              <a:gd name="adj3" fmla="val 16667"/>
            </a:avLst>
          </a:prstGeom>
          <a:solidFill>
            <a:srgbClr val="FDD3E2"/>
          </a:solidFill>
          <a:ln w="9525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AutoShape 12"/>
          <p:cNvSpPr/>
          <p:nvPr/>
        </p:nvSpPr>
        <p:spPr>
          <a:xfrm>
            <a:off x="6041767" y="1122511"/>
            <a:ext cx="1800225" cy="674688"/>
          </a:xfrm>
          <a:prstGeom prst="wedgeRoundRectCallout">
            <a:avLst>
              <a:gd name="adj1" fmla="val 55662"/>
              <a:gd name="adj2" fmla="val 30588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AutoShape 12"/>
          <p:cNvSpPr/>
          <p:nvPr/>
        </p:nvSpPr>
        <p:spPr>
          <a:xfrm>
            <a:off x="776029" y="1122512"/>
            <a:ext cx="2386013" cy="360363"/>
          </a:xfrm>
          <a:prstGeom prst="wedgeRoundRectCallout">
            <a:avLst>
              <a:gd name="adj1" fmla="val -4787"/>
              <a:gd name="adj2" fmla="val 77148"/>
              <a:gd name="adj3" fmla="val 16667"/>
            </a:avLst>
          </a:prstGeom>
          <a:solidFill>
            <a:srgbClr val="AFFFFF">
              <a:alpha val="94116"/>
            </a:srgbClr>
          </a:solidFill>
          <a:ln w="9525" cap="flat" cmpd="sng">
            <a:solidFill>
              <a:srgbClr val="2FD1D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文本框 10245"/>
          <p:cNvSpPr txBox="1">
            <a:spLocks noChangeArrowheads="1"/>
          </p:cNvSpPr>
          <p:nvPr/>
        </p:nvSpPr>
        <p:spPr bwMode="auto">
          <a:xfrm>
            <a:off x="685542" y="1078064"/>
            <a:ext cx="2627313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有</a:t>
            </a:r>
            <a:r>
              <a:rPr kumimoji="0" lang="en-US" altLang="zh-CN" sz="22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10</a:t>
            </a: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人在打乒乓球。</a:t>
            </a:r>
          </a:p>
        </p:txBody>
      </p:sp>
      <p:sp>
        <p:nvSpPr>
          <p:cNvPr id="21" name="文本框 10245"/>
          <p:cNvSpPr txBox="1">
            <a:spLocks noChangeArrowheads="1"/>
          </p:cNvSpPr>
          <p:nvPr/>
        </p:nvSpPr>
        <p:spPr bwMode="auto">
          <a:xfrm>
            <a:off x="3790692" y="1046313"/>
            <a:ext cx="2251075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跳绳的人数是打乒乓球的</a:t>
            </a:r>
            <a:r>
              <a:rPr kumimoji="0" lang="en-US" altLang="zh-CN" sz="22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倍。</a:t>
            </a:r>
          </a:p>
        </p:txBody>
      </p:sp>
      <p:sp>
        <p:nvSpPr>
          <p:cNvPr id="10" name="文本框 10245"/>
          <p:cNvSpPr txBox="1">
            <a:spLocks noChangeArrowheads="1"/>
          </p:cNvSpPr>
          <p:nvPr/>
        </p:nvSpPr>
        <p:spPr bwMode="auto">
          <a:xfrm>
            <a:off x="5997317" y="1068538"/>
            <a:ext cx="1979613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拍球的人数是跳绳的</a:t>
            </a:r>
            <a:r>
              <a:rPr kumimoji="0" lang="en-US" altLang="zh-CN" sz="22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倍。</a:t>
            </a:r>
          </a:p>
        </p:txBody>
      </p:sp>
      <p:pic>
        <p:nvPicPr>
          <p:cNvPr id="23" name="图片 22" descr="8-5-跳绳.pn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E1EFE0"/>
              </a:clrFrom>
              <a:clrTo>
                <a:srgbClr val="E1EFE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0942" y="1130449"/>
            <a:ext cx="593725" cy="13319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" name="AutoShape 12"/>
          <p:cNvSpPr/>
          <p:nvPr/>
        </p:nvSpPr>
        <p:spPr>
          <a:xfrm>
            <a:off x="1406266" y="2686201"/>
            <a:ext cx="3735387" cy="360362"/>
          </a:xfrm>
          <a:prstGeom prst="wedgeRoundRectCallout">
            <a:avLst>
              <a:gd name="adj1" fmla="val -54324"/>
              <a:gd name="adj2" fmla="val 16009"/>
              <a:gd name="adj3" fmla="val 16667"/>
            </a:avLst>
          </a:prstGeom>
          <a:solidFill>
            <a:srgbClr val="EBCDFB"/>
          </a:solidFill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文本框 10245"/>
          <p:cNvSpPr txBox="1">
            <a:spLocks noChangeArrowheads="1"/>
          </p:cNvSpPr>
          <p:nvPr/>
        </p:nvSpPr>
        <p:spPr bwMode="auto">
          <a:xfrm>
            <a:off x="1406263" y="2641751"/>
            <a:ext cx="3690938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跳绳的有多少人？拍球的呢？</a:t>
            </a:r>
          </a:p>
        </p:txBody>
      </p:sp>
      <p:sp>
        <p:nvSpPr>
          <p:cNvPr id="28" name="标题 3"/>
          <p:cNvSpPr>
            <a:spLocks noGrp="1"/>
          </p:cNvSpPr>
          <p:nvPr/>
        </p:nvSpPr>
        <p:spPr>
          <a:xfrm>
            <a:off x="3398258" y="3234521"/>
            <a:ext cx="2474912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10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3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30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人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）</a:t>
            </a:r>
          </a:p>
        </p:txBody>
      </p:sp>
      <p:sp>
        <p:nvSpPr>
          <p:cNvPr id="29" name="文本框 10245"/>
          <p:cNvSpPr txBox="1"/>
          <p:nvPr/>
        </p:nvSpPr>
        <p:spPr>
          <a:xfrm>
            <a:off x="3122985" y="3873333"/>
            <a:ext cx="300736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答：跳绳的有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30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人。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11560" y="2814153"/>
            <a:ext cx="795020" cy="109664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717730" y="3277068"/>
            <a:ext cx="13233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b="1" noProof="0" dirty="0">
                <a:latin typeface="楷体" panose="02010609060101010101" pitchFamily="49" charset="-122"/>
                <a:ea typeface="楷体" panose="02010609060101010101" pitchFamily="49" charset="-122"/>
              </a:rPr>
              <a:t>跳绳人数</a:t>
            </a:r>
          </a:p>
        </p:txBody>
      </p:sp>
      <p:cxnSp>
        <p:nvCxnSpPr>
          <p:cNvPr id="22" name="直接连接符 21"/>
          <p:cNvCxnSpPr/>
          <p:nvPr/>
        </p:nvCxnSpPr>
        <p:spPr>
          <a:xfrm>
            <a:off x="3915465" y="1419691"/>
            <a:ext cx="1868170" cy="1778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3895149" y="1710521"/>
            <a:ext cx="148145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1065589" y="1419693"/>
            <a:ext cx="1942465" cy="2730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23"/>
          <p:cNvGrpSpPr/>
          <p:nvPr/>
        </p:nvGrpSpPr>
        <p:grpSpPr>
          <a:xfrm>
            <a:off x="641092" y="987574"/>
            <a:ext cx="7831137" cy="1530350"/>
            <a:chOff x="701570" y="1221600"/>
            <a:chExt cx="7830870" cy="2016000"/>
          </a:xfrm>
        </p:grpSpPr>
        <p:sp>
          <p:nvSpPr>
            <p:cNvPr id="7" name="圆角矩形 6"/>
            <p:cNvSpPr/>
            <p:nvPr/>
          </p:nvSpPr>
          <p:spPr>
            <a:xfrm>
              <a:off x="701570" y="1221600"/>
              <a:ext cx="7830870" cy="2016000"/>
            </a:xfrm>
            <a:prstGeom prst="roundRect">
              <a:avLst/>
            </a:prstGeom>
            <a:solidFill>
              <a:srgbClr val="D1E1B5"/>
            </a:solidFill>
            <a:ln w="19050">
              <a:solidFill>
                <a:srgbClr val="33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cxnSp>
          <p:nvCxnSpPr>
            <p:cNvPr id="2" name="直接连接符 1"/>
            <p:cNvCxnSpPr/>
            <p:nvPr/>
          </p:nvCxnSpPr>
          <p:spPr>
            <a:xfrm>
              <a:off x="3312918" y="1221600"/>
              <a:ext cx="0" cy="2016000"/>
            </a:xfrm>
            <a:prstGeom prst="line">
              <a:avLst/>
            </a:prstGeom>
            <a:ln>
              <a:solidFill>
                <a:srgbClr val="33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>
              <a:off x="6011576" y="1221600"/>
              <a:ext cx="0" cy="2016000"/>
            </a:xfrm>
            <a:prstGeom prst="line">
              <a:avLst/>
            </a:prstGeom>
            <a:ln>
              <a:solidFill>
                <a:srgbClr val="33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图片 5" descr="8-5-打乒乓球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55413" y="1527324"/>
            <a:ext cx="1949450" cy="914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图片 7" descr="8-5-拍球.pn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07050" y="1347937"/>
            <a:ext cx="719138" cy="890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" name="AutoShape 12"/>
          <p:cNvSpPr/>
          <p:nvPr/>
        </p:nvSpPr>
        <p:spPr>
          <a:xfrm>
            <a:off x="3836725" y="1122511"/>
            <a:ext cx="2025650" cy="630238"/>
          </a:xfrm>
          <a:prstGeom prst="wedgeRoundRectCallout">
            <a:avLst>
              <a:gd name="adj1" fmla="val -44958"/>
              <a:gd name="adj2" fmla="val 64046"/>
              <a:gd name="adj3" fmla="val 16667"/>
            </a:avLst>
          </a:prstGeom>
          <a:solidFill>
            <a:srgbClr val="FDD3E2"/>
          </a:solidFill>
          <a:ln w="9525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AutoShape 12"/>
          <p:cNvSpPr/>
          <p:nvPr/>
        </p:nvSpPr>
        <p:spPr>
          <a:xfrm>
            <a:off x="6041767" y="1122511"/>
            <a:ext cx="1800225" cy="674688"/>
          </a:xfrm>
          <a:prstGeom prst="wedgeRoundRectCallout">
            <a:avLst>
              <a:gd name="adj1" fmla="val 55662"/>
              <a:gd name="adj2" fmla="val 30588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AutoShape 12"/>
          <p:cNvSpPr/>
          <p:nvPr/>
        </p:nvSpPr>
        <p:spPr>
          <a:xfrm>
            <a:off x="776029" y="1122512"/>
            <a:ext cx="2386013" cy="360363"/>
          </a:xfrm>
          <a:prstGeom prst="wedgeRoundRectCallout">
            <a:avLst>
              <a:gd name="adj1" fmla="val -4787"/>
              <a:gd name="adj2" fmla="val 77148"/>
              <a:gd name="adj3" fmla="val 16667"/>
            </a:avLst>
          </a:prstGeom>
          <a:solidFill>
            <a:srgbClr val="AFFFFF">
              <a:alpha val="94116"/>
            </a:srgbClr>
          </a:solidFill>
          <a:ln w="9525" cap="flat" cmpd="sng">
            <a:solidFill>
              <a:srgbClr val="2FD1D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文本框 10245"/>
          <p:cNvSpPr txBox="1">
            <a:spLocks noChangeArrowheads="1"/>
          </p:cNvSpPr>
          <p:nvPr/>
        </p:nvSpPr>
        <p:spPr bwMode="auto">
          <a:xfrm>
            <a:off x="685542" y="1078064"/>
            <a:ext cx="2627313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有</a:t>
            </a:r>
            <a:r>
              <a:rPr kumimoji="0" lang="en-US" altLang="zh-CN" sz="22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10</a:t>
            </a: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人在打乒乓球。</a:t>
            </a:r>
          </a:p>
        </p:txBody>
      </p:sp>
      <p:sp>
        <p:nvSpPr>
          <p:cNvPr id="21" name="文本框 10245"/>
          <p:cNvSpPr txBox="1">
            <a:spLocks noChangeArrowheads="1"/>
          </p:cNvSpPr>
          <p:nvPr/>
        </p:nvSpPr>
        <p:spPr bwMode="auto">
          <a:xfrm>
            <a:off x="3790692" y="1046313"/>
            <a:ext cx="2251075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跳绳的人数是打乒乓球的</a:t>
            </a:r>
            <a:r>
              <a:rPr kumimoji="0" lang="en-US" altLang="zh-CN" sz="22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倍。</a:t>
            </a:r>
          </a:p>
        </p:txBody>
      </p:sp>
      <p:sp>
        <p:nvSpPr>
          <p:cNvPr id="10" name="文本框 10245"/>
          <p:cNvSpPr txBox="1">
            <a:spLocks noChangeArrowheads="1"/>
          </p:cNvSpPr>
          <p:nvPr/>
        </p:nvSpPr>
        <p:spPr bwMode="auto">
          <a:xfrm>
            <a:off x="5997317" y="1068538"/>
            <a:ext cx="1979613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拍球的人数是跳绳的</a:t>
            </a:r>
            <a:r>
              <a:rPr kumimoji="0" lang="en-US" altLang="zh-CN" sz="22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倍。</a:t>
            </a:r>
          </a:p>
        </p:txBody>
      </p:sp>
      <p:pic>
        <p:nvPicPr>
          <p:cNvPr id="23" name="图片 22" descr="8-5-跳绳.pn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E1EFE0"/>
              </a:clrFrom>
              <a:clrTo>
                <a:srgbClr val="E1EFE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50942" y="1130449"/>
            <a:ext cx="593725" cy="13319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" name="AutoShape 12"/>
          <p:cNvSpPr/>
          <p:nvPr/>
        </p:nvSpPr>
        <p:spPr>
          <a:xfrm>
            <a:off x="1406266" y="2686201"/>
            <a:ext cx="3735387" cy="360362"/>
          </a:xfrm>
          <a:prstGeom prst="wedgeRoundRectCallout">
            <a:avLst>
              <a:gd name="adj1" fmla="val -54324"/>
              <a:gd name="adj2" fmla="val 16009"/>
              <a:gd name="adj3" fmla="val 16667"/>
            </a:avLst>
          </a:prstGeom>
          <a:solidFill>
            <a:srgbClr val="EBCDFB"/>
          </a:solidFill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文本框 10245"/>
          <p:cNvSpPr txBox="1">
            <a:spLocks noChangeArrowheads="1"/>
          </p:cNvSpPr>
          <p:nvPr/>
        </p:nvSpPr>
        <p:spPr bwMode="auto">
          <a:xfrm>
            <a:off x="1406263" y="2641751"/>
            <a:ext cx="3690938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跳绳的有多少人？拍球的呢？</a:t>
            </a:r>
          </a:p>
        </p:txBody>
      </p:sp>
      <p:sp>
        <p:nvSpPr>
          <p:cNvPr id="29" name="文本框 10245"/>
          <p:cNvSpPr txBox="1"/>
          <p:nvPr/>
        </p:nvSpPr>
        <p:spPr>
          <a:xfrm>
            <a:off x="3206170" y="3890478"/>
            <a:ext cx="283591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答：拍球的有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60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人。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30" name="标题 3"/>
          <p:cNvSpPr>
            <a:spLocks noGrp="1"/>
          </p:cNvSpPr>
          <p:nvPr/>
        </p:nvSpPr>
        <p:spPr>
          <a:xfrm>
            <a:off x="3488110" y="3220552"/>
            <a:ext cx="2476500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30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2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60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人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）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11560" y="2814153"/>
            <a:ext cx="795020" cy="109664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717730" y="3277068"/>
            <a:ext cx="13233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b="1" noProof="0" dirty="0">
                <a:latin typeface="楷体" panose="02010609060101010101" pitchFamily="49" charset="-122"/>
                <a:ea typeface="楷体" panose="02010609060101010101" pitchFamily="49" charset="-122"/>
              </a:rPr>
              <a:t>拍球人数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6112565" y="1424136"/>
            <a:ext cx="1576070" cy="2286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082086" y="1730208"/>
            <a:ext cx="1318895" cy="508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utoShape 12"/>
          <p:cNvSpPr/>
          <p:nvPr/>
        </p:nvSpPr>
        <p:spPr>
          <a:xfrm>
            <a:off x="5848405" y="2650321"/>
            <a:ext cx="2193290" cy="768350"/>
          </a:xfrm>
          <a:prstGeom prst="wedgeRoundRectCallout">
            <a:avLst>
              <a:gd name="adj1" fmla="val 55385"/>
              <a:gd name="adj2" fmla="val 38842"/>
              <a:gd name="adj3" fmla="val 16667"/>
            </a:avLst>
          </a:prstGeom>
          <a:solidFill>
            <a:srgbClr val="EBCDFB"/>
          </a:solidFill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文本框 10245"/>
          <p:cNvSpPr txBox="1"/>
          <p:nvPr/>
        </p:nvSpPr>
        <p:spPr>
          <a:xfrm>
            <a:off x="5793164" y="2642067"/>
            <a:ext cx="2324735" cy="76944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刚才已经算出来</a:t>
            </a:r>
            <a:r>
              <a:rPr lang="zh-CN" altLang="en-US" sz="2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跳绳的有</a:t>
            </a:r>
            <a:r>
              <a:rPr lang="en-US" altLang="zh-CN" sz="2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en-US" sz="2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" grpId="0"/>
      <p:bldP spid="13" grpId="0" bldLvl="0" animBg="1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245"/>
          <p:cNvSpPr txBox="1"/>
          <p:nvPr/>
        </p:nvSpPr>
        <p:spPr>
          <a:xfrm>
            <a:off x="3509768" y="755106"/>
            <a:ext cx="4545013" cy="96436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lnSpc>
                <a:spcPts val="34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一棵树苗生长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7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周后，高度大约是原来的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倍。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5" name="标题 3"/>
          <p:cNvSpPr>
            <a:spLocks noGrp="1"/>
          </p:cNvSpPr>
          <p:nvPr/>
        </p:nvSpPr>
        <p:spPr>
          <a:xfrm>
            <a:off x="3509768" y="2585492"/>
            <a:ext cx="2835275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40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×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3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120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厘米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）</a:t>
            </a:r>
          </a:p>
        </p:txBody>
      </p:sp>
      <p:sp>
        <p:nvSpPr>
          <p:cNvPr id="6" name="文本框 10245"/>
          <p:cNvSpPr txBox="1"/>
          <p:nvPr/>
        </p:nvSpPr>
        <p:spPr>
          <a:xfrm>
            <a:off x="3554218" y="3083968"/>
            <a:ext cx="441166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答：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7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周后树苗大约高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120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厘米。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8" name="AutoShape 12"/>
          <p:cNvSpPr/>
          <p:nvPr/>
        </p:nvSpPr>
        <p:spPr>
          <a:xfrm>
            <a:off x="5400481" y="1701254"/>
            <a:ext cx="1844675" cy="674688"/>
          </a:xfrm>
          <a:prstGeom prst="wedgeRoundRectCallout">
            <a:avLst>
              <a:gd name="adj1" fmla="val 58306"/>
              <a:gd name="adj2" fmla="val 6602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文本框 10245"/>
          <p:cNvSpPr txBox="1">
            <a:spLocks noChangeArrowheads="1"/>
          </p:cNvSpPr>
          <p:nvPr/>
        </p:nvSpPr>
        <p:spPr bwMode="auto">
          <a:xfrm>
            <a:off x="5404604" y="1685062"/>
            <a:ext cx="1981200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20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7</a:t>
            </a:r>
            <a:r>
              <a:rPr kumimoji="0" lang="zh-CN" altLang="en-US" sz="20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周后树</a:t>
            </a:r>
            <a:r>
              <a:rPr kumimoji="0" lang="zh-CN" altLang="en-US" sz="20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苗大约高多少厘米？</a:t>
            </a:r>
          </a:p>
        </p:txBody>
      </p:sp>
      <p:pic>
        <p:nvPicPr>
          <p:cNvPr id="3" name="图片 2" descr="8-6-大树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25452" y="699542"/>
            <a:ext cx="1058862" cy="26209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" name="图片 9" descr="8-6-小树.pn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53952" y="2436269"/>
            <a:ext cx="481012" cy="8842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0" name="Picture 2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68218" y="2420392"/>
            <a:ext cx="295275" cy="97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" name="TextBox 15"/>
          <p:cNvSpPr txBox="1"/>
          <p:nvPr/>
        </p:nvSpPr>
        <p:spPr>
          <a:xfrm>
            <a:off x="539552" y="2723604"/>
            <a:ext cx="944562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40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厘米</a:t>
            </a:r>
          </a:p>
        </p:txBody>
      </p:sp>
      <p:pic>
        <p:nvPicPr>
          <p:cNvPr id="17411" name="Picture 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22264" y="2723604"/>
            <a:ext cx="552450" cy="381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flipH="1">
            <a:off x="7387078" y="1626961"/>
            <a:ext cx="807085" cy="1096645"/>
          </a:xfrm>
          <a:prstGeom prst="rect">
            <a:avLst/>
          </a:prstGeom>
        </p:spPr>
      </p:pic>
      <p:cxnSp>
        <p:nvCxnSpPr>
          <p:cNvPr id="18" name="直接连接符 17"/>
          <p:cNvCxnSpPr/>
          <p:nvPr/>
        </p:nvCxnSpPr>
        <p:spPr>
          <a:xfrm flipV="1">
            <a:off x="3912354" y="1626326"/>
            <a:ext cx="1370330" cy="63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圆角矩形标注 18"/>
          <p:cNvSpPr/>
          <p:nvPr/>
        </p:nvSpPr>
        <p:spPr>
          <a:xfrm>
            <a:off x="3204329" y="1939381"/>
            <a:ext cx="1670050" cy="452755"/>
          </a:xfrm>
          <a:prstGeom prst="wedgeRoundRectCallout">
            <a:avLst>
              <a:gd name="adj1" fmla="val 17908"/>
              <a:gd name="adj2" fmla="val -90813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0245"/>
          <p:cNvSpPr txBox="1"/>
          <p:nvPr/>
        </p:nvSpPr>
        <p:spPr>
          <a:xfrm>
            <a:off x="3210044" y="1960971"/>
            <a:ext cx="172085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原来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厘米</a:t>
            </a:r>
          </a:p>
        </p:txBody>
      </p:sp>
      <p:sp>
        <p:nvSpPr>
          <p:cNvPr id="21" name="椭圆 20"/>
          <p:cNvSpPr/>
          <p:nvPr/>
        </p:nvSpPr>
        <p:spPr>
          <a:xfrm>
            <a:off x="3912358" y="1266281"/>
            <a:ext cx="621665" cy="434975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bldLvl="0" animBg="1"/>
      <p:bldP spid="2" grpId="0"/>
      <p:bldP spid="16" grpId="0"/>
      <p:bldP spid="19" grpId="0" bldLvl="0" animBg="1"/>
      <p:bldP spid="20" grpId="0"/>
      <p:bldP spid="21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59840" y="2575562"/>
            <a:ext cx="6432550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求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一个数的几倍是多少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就是求几个几相加是多少，可以用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乘法计算</a:t>
            </a: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  <p:sp>
        <p:nvSpPr>
          <p:cNvPr id="6" name="矩形 4"/>
          <p:cNvSpPr>
            <a:spLocks noChangeArrowheads="1"/>
          </p:cNvSpPr>
          <p:nvPr/>
        </p:nvSpPr>
        <p:spPr bwMode="auto">
          <a:xfrm>
            <a:off x="2123728" y="1601239"/>
            <a:ext cx="482453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8"/>
          <p:cNvSpPr txBox="1"/>
          <p:nvPr/>
        </p:nvSpPr>
        <p:spPr>
          <a:xfrm>
            <a:off x="575949" y="3282302"/>
            <a:ext cx="334708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(4) 9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   )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倍。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8" name="Text Box 8"/>
          <p:cNvSpPr txBox="1"/>
          <p:nvPr/>
        </p:nvSpPr>
        <p:spPr>
          <a:xfrm>
            <a:off x="405130" y="2571752"/>
            <a:ext cx="5679038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个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可以说成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   )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的（  ）倍。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7" name="Text Box 8"/>
          <p:cNvSpPr txBox="1"/>
          <p:nvPr/>
        </p:nvSpPr>
        <p:spPr>
          <a:xfrm>
            <a:off x="550549" y="1921233"/>
            <a:ext cx="530161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(2) 4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倍就是（  ）个（  ）。 </a:t>
            </a:r>
            <a:endParaRPr lang="en-US" altLang="zh-CN" sz="2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文本框 14"/>
          <p:cNvSpPr txBox="1"/>
          <p:nvPr/>
        </p:nvSpPr>
        <p:spPr>
          <a:xfrm>
            <a:off x="611560" y="439396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sp>
        <p:nvSpPr>
          <p:cNvPr id="22" name="AutoShape 3"/>
          <p:cNvSpPr/>
          <p:nvPr/>
        </p:nvSpPr>
        <p:spPr>
          <a:xfrm>
            <a:off x="5169539" y="1256030"/>
            <a:ext cx="2656205" cy="533400"/>
          </a:xfrm>
          <a:prstGeom prst="wedgeRoundRectCallout">
            <a:avLst>
              <a:gd name="adj1" fmla="val 45816"/>
              <a:gd name="adj2" fmla="val 79047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 latinLnBrk="1">
              <a:spcBef>
                <a:spcPct val="50000"/>
              </a:spcBef>
              <a:defRPr/>
            </a:pPr>
            <a:r>
              <a:rPr lang="zh-CN" altLang="en-US" sz="2600" b="1" dirty="0">
                <a:latin typeface="+mn-lt"/>
                <a:ea typeface="+mn-ea"/>
              </a:rPr>
              <a:t>小朋友，考考你？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7595830" y="1733414"/>
            <a:ext cx="882898" cy="1265255"/>
          </a:xfrm>
          <a:prstGeom prst="rect">
            <a:avLst/>
          </a:prstGeom>
        </p:spPr>
      </p:pic>
      <p:sp>
        <p:nvSpPr>
          <p:cNvPr id="7" name="Text Box 8"/>
          <p:cNvSpPr txBox="1"/>
          <p:nvPr/>
        </p:nvSpPr>
        <p:spPr>
          <a:xfrm>
            <a:off x="557534" y="1156337"/>
            <a:ext cx="543750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(1) 4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个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可以说成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的（  ）倍。 </a:t>
            </a:r>
            <a:endParaRPr lang="en-US" altLang="zh-CN" sz="2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3841115" y="1156337"/>
            <a:ext cx="43307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12" name="Text Box 9"/>
          <p:cNvSpPr txBox="1"/>
          <p:nvPr/>
        </p:nvSpPr>
        <p:spPr>
          <a:xfrm>
            <a:off x="3130818" y="1967361"/>
            <a:ext cx="43307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</a:p>
        </p:txBody>
      </p:sp>
      <p:sp>
        <p:nvSpPr>
          <p:cNvPr id="13" name="Text Box 10"/>
          <p:cNvSpPr txBox="1"/>
          <p:nvPr/>
        </p:nvSpPr>
        <p:spPr>
          <a:xfrm>
            <a:off x="4318000" y="1967361"/>
            <a:ext cx="43307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14" name="Text Box 11"/>
          <p:cNvSpPr txBox="1"/>
          <p:nvPr/>
        </p:nvSpPr>
        <p:spPr>
          <a:xfrm>
            <a:off x="4465955" y="2571752"/>
            <a:ext cx="43307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15" name="Text Box 12"/>
          <p:cNvSpPr txBox="1"/>
          <p:nvPr/>
        </p:nvSpPr>
        <p:spPr>
          <a:xfrm>
            <a:off x="2414905" y="3282302"/>
            <a:ext cx="43307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16" name="Text Box 15"/>
          <p:cNvSpPr txBox="1"/>
          <p:nvPr/>
        </p:nvSpPr>
        <p:spPr>
          <a:xfrm>
            <a:off x="3311529" y="2571752"/>
            <a:ext cx="42354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4109" name="Text Box 16"/>
          <p:cNvSpPr txBox="1"/>
          <p:nvPr/>
        </p:nvSpPr>
        <p:spPr>
          <a:xfrm>
            <a:off x="1890028" y="3767561"/>
            <a:ext cx="151955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000" b="1" dirty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9÷3=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8" grpId="0"/>
      <p:bldP spid="17" grpId="0"/>
      <p:bldP spid="22" grpId="0" bldLvl="0" animBg="1"/>
      <p:bldP spid="7" grpId="0"/>
      <p:bldP spid="8" grpId="0"/>
      <p:bldP spid="12" grpId="0"/>
      <p:bldP spid="13" grpId="0"/>
      <p:bldP spid="15" grpId="0"/>
      <p:bldP spid="16" grpId="0"/>
      <p:bldP spid="41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pic>
        <p:nvPicPr>
          <p:cNvPr id="6" name="图片 5" descr="例4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57338" y="1157607"/>
            <a:ext cx="5840412" cy="22907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AutoShape 12"/>
          <p:cNvSpPr/>
          <p:nvPr/>
        </p:nvSpPr>
        <p:spPr>
          <a:xfrm>
            <a:off x="5516567" y="2143445"/>
            <a:ext cx="1755775" cy="674687"/>
          </a:xfrm>
          <a:prstGeom prst="wedgeRoundRectCallout">
            <a:avLst>
              <a:gd name="adj1" fmla="val -66046"/>
              <a:gd name="adj2" fmla="val -34671"/>
              <a:gd name="adj3" fmla="val 16667"/>
            </a:avLst>
          </a:prstGeom>
          <a:solidFill>
            <a:srgbClr val="FDD3E2"/>
          </a:solidFill>
          <a:ln w="9525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AutoShape 12"/>
          <p:cNvSpPr/>
          <p:nvPr/>
        </p:nvSpPr>
        <p:spPr>
          <a:xfrm>
            <a:off x="1692279" y="2687957"/>
            <a:ext cx="1439863" cy="449263"/>
          </a:xfrm>
          <a:prstGeom prst="wedgeRoundRectCallout">
            <a:avLst>
              <a:gd name="adj1" fmla="val 63245"/>
              <a:gd name="adj2" fmla="val -59241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1" name="文本框 10245"/>
          <p:cNvSpPr txBox="1">
            <a:spLocks noChangeArrowheads="1"/>
          </p:cNvSpPr>
          <p:nvPr/>
        </p:nvSpPr>
        <p:spPr bwMode="auto">
          <a:xfrm>
            <a:off x="1646242" y="2687957"/>
            <a:ext cx="1711325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杨树有</a:t>
            </a:r>
            <a:r>
              <a:rPr kumimoji="0" lang="en-US" altLang="zh-CN" sz="22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棵。</a:t>
            </a:r>
          </a:p>
        </p:txBody>
      </p:sp>
      <p:sp>
        <p:nvSpPr>
          <p:cNvPr id="2" name="文本框 10245"/>
          <p:cNvSpPr txBox="1">
            <a:spLocks noChangeArrowheads="1"/>
          </p:cNvSpPr>
          <p:nvPr/>
        </p:nvSpPr>
        <p:spPr bwMode="auto">
          <a:xfrm>
            <a:off x="5472117" y="2097406"/>
            <a:ext cx="1935163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柳树的棵数是杨树的</a:t>
            </a:r>
            <a:r>
              <a:rPr kumimoji="0" lang="en-US" altLang="zh-CN" sz="22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倍。</a:t>
            </a:r>
          </a:p>
        </p:txBody>
      </p:sp>
      <p:sp>
        <p:nvSpPr>
          <p:cNvPr id="16" name="AutoShape 12"/>
          <p:cNvSpPr/>
          <p:nvPr/>
        </p:nvSpPr>
        <p:spPr>
          <a:xfrm>
            <a:off x="3946528" y="3569337"/>
            <a:ext cx="3764915" cy="358775"/>
          </a:xfrm>
          <a:prstGeom prst="wedgeRoundRectCallout">
            <a:avLst>
              <a:gd name="adj1" fmla="val 55290"/>
              <a:gd name="adj2" fmla="val 35575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文本框 10245"/>
          <p:cNvSpPr txBox="1"/>
          <p:nvPr/>
        </p:nvSpPr>
        <p:spPr>
          <a:xfrm>
            <a:off x="3947160" y="3533777"/>
            <a:ext cx="3849370" cy="4308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200" b="1" dirty="0">
                <a:latin typeface="楷体_GB2312" pitchFamily="49" charset="-122"/>
                <a:ea typeface="楷体_GB2312" pitchFamily="49" charset="-122"/>
              </a:rPr>
              <a:t>从图中，你得到了哪些信息？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7555230" y="3683637"/>
            <a:ext cx="830580" cy="1096645"/>
          </a:xfrm>
          <a:prstGeom prst="rect">
            <a:avLst/>
          </a:prstGeom>
        </p:spPr>
      </p:pic>
      <p:sp>
        <p:nvSpPr>
          <p:cNvPr id="4" name="文本框 10245"/>
          <p:cNvSpPr txBox="1">
            <a:spLocks noChangeArrowheads="1"/>
          </p:cNvSpPr>
          <p:nvPr/>
        </p:nvSpPr>
        <p:spPr bwMode="auto">
          <a:xfrm>
            <a:off x="5472117" y="2096771"/>
            <a:ext cx="1935163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柳树</a:t>
            </a: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的棵数</a:t>
            </a:r>
            <a:r>
              <a:rPr kumimoji="0" lang="zh-CN" altLang="en-US" sz="2200" b="1" kern="1200" cap="none" spc="0" normalizeH="0" baseline="0" noProof="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是</a:t>
            </a:r>
            <a:r>
              <a:rPr kumimoji="0" lang="zh-CN" altLang="en-US" sz="2200" b="1" kern="1200" cap="none" spc="0" normalizeH="0" baseline="0" noProof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杨树</a:t>
            </a:r>
            <a:r>
              <a:rPr kumimoji="0" lang="zh-CN" altLang="en-US" sz="2200" b="1" kern="1200" cap="none" spc="0" normalizeH="0" baseline="0" noProof="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的</a:t>
            </a:r>
            <a:r>
              <a:rPr kumimoji="0" lang="en-US" altLang="zh-CN" sz="2200" kern="1200" cap="none" spc="0" normalizeH="0" baseline="0" noProof="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kumimoji="0" lang="zh-CN" altLang="en-US" sz="2200" b="1" kern="1200" cap="none" spc="0" normalizeH="0" baseline="0" noProof="0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</a:t>
            </a: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。</a:t>
            </a:r>
          </a:p>
        </p:txBody>
      </p:sp>
      <p:sp>
        <p:nvSpPr>
          <p:cNvPr id="7" name="文本框 10245"/>
          <p:cNvSpPr txBox="1">
            <a:spLocks noChangeArrowheads="1"/>
          </p:cNvSpPr>
          <p:nvPr/>
        </p:nvSpPr>
        <p:spPr bwMode="auto">
          <a:xfrm>
            <a:off x="1646242" y="2687957"/>
            <a:ext cx="1711325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杨树</a:t>
            </a: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有</a:t>
            </a:r>
            <a:r>
              <a:rPr kumimoji="0" lang="en-US" altLang="zh-CN" sz="2200" kern="1200" cap="none" spc="0" normalizeH="0" baseline="0" noProof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  <a:r>
              <a:rPr kumimoji="0" lang="zh-CN" altLang="en-US" sz="2200" b="1" kern="1200" cap="none" spc="0" normalizeH="0" baseline="0" noProof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棵</a:t>
            </a: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 bldLvl="0" animBg="1"/>
      <p:bldP spid="11" grpId="0"/>
      <p:bldP spid="2" grpId="0"/>
      <p:bldP spid="16" grpId="0" bldLvl="0" animBg="1"/>
      <p:bldP spid="3" grpId="0"/>
      <p:bldP spid="4" grpId="1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7555230" y="3683637"/>
            <a:ext cx="830580" cy="1096645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323532" y="555528"/>
            <a:ext cx="1166673" cy="1064551"/>
            <a:chOff x="670145" y="1457273"/>
            <a:chExt cx="1555361" cy="1419401"/>
          </a:xfrm>
        </p:grpSpPr>
        <p:pic>
          <p:nvPicPr>
            <p:cNvPr id="3" name="图片 2" descr="28Z58PICt4r.jpg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70145" y="1457273"/>
              <a:ext cx="1555361" cy="1393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矩形 14"/>
            <p:cNvSpPr/>
            <p:nvPr/>
          </p:nvSpPr>
          <p:spPr>
            <a:xfrm>
              <a:off x="921335" y="2322677"/>
              <a:ext cx="970652" cy="553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例 </a:t>
              </a:r>
              <a:r>
                <a:rPr lang="en-US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  <a:endParaRPr lang="en-US" sz="21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pic>
        <p:nvPicPr>
          <p:cNvPr id="4" name="图片 3" descr="例4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57338" y="1157607"/>
            <a:ext cx="5840412" cy="22907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AutoShape 12"/>
          <p:cNvSpPr/>
          <p:nvPr/>
        </p:nvSpPr>
        <p:spPr>
          <a:xfrm>
            <a:off x="5516567" y="2143445"/>
            <a:ext cx="1755775" cy="674687"/>
          </a:xfrm>
          <a:prstGeom prst="wedgeRoundRectCallout">
            <a:avLst>
              <a:gd name="adj1" fmla="val -66046"/>
              <a:gd name="adj2" fmla="val -34671"/>
              <a:gd name="adj3" fmla="val 16667"/>
            </a:avLst>
          </a:prstGeom>
          <a:solidFill>
            <a:srgbClr val="FDD3E2"/>
          </a:solidFill>
          <a:ln w="9525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AutoShape 12"/>
          <p:cNvSpPr/>
          <p:nvPr/>
        </p:nvSpPr>
        <p:spPr>
          <a:xfrm>
            <a:off x="1692279" y="2687957"/>
            <a:ext cx="1439863" cy="449263"/>
          </a:xfrm>
          <a:prstGeom prst="wedgeRoundRectCallout">
            <a:avLst>
              <a:gd name="adj1" fmla="val 63245"/>
              <a:gd name="adj2" fmla="val -59241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2" name="文本框 10245"/>
          <p:cNvSpPr txBox="1">
            <a:spLocks noChangeArrowheads="1"/>
          </p:cNvSpPr>
          <p:nvPr/>
        </p:nvSpPr>
        <p:spPr bwMode="auto">
          <a:xfrm>
            <a:off x="1646242" y="2687957"/>
            <a:ext cx="1711325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杨树有</a:t>
            </a:r>
            <a:r>
              <a:rPr kumimoji="0" lang="en-US" altLang="zh-CN" sz="22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棵。</a:t>
            </a:r>
          </a:p>
        </p:txBody>
      </p:sp>
      <p:sp>
        <p:nvSpPr>
          <p:cNvPr id="13" name="文本框 10245"/>
          <p:cNvSpPr txBox="1">
            <a:spLocks noChangeArrowheads="1"/>
          </p:cNvSpPr>
          <p:nvPr/>
        </p:nvSpPr>
        <p:spPr bwMode="auto">
          <a:xfrm>
            <a:off x="5472117" y="2097406"/>
            <a:ext cx="1935163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柳树的棵数是杨树的</a:t>
            </a:r>
            <a:r>
              <a:rPr kumimoji="0" lang="en-US" altLang="zh-CN" sz="22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倍。</a:t>
            </a:r>
          </a:p>
        </p:txBody>
      </p:sp>
      <p:sp>
        <p:nvSpPr>
          <p:cNvPr id="18" name="AutoShape 12"/>
          <p:cNvSpPr/>
          <p:nvPr/>
        </p:nvSpPr>
        <p:spPr>
          <a:xfrm>
            <a:off x="5668649" y="3569337"/>
            <a:ext cx="2042795" cy="358775"/>
          </a:xfrm>
          <a:prstGeom prst="wedgeRoundRectCallout">
            <a:avLst>
              <a:gd name="adj1" fmla="val 55290"/>
              <a:gd name="adj2" fmla="val 35575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9" name="文本框 10245"/>
          <p:cNvSpPr txBox="1"/>
          <p:nvPr/>
        </p:nvSpPr>
        <p:spPr>
          <a:xfrm>
            <a:off x="5669280" y="3533777"/>
            <a:ext cx="2133600" cy="4308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200" b="1" dirty="0">
                <a:latin typeface="楷体_GB2312" pitchFamily="49" charset="-122"/>
                <a:ea typeface="楷体_GB2312" pitchFamily="49" charset="-122"/>
              </a:rPr>
              <a:t>柳树有多少棵？</a:t>
            </a:r>
          </a:p>
        </p:txBody>
      </p:sp>
      <p:sp>
        <p:nvSpPr>
          <p:cNvPr id="21" name="文本框 10245"/>
          <p:cNvSpPr txBox="1"/>
          <p:nvPr/>
        </p:nvSpPr>
        <p:spPr>
          <a:xfrm>
            <a:off x="1969139" y="4075432"/>
            <a:ext cx="499586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先说说你是怎样想的，再列式解答。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2" name="文本框 21">
            <a:hlinkClick r:id="rId5" action="ppaction://hlinksldjump"/>
          </p:cNvPr>
          <p:cNvSpPr txBox="1"/>
          <p:nvPr/>
        </p:nvSpPr>
        <p:spPr>
          <a:xfrm>
            <a:off x="134620" y="4371340"/>
            <a:ext cx="415498" cy="369332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</a:rPr>
              <a:t>①</a:t>
            </a:r>
          </a:p>
        </p:txBody>
      </p:sp>
      <p:sp>
        <p:nvSpPr>
          <p:cNvPr id="23" name="文本框 22">
            <a:hlinkClick r:id="rId6" action="ppaction://hlinksldjump"/>
          </p:cNvPr>
          <p:cNvSpPr txBox="1"/>
          <p:nvPr/>
        </p:nvSpPr>
        <p:spPr>
          <a:xfrm>
            <a:off x="621030" y="4371340"/>
            <a:ext cx="415498" cy="369332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pitchFamily="34" charset="0"/>
              </a:rPr>
              <a:t>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 animBg="1"/>
      <p:bldP spid="19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C:\Users\cehuashuxue\Desktop\搜狗截图201810131316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317" y="4490613"/>
            <a:ext cx="323061" cy="31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图片 3" descr="例4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57338" y="440057"/>
            <a:ext cx="5840412" cy="22907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AutoShape 12"/>
          <p:cNvSpPr/>
          <p:nvPr/>
        </p:nvSpPr>
        <p:spPr>
          <a:xfrm>
            <a:off x="5516567" y="1425895"/>
            <a:ext cx="1755775" cy="674687"/>
          </a:xfrm>
          <a:prstGeom prst="wedgeRoundRectCallout">
            <a:avLst>
              <a:gd name="adj1" fmla="val -66046"/>
              <a:gd name="adj2" fmla="val -34671"/>
              <a:gd name="adj3" fmla="val 16667"/>
            </a:avLst>
          </a:prstGeom>
          <a:solidFill>
            <a:srgbClr val="FDD3E2"/>
          </a:solidFill>
          <a:ln w="9525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7" name="AutoShape 12"/>
          <p:cNvSpPr/>
          <p:nvPr/>
        </p:nvSpPr>
        <p:spPr>
          <a:xfrm>
            <a:off x="1692279" y="1970407"/>
            <a:ext cx="1439863" cy="449263"/>
          </a:xfrm>
          <a:prstGeom prst="wedgeRoundRectCallout">
            <a:avLst>
              <a:gd name="adj1" fmla="val 63245"/>
              <a:gd name="adj2" fmla="val -59241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12" name="文本框 10245"/>
          <p:cNvSpPr txBox="1">
            <a:spLocks noChangeArrowheads="1"/>
          </p:cNvSpPr>
          <p:nvPr/>
        </p:nvSpPr>
        <p:spPr bwMode="auto">
          <a:xfrm>
            <a:off x="1646242" y="1970408"/>
            <a:ext cx="1711325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杨树有</a:t>
            </a:r>
            <a:r>
              <a:rPr kumimoji="0" lang="en-US" altLang="zh-CN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棵。</a:t>
            </a:r>
          </a:p>
        </p:txBody>
      </p:sp>
      <p:sp>
        <p:nvSpPr>
          <p:cNvPr id="13" name="文本框 10245"/>
          <p:cNvSpPr txBox="1">
            <a:spLocks noChangeArrowheads="1"/>
          </p:cNvSpPr>
          <p:nvPr/>
        </p:nvSpPr>
        <p:spPr bwMode="auto">
          <a:xfrm>
            <a:off x="5472117" y="1379857"/>
            <a:ext cx="1935163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柳树的棵数是杨树的</a:t>
            </a:r>
            <a:r>
              <a:rPr kumimoji="0" lang="en-US" altLang="zh-CN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倍。</a:t>
            </a:r>
          </a:p>
        </p:txBody>
      </p:sp>
      <p:sp>
        <p:nvSpPr>
          <p:cNvPr id="23" name="AutoShape 12"/>
          <p:cNvSpPr/>
          <p:nvPr/>
        </p:nvSpPr>
        <p:spPr>
          <a:xfrm>
            <a:off x="1594803" y="2910525"/>
            <a:ext cx="2114550" cy="404812"/>
          </a:xfrm>
          <a:prstGeom prst="wedgeRoundRectCallout">
            <a:avLst>
              <a:gd name="adj1" fmla="val -56381"/>
              <a:gd name="adj2" fmla="val 39019"/>
              <a:gd name="adj3" fmla="val 16667"/>
            </a:avLst>
          </a:prstGeom>
          <a:solidFill>
            <a:srgbClr val="EBCDFB"/>
          </a:solidFill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文本框 10245"/>
          <p:cNvSpPr txBox="1"/>
          <p:nvPr/>
        </p:nvSpPr>
        <p:spPr>
          <a:xfrm>
            <a:off x="1531624" y="2897825"/>
            <a:ext cx="2339975" cy="430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我用小棒摆一摆。</a:t>
            </a:r>
          </a:p>
        </p:txBody>
      </p:sp>
      <p:pic>
        <p:nvPicPr>
          <p:cNvPr id="27" name="图片 26" descr="一根小棒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460437" y="3522347"/>
            <a:ext cx="122237" cy="3476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" name="图片 27" descr="一根小棒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563620" y="3522347"/>
            <a:ext cx="122238" cy="3476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" name="图片 28" descr="一根小棒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666812" y="3522347"/>
            <a:ext cx="122237" cy="3476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" name="图片 29" descr="一根小棒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871595" y="3522347"/>
            <a:ext cx="122238" cy="3476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" name="图片 30" descr="一根小棒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769995" y="3522347"/>
            <a:ext cx="120650" cy="34766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" name="组合 32"/>
          <p:cNvGrpSpPr/>
          <p:nvPr/>
        </p:nvGrpSpPr>
        <p:grpSpPr>
          <a:xfrm>
            <a:off x="3460433" y="4069082"/>
            <a:ext cx="533400" cy="346075"/>
            <a:chOff x="1961710" y="3066805"/>
            <a:chExt cx="534398" cy="346242"/>
          </a:xfrm>
        </p:grpSpPr>
        <p:pic>
          <p:nvPicPr>
            <p:cNvPr id="4141" name="图片 33" descr="一根小棒.png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1961710" y="3066805"/>
              <a:ext cx="122203" cy="34624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142" name="图片 34" descr="一根小棒.png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2064759" y="3066805"/>
              <a:ext cx="122203" cy="34624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143" name="图片 35" descr="一根小棒.png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2167808" y="3066805"/>
              <a:ext cx="122203" cy="34624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144" name="图片 36" descr="一根小棒.png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2373905" y="3066805"/>
              <a:ext cx="122203" cy="34624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145" name="图片 37" descr="一根小棒.png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2270857" y="3066805"/>
              <a:ext cx="122203" cy="346242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6" name="组合 38"/>
          <p:cNvGrpSpPr/>
          <p:nvPr/>
        </p:nvGrpSpPr>
        <p:grpSpPr>
          <a:xfrm>
            <a:off x="4338320" y="4069082"/>
            <a:ext cx="533400" cy="346075"/>
            <a:chOff x="1961710" y="3066805"/>
            <a:chExt cx="534398" cy="346242"/>
          </a:xfrm>
        </p:grpSpPr>
        <p:pic>
          <p:nvPicPr>
            <p:cNvPr id="4136" name="图片 39" descr="一根小棒.png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1961710" y="3066805"/>
              <a:ext cx="122203" cy="34624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137" name="图片 40" descr="一根小棒.png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2064759" y="3066805"/>
              <a:ext cx="122203" cy="34624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138" name="图片 41" descr="一根小棒.png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2167808" y="3066805"/>
              <a:ext cx="122203" cy="34624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139" name="图片 42" descr="一根小棒.png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2373905" y="3066805"/>
              <a:ext cx="122203" cy="34624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140" name="图片 43" descr="一根小棒.png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2270857" y="3066805"/>
              <a:ext cx="122203" cy="346242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3" name="组合 44"/>
          <p:cNvGrpSpPr/>
          <p:nvPr/>
        </p:nvGrpSpPr>
        <p:grpSpPr>
          <a:xfrm>
            <a:off x="5214620" y="4069082"/>
            <a:ext cx="534988" cy="346075"/>
            <a:chOff x="1961710" y="3066805"/>
            <a:chExt cx="534398" cy="346242"/>
          </a:xfrm>
        </p:grpSpPr>
        <p:pic>
          <p:nvPicPr>
            <p:cNvPr id="4131" name="图片 45" descr="一根小棒.png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1961710" y="3066805"/>
              <a:ext cx="122203" cy="34624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132" name="图片 46" descr="一根小棒.png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2064759" y="3066805"/>
              <a:ext cx="122203" cy="34624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133" name="图片 47" descr="一根小棒.png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2167808" y="3066805"/>
              <a:ext cx="122203" cy="34624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134" name="图片 48" descr="一根小棒.png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2373905" y="3066805"/>
              <a:ext cx="122203" cy="34624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4135" name="图片 49" descr="一根小棒.png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2270857" y="3066805"/>
              <a:ext cx="122203" cy="346242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1" name="文本框 10245"/>
          <p:cNvSpPr txBox="1"/>
          <p:nvPr/>
        </p:nvSpPr>
        <p:spPr>
          <a:xfrm>
            <a:off x="2785745" y="3477895"/>
            <a:ext cx="763588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杨树</a:t>
            </a:r>
          </a:p>
        </p:txBody>
      </p:sp>
      <p:sp>
        <p:nvSpPr>
          <p:cNvPr id="52" name="文本框 10245"/>
          <p:cNvSpPr txBox="1"/>
          <p:nvPr/>
        </p:nvSpPr>
        <p:spPr>
          <a:xfrm>
            <a:off x="2785745" y="3996055"/>
            <a:ext cx="763588" cy="3693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柳树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592955" y="3460750"/>
            <a:ext cx="367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  <a:endParaRPr lang="zh-CN" altLang="en-US" sz="2000" b="1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126484" y="4042410"/>
            <a:ext cx="2456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倍就是</a:t>
            </a:r>
            <a:r>
              <a:rPr 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，是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ldLvl="0" animBg="1"/>
      <p:bldP spid="2" grpId="0"/>
      <p:bldP spid="51" grpId="0"/>
      <p:bldP spid="52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C:\Users\cehuashuxue\Desktop\搜狗截图20181013131657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317" y="4490613"/>
            <a:ext cx="323061" cy="31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图片 3" descr="例4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57338" y="440057"/>
            <a:ext cx="5840412" cy="22907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AutoShape 12"/>
          <p:cNvSpPr/>
          <p:nvPr/>
        </p:nvSpPr>
        <p:spPr>
          <a:xfrm>
            <a:off x="5516567" y="1425895"/>
            <a:ext cx="1755775" cy="674687"/>
          </a:xfrm>
          <a:prstGeom prst="wedgeRoundRectCallout">
            <a:avLst>
              <a:gd name="adj1" fmla="val -66046"/>
              <a:gd name="adj2" fmla="val -34671"/>
              <a:gd name="adj3" fmla="val 16667"/>
            </a:avLst>
          </a:prstGeom>
          <a:solidFill>
            <a:srgbClr val="FDD3E2"/>
          </a:solidFill>
          <a:ln w="9525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AutoShape 12"/>
          <p:cNvSpPr/>
          <p:nvPr/>
        </p:nvSpPr>
        <p:spPr>
          <a:xfrm>
            <a:off x="1692279" y="1970407"/>
            <a:ext cx="1439863" cy="449263"/>
          </a:xfrm>
          <a:prstGeom prst="wedgeRoundRectCallout">
            <a:avLst>
              <a:gd name="adj1" fmla="val 63245"/>
              <a:gd name="adj2" fmla="val -59241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2" name="文本框 10245"/>
          <p:cNvSpPr txBox="1">
            <a:spLocks noChangeArrowheads="1"/>
          </p:cNvSpPr>
          <p:nvPr/>
        </p:nvSpPr>
        <p:spPr bwMode="auto">
          <a:xfrm>
            <a:off x="1646242" y="1970408"/>
            <a:ext cx="1711325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杨树有</a:t>
            </a:r>
            <a:r>
              <a:rPr kumimoji="0" lang="en-US" altLang="zh-CN" sz="22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棵。</a:t>
            </a:r>
          </a:p>
        </p:txBody>
      </p:sp>
      <p:sp>
        <p:nvSpPr>
          <p:cNvPr id="13" name="文本框 10245"/>
          <p:cNvSpPr txBox="1">
            <a:spLocks noChangeArrowheads="1"/>
          </p:cNvSpPr>
          <p:nvPr/>
        </p:nvSpPr>
        <p:spPr bwMode="auto">
          <a:xfrm>
            <a:off x="5472117" y="1379857"/>
            <a:ext cx="1935163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柳树的棵数是杨树的</a:t>
            </a:r>
            <a:r>
              <a:rPr kumimoji="0" lang="en-US" altLang="zh-CN" sz="22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倍。</a:t>
            </a:r>
          </a:p>
        </p:txBody>
      </p:sp>
      <p:sp>
        <p:nvSpPr>
          <p:cNvPr id="23" name="AutoShape 12"/>
          <p:cNvSpPr/>
          <p:nvPr/>
        </p:nvSpPr>
        <p:spPr>
          <a:xfrm>
            <a:off x="1595124" y="2910841"/>
            <a:ext cx="2653665" cy="768350"/>
          </a:xfrm>
          <a:prstGeom prst="wedgeRoundRectCallout">
            <a:avLst>
              <a:gd name="adj1" fmla="val -59039"/>
              <a:gd name="adj2" fmla="val 42445"/>
              <a:gd name="adj3" fmla="val 16667"/>
            </a:avLst>
          </a:prstGeom>
          <a:solidFill>
            <a:srgbClr val="EBCDFB"/>
          </a:solidFill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文本框 10245"/>
          <p:cNvSpPr txBox="1"/>
          <p:nvPr/>
        </p:nvSpPr>
        <p:spPr>
          <a:xfrm>
            <a:off x="1584960" y="2910841"/>
            <a:ext cx="2750820" cy="76944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柳树的棵数是杨树的</a:t>
            </a:r>
            <a:r>
              <a:rPr lang="zh-CN" altLang="en-US" sz="2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3倍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，柳树有</a:t>
            </a:r>
            <a:r>
              <a:rPr lang="zh-CN" altLang="en-US" sz="2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3个5棵</a:t>
            </a:r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53" name="标题 3"/>
          <p:cNvSpPr>
            <a:spLocks noGrp="1"/>
          </p:cNvSpPr>
          <p:nvPr/>
        </p:nvSpPr>
        <p:spPr>
          <a:xfrm>
            <a:off x="4433892" y="3893185"/>
            <a:ext cx="503237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zh-CN" altLang="en-US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＝   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3170238" y="3982087"/>
            <a:ext cx="395288" cy="3968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081467" y="3982087"/>
            <a:ext cx="396875" cy="3968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4876800" y="3982087"/>
            <a:ext cx="395288" cy="3968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3638554" y="3975737"/>
            <a:ext cx="396875" cy="396875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8" name="标题 3"/>
          <p:cNvSpPr>
            <a:spLocks noGrp="1"/>
          </p:cNvSpPr>
          <p:nvPr/>
        </p:nvSpPr>
        <p:spPr>
          <a:xfrm>
            <a:off x="3076579" y="3902711"/>
            <a:ext cx="576263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5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9" name="标题 3"/>
          <p:cNvSpPr>
            <a:spLocks noGrp="1"/>
          </p:cNvSpPr>
          <p:nvPr/>
        </p:nvSpPr>
        <p:spPr>
          <a:xfrm>
            <a:off x="3997329" y="3902711"/>
            <a:ext cx="576263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3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0" name="标题 3"/>
          <p:cNvSpPr>
            <a:spLocks noGrp="1"/>
          </p:cNvSpPr>
          <p:nvPr/>
        </p:nvSpPr>
        <p:spPr>
          <a:xfrm>
            <a:off x="4781554" y="3902711"/>
            <a:ext cx="576263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15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" name="标题 3"/>
          <p:cNvSpPr>
            <a:spLocks noGrp="1"/>
          </p:cNvSpPr>
          <p:nvPr/>
        </p:nvSpPr>
        <p:spPr>
          <a:xfrm>
            <a:off x="3581400" y="3885248"/>
            <a:ext cx="503238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2" name="标题 3"/>
          <p:cNvSpPr>
            <a:spLocks noGrp="1"/>
          </p:cNvSpPr>
          <p:nvPr/>
        </p:nvSpPr>
        <p:spPr>
          <a:xfrm>
            <a:off x="5153025" y="3893185"/>
            <a:ext cx="1081088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3" name="标题 3"/>
          <p:cNvSpPr>
            <a:spLocks noGrp="1"/>
          </p:cNvSpPr>
          <p:nvPr/>
        </p:nvSpPr>
        <p:spPr>
          <a:xfrm>
            <a:off x="5538788" y="3913824"/>
            <a:ext cx="360362" cy="4889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ldLvl="0" animBg="1"/>
      <p:bldP spid="2" grpId="0"/>
      <p:bldP spid="53" grpId="0"/>
      <p:bldP spid="53" grpId="1"/>
      <p:bldP spid="54" grpId="0" bldLvl="0" animBg="1"/>
      <p:bldP spid="55" grpId="0" bldLvl="0" animBg="1"/>
      <p:bldP spid="56" grpId="0" bldLvl="0" animBg="1"/>
      <p:bldP spid="57" grpId="0" bldLvl="0" animBg="1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7555230" y="2966087"/>
            <a:ext cx="830580" cy="1096645"/>
          </a:xfrm>
          <a:prstGeom prst="rect">
            <a:avLst/>
          </a:prstGeom>
        </p:spPr>
      </p:pic>
      <p:pic>
        <p:nvPicPr>
          <p:cNvPr id="4" name="图片 3" descr="例4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57338" y="440057"/>
            <a:ext cx="5840412" cy="22907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AutoShape 12"/>
          <p:cNvSpPr/>
          <p:nvPr/>
        </p:nvSpPr>
        <p:spPr>
          <a:xfrm>
            <a:off x="5516567" y="1425895"/>
            <a:ext cx="1755775" cy="674687"/>
          </a:xfrm>
          <a:prstGeom prst="wedgeRoundRectCallout">
            <a:avLst>
              <a:gd name="adj1" fmla="val -66046"/>
              <a:gd name="adj2" fmla="val -34671"/>
              <a:gd name="adj3" fmla="val 16667"/>
            </a:avLst>
          </a:prstGeom>
          <a:solidFill>
            <a:srgbClr val="FDD3E2"/>
          </a:solidFill>
          <a:ln w="9525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AutoShape 12"/>
          <p:cNvSpPr/>
          <p:nvPr/>
        </p:nvSpPr>
        <p:spPr>
          <a:xfrm>
            <a:off x="1692279" y="1970407"/>
            <a:ext cx="1439863" cy="449263"/>
          </a:xfrm>
          <a:prstGeom prst="wedgeRoundRectCallout">
            <a:avLst>
              <a:gd name="adj1" fmla="val 63245"/>
              <a:gd name="adj2" fmla="val -59241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文本框 10245"/>
          <p:cNvSpPr txBox="1">
            <a:spLocks noChangeArrowheads="1"/>
          </p:cNvSpPr>
          <p:nvPr/>
        </p:nvSpPr>
        <p:spPr bwMode="auto">
          <a:xfrm>
            <a:off x="1646242" y="1970408"/>
            <a:ext cx="1711325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杨树有</a:t>
            </a:r>
            <a:r>
              <a:rPr kumimoji="0" lang="en-US" altLang="zh-CN" sz="22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棵。</a:t>
            </a:r>
          </a:p>
        </p:txBody>
      </p:sp>
      <p:sp>
        <p:nvSpPr>
          <p:cNvPr id="6" name="文本框 10245"/>
          <p:cNvSpPr txBox="1">
            <a:spLocks noChangeArrowheads="1"/>
          </p:cNvSpPr>
          <p:nvPr/>
        </p:nvSpPr>
        <p:spPr bwMode="auto">
          <a:xfrm>
            <a:off x="5472117" y="1379857"/>
            <a:ext cx="1935163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柳树的棵数是杨树的</a:t>
            </a:r>
            <a:r>
              <a:rPr kumimoji="0" lang="en-US" altLang="zh-CN" sz="22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kumimoji="0" lang="zh-CN" altLang="en-US" sz="22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倍。</a:t>
            </a:r>
          </a:p>
        </p:txBody>
      </p:sp>
      <p:sp>
        <p:nvSpPr>
          <p:cNvPr id="9" name="AutoShape 12"/>
          <p:cNvSpPr/>
          <p:nvPr/>
        </p:nvSpPr>
        <p:spPr>
          <a:xfrm>
            <a:off x="5668649" y="2851787"/>
            <a:ext cx="2042795" cy="358775"/>
          </a:xfrm>
          <a:prstGeom prst="wedgeRoundRectCallout">
            <a:avLst>
              <a:gd name="adj1" fmla="val 55290"/>
              <a:gd name="adj2" fmla="val 35575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" name="文本框 10245"/>
          <p:cNvSpPr txBox="1"/>
          <p:nvPr/>
        </p:nvSpPr>
        <p:spPr>
          <a:xfrm>
            <a:off x="5669280" y="2816228"/>
            <a:ext cx="2133600" cy="4308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200" b="1" dirty="0">
                <a:latin typeface="楷体" panose="02010609060101010101" pitchFamily="49" charset="-122"/>
                <a:ea typeface="楷体" panose="02010609060101010101" pitchFamily="49" charset="-122"/>
              </a:rPr>
              <a:t>柳树有多少棵？</a:t>
            </a:r>
          </a:p>
        </p:txBody>
      </p:sp>
      <p:sp>
        <p:nvSpPr>
          <p:cNvPr id="53" name="标题 3"/>
          <p:cNvSpPr>
            <a:spLocks noGrp="1"/>
          </p:cNvSpPr>
          <p:nvPr/>
        </p:nvSpPr>
        <p:spPr>
          <a:xfrm>
            <a:off x="4433892" y="3390902"/>
            <a:ext cx="503237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zh-CN" altLang="en-US" sz="2400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＝   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170238" y="3479802"/>
            <a:ext cx="395288" cy="3968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081467" y="3479802"/>
            <a:ext cx="396875" cy="3968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876800" y="3479802"/>
            <a:ext cx="395288" cy="3968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3638554" y="3473452"/>
            <a:ext cx="396875" cy="396875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8" name="标题 3"/>
          <p:cNvSpPr>
            <a:spLocks noGrp="1"/>
          </p:cNvSpPr>
          <p:nvPr/>
        </p:nvSpPr>
        <p:spPr>
          <a:xfrm>
            <a:off x="3076579" y="3400427"/>
            <a:ext cx="576263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5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9" name="标题 3"/>
          <p:cNvSpPr>
            <a:spLocks noGrp="1"/>
          </p:cNvSpPr>
          <p:nvPr/>
        </p:nvSpPr>
        <p:spPr>
          <a:xfrm>
            <a:off x="3997329" y="3400427"/>
            <a:ext cx="576263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3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0" name="标题 3"/>
          <p:cNvSpPr>
            <a:spLocks noGrp="1"/>
          </p:cNvSpPr>
          <p:nvPr/>
        </p:nvSpPr>
        <p:spPr>
          <a:xfrm>
            <a:off x="4781554" y="3400427"/>
            <a:ext cx="576263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ea typeface="楷体_GB2312" pitchFamily="49" charset="-122"/>
                <a:sym typeface="宋体" panose="02010600030101010101" pitchFamily="2" charset="-122"/>
              </a:rPr>
              <a:t>15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" name="标题 3"/>
          <p:cNvSpPr>
            <a:spLocks noGrp="1"/>
          </p:cNvSpPr>
          <p:nvPr/>
        </p:nvSpPr>
        <p:spPr>
          <a:xfrm>
            <a:off x="3581400" y="3382964"/>
            <a:ext cx="503238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b="1" dirty="0"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×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2" name="标题 3"/>
          <p:cNvSpPr>
            <a:spLocks noGrp="1"/>
          </p:cNvSpPr>
          <p:nvPr/>
        </p:nvSpPr>
        <p:spPr>
          <a:xfrm>
            <a:off x="5153025" y="3390902"/>
            <a:ext cx="1081088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3" name="标题 3"/>
          <p:cNvSpPr>
            <a:spLocks noGrp="1"/>
          </p:cNvSpPr>
          <p:nvPr/>
        </p:nvSpPr>
        <p:spPr>
          <a:xfrm>
            <a:off x="5538788" y="3411540"/>
            <a:ext cx="360362" cy="4889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棵</a:t>
            </a:r>
          </a:p>
        </p:txBody>
      </p:sp>
      <p:sp>
        <p:nvSpPr>
          <p:cNvPr id="28" name="文本框 10245"/>
          <p:cNvSpPr txBox="1"/>
          <p:nvPr/>
        </p:nvSpPr>
        <p:spPr>
          <a:xfrm>
            <a:off x="3184529" y="4129407"/>
            <a:ext cx="279082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答：柳树有</a:t>
            </a:r>
            <a:r>
              <a:rPr lang="zh-CN" altLang="en-US" sz="2400" b="1" u="sng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   </a:t>
            </a:r>
            <a:r>
              <a:rPr lang="zh-CN" altLang="en-US" sz="2400" u="sng" dirty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棵。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29" name="标题 3"/>
          <p:cNvSpPr>
            <a:spLocks noGrp="1"/>
          </p:cNvSpPr>
          <p:nvPr/>
        </p:nvSpPr>
        <p:spPr>
          <a:xfrm>
            <a:off x="4805367" y="4081781"/>
            <a:ext cx="574675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15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3" grpId="1"/>
      <p:bldP spid="15" grpId="0" bldLvl="0" animBg="1"/>
      <p:bldP spid="21" grpId="0" bldLvl="0" animBg="1"/>
      <p:bldP spid="25" grpId="0" bldLvl="0" animBg="1"/>
      <p:bldP spid="26" grpId="0" bldLvl="0" animBg="1"/>
      <p:bldP spid="58" grpId="0"/>
      <p:bldP spid="59" grpId="0"/>
      <p:bldP spid="60" grpId="0"/>
      <p:bldP spid="61" grpId="0"/>
      <p:bldP spid="62" grpId="0"/>
      <p:bldP spid="63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62486" y="1230629"/>
            <a:ext cx="2134384" cy="523220"/>
            <a:chOff x="858411" y="1283494"/>
            <a:chExt cx="1786629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先摆再填</a:t>
              </a: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14" name="文本框 10245"/>
          <p:cNvSpPr txBox="1">
            <a:spLocks noChangeArrowheads="1"/>
          </p:cNvSpPr>
          <p:nvPr/>
        </p:nvSpPr>
        <p:spPr bwMode="auto">
          <a:xfrm>
            <a:off x="585474" y="1754507"/>
            <a:ext cx="8099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kumimoji="0" lang="en-US" altLang="zh-CN" sz="24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kumimoji="0" lang="en-US" altLang="zh-CN" sz="24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）</a:t>
            </a:r>
            <a:r>
              <a:rPr kumimoji="0" lang="zh-CN" altLang="en-US" sz="24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摆</a:t>
            </a:r>
            <a:r>
              <a:rPr kumimoji="0" lang="en-US" altLang="zh-CN" sz="24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kumimoji="0" lang="zh-CN" altLang="en-US" sz="24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个   ，  的个数是   的</a:t>
            </a:r>
            <a:r>
              <a:rPr kumimoji="0" lang="en-US" altLang="zh-CN" sz="24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kumimoji="0" lang="zh-CN" altLang="en-US" sz="24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倍，要摆</a:t>
            </a:r>
            <a:r>
              <a:rPr kumimoji="0" lang="zh-CN" altLang="en-US" sz="2400" b="1" kern="1200" cap="none" spc="0" normalizeH="0" baseline="0" noProof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（   ）</a:t>
            </a:r>
            <a:r>
              <a:rPr kumimoji="0" lang="zh-CN" altLang="en-US" sz="24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个   。</a:t>
            </a:r>
            <a:endParaRPr kumimoji="0" lang="zh-CN" altLang="en-US" sz="2400" kern="1200" cap="none" spc="0" normalizeH="0" baseline="0" noProof="0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16" name="等腰三角形 15"/>
          <p:cNvSpPr/>
          <p:nvPr/>
        </p:nvSpPr>
        <p:spPr>
          <a:xfrm>
            <a:off x="2898140" y="1849755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17" name="等腰三角形 16"/>
          <p:cNvSpPr/>
          <p:nvPr/>
        </p:nvSpPr>
        <p:spPr>
          <a:xfrm>
            <a:off x="8064818" y="1849755"/>
            <a:ext cx="323850" cy="279400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grpSp>
        <p:nvGrpSpPr>
          <p:cNvPr id="18" name="组合 14"/>
          <p:cNvGrpSpPr/>
          <p:nvPr/>
        </p:nvGrpSpPr>
        <p:grpSpPr>
          <a:xfrm>
            <a:off x="1503363" y="3462339"/>
            <a:ext cx="1223962" cy="279400"/>
            <a:chOff x="1502659" y="2742458"/>
            <a:chExt cx="1224136" cy="279342"/>
          </a:xfrm>
        </p:grpSpPr>
        <p:sp>
          <p:nvSpPr>
            <p:cNvPr id="20" name="等腰三角形 19"/>
            <p:cNvSpPr/>
            <p:nvPr/>
          </p:nvSpPr>
          <p:spPr>
            <a:xfrm>
              <a:off x="1502659" y="2742458"/>
              <a:ext cx="323896" cy="279342"/>
            </a:xfrm>
            <a:prstGeom prst="triangle">
              <a:avLst/>
            </a:prstGeom>
            <a:solidFill>
              <a:srgbClr val="FBCF53"/>
            </a:solidFill>
            <a:ln w="127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sp>
          <p:nvSpPr>
            <p:cNvPr id="21" name="等腰三角形 20"/>
            <p:cNvSpPr/>
            <p:nvPr/>
          </p:nvSpPr>
          <p:spPr>
            <a:xfrm>
              <a:off x="1951985" y="2742458"/>
              <a:ext cx="325484" cy="279342"/>
            </a:xfrm>
            <a:prstGeom prst="triangle">
              <a:avLst/>
            </a:prstGeom>
            <a:solidFill>
              <a:srgbClr val="FBCF53"/>
            </a:solidFill>
            <a:ln w="127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sp>
          <p:nvSpPr>
            <p:cNvPr id="22" name="等腰三角形 21"/>
            <p:cNvSpPr/>
            <p:nvPr/>
          </p:nvSpPr>
          <p:spPr>
            <a:xfrm>
              <a:off x="2402899" y="2742458"/>
              <a:ext cx="323896" cy="279342"/>
            </a:xfrm>
            <a:prstGeom prst="triangle">
              <a:avLst/>
            </a:prstGeom>
            <a:solidFill>
              <a:srgbClr val="FBCF53"/>
            </a:solidFill>
            <a:ln w="127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grpSp>
        <p:nvGrpSpPr>
          <p:cNvPr id="23" name="组合 15"/>
          <p:cNvGrpSpPr/>
          <p:nvPr/>
        </p:nvGrpSpPr>
        <p:grpSpPr>
          <a:xfrm>
            <a:off x="3260729" y="3462339"/>
            <a:ext cx="1223963" cy="279400"/>
            <a:chOff x="1502659" y="2742458"/>
            <a:chExt cx="1224136" cy="279342"/>
          </a:xfrm>
        </p:grpSpPr>
        <p:sp>
          <p:nvSpPr>
            <p:cNvPr id="24" name="等腰三角形 23"/>
            <p:cNvSpPr/>
            <p:nvPr/>
          </p:nvSpPr>
          <p:spPr>
            <a:xfrm>
              <a:off x="1502659" y="2742458"/>
              <a:ext cx="323896" cy="279342"/>
            </a:xfrm>
            <a:prstGeom prst="triangle">
              <a:avLst/>
            </a:prstGeom>
            <a:solidFill>
              <a:srgbClr val="FBCF53"/>
            </a:solidFill>
            <a:ln w="127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sp>
          <p:nvSpPr>
            <p:cNvPr id="25" name="等腰三角形 24"/>
            <p:cNvSpPr/>
            <p:nvPr/>
          </p:nvSpPr>
          <p:spPr>
            <a:xfrm>
              <a:off x="1951986" y="2742458"/>
              <a:ext cx="325483" cy="279342"/>
            </a:xfrm>
            <a:prstGeom prst="triangle">
              <a:avLst/>
            </a:prstGeom>
            <a:solidFill>
              <a:srgbClr val="FBCF53"/>
            </a:solidFill>
            <a:ln w="127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sp>
          <p:nvSpPr>
            <p:cNvPr id="26" name="等腰三角形 25"/>
            <p:cNvSpPr/>
            <p:nvPr/>
          </p:nvSpPr>
          <p:spPr>
            <a:xfrm>
              <a:off x="2402899" y="2742458"/>
              <a:ext cx="323896" cy="279342"/>
            </a:xfrm>
            <a:prstGeom prst="triangle">
              <a:avLst/>
            </a:prstGeom>
            <a:solidFill>
              <a:srgbClr val="FBCF53"/>
            </a:solidFill>
            <a:ln w="127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grpSp>
        <p:nvGrpSpPr>
          <p:cNvPr id="27" name="组合 19"/>
          <p:cNvGrpSpPr/>
          <p:nvPr/>
        </p:nvGrpSpPr>
        <p:grpSpPr>
          <a:xfrm>
            <a:off x="5019678" y="3462339"/>
            <a:ext cx="1223963" cy="279400"/>
            <a:chOff x="1502659" y="2742458"/>
            <a:chExt cx="1224136" cy="279342"/>
          </a:xfrm>
        </p:grpSpPr>
        <p:sp>
          <p:nvSpPr>
            <p:cNvPr id="28" name="等腰三角形 27"/>
            <p:cNvSpPr/>
            <p:nvPr/>
          </p:nvSpPr>
          <p:spPr>
            <a:xfrm>
              <a:off x="1502659" y="2742458"/>
              <a:ext cx="323896" cy="279342"/>
            </a:xfrm>
            <a:prstGeom prst="triangle">
              <a:avLst/>
            </a:prstGeom>
            <a:solidFill>
              <a:srgbClr val="FBCF53"/>
            </a:solidFill>
            <a:ln w="127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sp>
          <p:nvSpPr>
            <p:cNvPr id="29" name="等腰三角形 28"/>
            <p:cNvSpPr/>
            <p:nvPr/>
          </p:nvSpPr>
          <p:spPr>
            <a:xfrm>
              <a:off x="1951986" y="2742458"/>
              <a:ext cx="325483" cy="279342"/>
            </a:xfrm>
            <a:prstGeom prst="triangle">
              <a:avLst/>
            </a:prstGeom>
            <a:solidFill>
              <a:srgbClr val="FBCF53"/>
            </a:solidFill>
            <a:ln w="127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sp>
          <p:nvSpPr>
            <p:cNvPr id="31" name="等腰三角形 30"/>
            <p:cNvSpPr/>
            <p:nvPr/>
          </p:nvSpPr>
          <p:spPr>
            <a:xfrm>
              <a:off x="2402899" y="2742458"/>
              <a:ext cx="323896" cy="279342"/>
            </a:xfrm>
            <a:prstGeom prst="triangle">
              <a:avLst/>
            </a:prstGeom>
            <a:solidFill>
              <a:srgbClr val="FBCF53"/>
            </a:solidFill>
            <a:ln w="127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grpSp>
        <p:nvGrpSpPr>
          <p:cNvPr id="32" name="组合 23"/>
          <p:cNvGrpSpPr/>
          <p:nvPr/>
        </p:nvGrpSpPr>
        <p:grpSpPr>
          <a:xfrm>
            <a:off x="6777038" y="3462339"/>
            <a:ext cx="1223962" cy="279400"/>
            <a:chOff x="1502659" y="2742458"/>
            <a:chExt cx="1224136" cy="279342"/>
          </a:xfrm>
        </p:grpSpPr>
        <p:sp>
          <p:nvSpPr>
            <p:cNvPr id="33" name="等腰三角形 32"/>
            <p:cNvSpPr/>
            <p:nvPr/>
          </p:nvSpPr>
          <p:spPr>
            <a:xfrm>
              <a:off x="1502659" y="2742458"/>
              <a:ext cx="323896" cy="279342"/>
            </a:xfrm>
            <a:prstGeom prst="triangle">
              <a:avLst/>
            </a:prstGeom>
            <a:solidFill>
              <a:srgbClr val="FBCF53"/>
            </a:solidFill>
            <a:ln w="127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sp>
          <p:nvSpPr>
            <p:cNvPr id="34" name="等腰三角形 33"/>
            <p:cNvSpPr/>
            <p:nvPr/>
          </p:nvSpPr>
          <p:spPr>
            <a:xfrm>
              <a:off x="1951985" y="2742458"/>
              <a:ext cx="325484" cy="279342"/>
            </a:xfrm>
            <a:prstGeom prst="triangle">
              <a:avLst/>
            </a:prstGeom>
            <a:solidFill>
              <a:srgbClr val="FBCF53"/>
            </a:solidFill>
            <a:ln w="127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sp>
          <p:nvSpPr>
            <p:cNvPr id="35" name="等腰三角形 34"/>
            <p:cNvSpPr/>
            <p:nvPr/>
          </p:nvSpPr>
          <p:spPr>
            <a:xfrm>
              <a:off x="2402899" y="2742458"/>
              <a:ext cx="323896" cy="279342"/>
            </a:xfrm>
            <a:prstGeom prst="triangle">
              <a:avLst/>
            </a:prstGeom>
            <a:solidFill>
              <a:srgbClr val="FBCF53"/>
            </a:solidFill>
            <a:ln w="12700">
              <a:solidFill>
                <a:srgbClr val="CC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36" name="标题 3"/>
          <p:cNvSpPr>
            <a:spLocks noGrp="1"/>
          </p:cNvSpPr>
          <p:nvPr/>
        </p:nvSpPr>
        <p:spPr>
          <a:xfrm>
            <a:off x="4995864" y="2309813"/>
            <a:ext cx="503237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＝  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730629" y="2398715"/>
            <a:ext cx="396875" cy="3968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643438" y="2398715"/>
            <a:ext cx="395288" cy="3968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438775" y="2398715"/>
            <a:ext cx="395288" cy="3968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4200529" y="2392363"/>
            <a:ext cx="396875" cy="395288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42" name="标题 3"/>
          <p:cNvSpPr>
            <a:spLocks noGrp="1"/>
          </p:cNvSpPr>
          <p:nvPr/>
        </p:nvSpPr>
        <p:spPr>
          <a:xfrm>
            <a:off x="3638554" y="2319338"/>
            <a:ext cx="576263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43" name="标题 3"/>
          <p:cNvSpPr>
            <a:spLocks noGrp="1"/>
          </p:cNvSpPr>
          <p:nvPr/>
        </p:nvSpPr>
        <p:spPr>
          <a:xfrm>
            <a:off x="4559304" y="2319338"/>
            <a:ext cx="576263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4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44" name="标题 3"/>
          <p:cNvSpPr>
            <a:spLocks noGrp="1"/>
          </p:cNvSpPr>
          <p:nvPr/>
        </p:nvSpPr>
        <p:spPr>
          <a:xfrm>
            <a:off x="5343528" y="2319338"/>
            <a:ext cx="576263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12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45" name="标题 3"/>
          <p:cNvSpPr>
            <a:spLocks noGrp="1"/>
          </p:cNvSpPr>
          <p:nvPr/>
        </p:nvSpPr>
        <p:spPr>
          <a:xfrm>
            <a:off x="4143375" y="2301875"/>
            <a:ext cx="503238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×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2279333" y="1833880"/>
            <a:ext cx="323850" cy="323850"/>
          </a:xfrm>
          <a:prstGeom prst="ellipse">
            <a:avLst/>
          </a:prstGeom>
          <a:solidFill>
            <a:srgbClr val="AFFFFF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4563428" y="1833880"/>
            <a:ext cx="323850" cy="323850"/>
          </a:xfrm>
          <a:prstGeom prst="ellipse">
            <a:avLst/>
          </a:prstGeom>
          <a:solidFill>
            <a:srgbClr val="AFFFFF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1511300" y="2976563"/>
            <a:ext cx="323850" cy="323850"/>
          </a:xfrm>
          <a:prstGeom prst="ellipse">
            <a:avLst/>
          </a:prstGeom>
          <a:solidFill>
            <a:srgbClr val="AFFFFF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1962150" y="2976563"/>
            <a:ext cx="323850" cy="323850"/>
          </a:xfrm>
          <a:prstGeom prst="ellipse">
            <a:avLst/>
          </a:prstGeom>
          <a:solidFill>
            <a:srgbClr val="AFFFFF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2411413" y="2976563"/>
            <a:ext cx="323850" cy="323850"/>
          </a:xfrm>
          <a:prstGeom prst="ellipse">
            <a:avLst/>
          </a:prstGeom>
          <a:solidFill>
            <a:srgbClr val="AFFFFF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51" name="标题 3"/>
          <p:cNvSpPr>
            <a:spLocks noGrp="1"/>
          </p:cNvSpPr>
          <p:nvPr/>
        </p:nvSpPr>
        <p:spPr>
          <a:xfrm>
            <a:off x="6859274" y="1708469"/>
            <a:ext cx="576263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12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52" name="圆角矩形标注 51"/>
          <p:cNvSpPr/>
          <p:nvPr/>
        </p:nvSpPr>
        <p:spPr>
          <a:xfrm>
            <a:off x="5438779" y="1162052"/>
            <a:ext cx="2088515" cy="503555"/>
          </a:xfrm>
          <a:prstGeom prst="wedgeRoundRectCallout">
            <a:avLst>
              <a:gd name="adj1" fmla="val -41213"/>
              <a:gd name="adj2" fmla="val 82156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文本框 10245"/>
          <p:cNvSpPr txBox="1"/>
          <p:nvPr/>
        </p:nvSpPr>
        <p:spPr>
          <a:xfrm>
            <a:off x="5516245" y="1183642"/>
            <a:ext cx="193421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倍就是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</a:t>
            </a:r>
          </a:p>
        </p:txBody>
      </p:sp>
      <p:sp>
        <p:nvSpPr>
          <p:cNvPr id="53" name="椭圆 52"/>
          <p:cNvSpPr/>
          <p:nvPr/>
        </p:nvSpPr>
        <p:spPr>
          <a:xfrm>
            <a:off x="5278120" y="1779907"/>
            <a:ext cx="445770" cy="4349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bldLvl="0" animBg="1"/>
      <p:bldP spid="17" grpId="0" bldLvl="0" animBg="1"/>
      <p:bldP spid="36" grpId="0"/>
      <p:bldP spid="36" grpId="1"/>
      <p:bldP spid="37" grpId="0" bldLvl="0" animBg="1"/>
      <p:bldP spid="38" grpId="0" bldLvl="0" animBg="1"/>
      <p:bldP spid="39" grpId="0" bldLvl="0" animBg="1"/>
      <p:bldP spid="40" grpId="0" bldLvl="0" animBg="1"/>
      <p:bldP spid="42" grpId="0"/>
      <p:bldP spid="43" grpId="0"/>
      <p:bldP spid="44" grpId="0"/>
      <p:bldP spid="45" grpId="0"/>
      <p:bldP spid="46" grpId="0" bldLvl="0" animBg="1"/>
      <p:bldP spid="47" grpId="0" bldLvl="0" animBg="1"/>
      <p:bldP spid="48" grpId="0" bldLvl="0" animBg="1"/>
      <p:bldP spid="49" grpId="0" bldLvl="0" animBg="1"/>
      <p:bldP spid="50" grpId="0" bldLvl="0" animBg="1"/>
      <p:bldP spid="51" grpId="0"/>
      <p:bldP spid="52" grpId="0" animBg="1"/>
      <p:bldP spid="30" grpId="0"/>
      <p:bldP spid="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762486" y="1230629"/>
            <a:ext cx="2134384" cy="523220"/>
            <a:chOff x="858411" y="1283494"/>
            <a:chExt cx="1786629" cy="523220"/>
          </a:xfrm>
        </p:grpSpPr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26" name="矩形 4"/>
            <p:cNvSpPr>
              <a:spLocks noChangeArrowheads="1"/>
            </p:cNvSpPr>
            <p:nvPr/>
          </p:nvSpPr>
          <p:spPr bwMode="auto">
            <a:xfrm>
              <a:off x="858411" y="1283494"/>
              <a:ext cx="1635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先摆再填</a:t>
              </a:r>
            </a:p>
          </p:txBody>
        </p:sp>
      </p:grpSp>
      <p:sp>
        <p:nvSpPr>
          <p:cNvPr id="66" name="文本框 10245"/>
          <p:cNvSpPr txBox="1">
            <a:spLocks noChangeArrowheads="1"/>
          </p:cNvSpPr>
          <p:nvPr/>
        </p:nvSpPr>
        <p:spPr bwMode="auto">
          <a:xfrm>
            <a:off x="585470" y="1754507"/>
            <a:ext cx="8197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kumimoji="0" lang="en-US" altLang="zh-CN" sz="24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kumimoji="0" lang="en-US" altLang="zh-CN" sz="24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）</a:t>
            </a:r>
            <a:r>
              <a:rPr kumimoji="0" lang="zh-CN" altLang="en-US" sz="24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摆</a:t>
            </a:r>
            <a:r>
              <a:rPr kumimoji="0" lang="en-US" altLang="zh-CN" sz="24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5</a:t>
            </a:r>
            <a:r>
              <a:rPr kumimoji="0" lang="zh-CN" altLang="en-US" sz="24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个   ，  的个数是   的</a:t>
            </a:r>
            <a:r>
              <a:rPr kumimoji="0" lang="en-US" altLang="zh-CN" sz="24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kumimoji="0" lang="zh-CN" altLang="en-US" sz="24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倍，要摆</a:t>
            </a:r>
            <a:r>
              <a:rPr kumimoji="0" lang="zh-CN" altLang="en-US" sz="2400" b="1" kern="1200" cap="none" spc="0" normalizeH="0" baseline="0" noProof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（  ）</a:t>
            </a:r>
            <a:r>
              <a:rPr kumimoji="0" lang="zh-CN" altLang="en-US" sz="24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个   。</a:t>
            </a:r>
            <a:endParaRPr kumimoji="0" lang="zh-CN" altLang="en-US" sz="2400" kern="1200" cap="none" spc="0" normalizeH="0" baseline="0" noProof="0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67" name="标题 3"/>
          <p:cNvSpPr>
            <a:spLocks noGrp="1"/>
          </p:cNvSpPr>
          <p:nvPr/>
        </p:nvSpPr>
        <p:spPr>
          <a:xfrm>
            <a:off x="4637092" y="2381569"/>
            <a:ext cx="503237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＝  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3371854" y="2470470"/>
            <a:ext cx="396875" cy="3968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4284663" y="2470470"/>
            <a:ext cx="395288" cy="3968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5080000" y="2470470"/>
            <a:ext cx="395288" cy="39687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71" name="椭圆 70"/>
          <p:cNvSpPr/>
          <p:nvPr/>
        </p:nvSpPr>
        <p:spPr>
          <a:xfrm>
            <a:off x="3841754" y="2464118"/>
            <a:ext cx="396875" cy="395288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72" name="标题 3"/>
          <p:cNvSpPr>
            <a:spLocks noGrp="1"/>
          </p:cNvSpPr>
          <p:nvPr/>
        </p:nvSpPr>
        <p:spPr>
          <a:xfrm>
            <a:off x="3279779" y="2391095"/>
            <a:ext cx="576263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5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73" name="标题 3"/>
          <p:cNvSpPr>
            <a:spLocks noGrp="1"/>
          </p:cNvSpPr>
          <p:nvPr/>
        </p:nvSpPr>
        <p:spPr>
          <a:xfrm>
            <a:off x="4200529" y="2391095"/>
            <a:ext cx="576263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2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74" name="标题 3"/>
          <p:cNvSpPr>
            <a:spLocks noGrp="1"/>
          </p:cNvSpPr>
          <p:nvPr/>
        </p:nvSpPr>
        <p:spPr>
          <a:xfrm>
            <a:off x="4984754" y="2391095"/>
            <a:ext cx="576263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10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75" name="标题 3"/>
          <p:cNvSpPr>
            <a:spLocks noGrp="1"/>
          </p:cNvSpPr>
          <p:nvPr/>
        </p:nvSpPr>
        <p:spPr>
          <a:xfrm>
            <a:off x="3784600" y="2373632"/>
            <a:ext cx="503238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×</a:t>
            </a:r>
            <a:endParaRPr lang="en-US" altLang="zh-CN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2295208" y="1862455"/>
            <a:ext cx="280988" cy="280988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4679633" y="1862455"/>
            <a:ext cx="280988" cy="280988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78" name="椭圆 77"/>
          <p:cNvSpPr/>
          <p:nvPr/>
        </p:nvSpPr>
        <p:spPr>
          <a:xfrm>
            <a:off x="2925445" y="1833880"/>
            <a:ext cx="323850" cy="323850"/>
          </a:xfrm>
          <a:prstGeom prst="ellipse">
            <a:avLst/>
          </a:prstGeom>
          <a:solidFill>
            <a:srgbClr val="AFFFFF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79" name="椭圆 78"/>
          <p:cNvSpPr/>
          <p:nvPr/>
        </p:nvSpPr>
        <p:spPr>
          <a:xfrm>
            <a:off x="7921308" y="1833880"/>
            <a:ext cx="323850" cy="323850"/>
          </a:xfrm>
          <a:prstGeom prst="ellipse">
            <a:avLst/>
          </a:prstGeom>
          <a:solidFill>
            <a:srgbClr val="AFFFFF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80" name="标题 3"/>
          <p:cNvSpPr>
            <a:spLocks noGrp="1"/>
          </p:cNvSpPr>
          <p:nvPr/>
        </p:nvSpPr>
        <p:spPr>
          <a:xfrm>
            <a:off x="6802759" y="1713548"/>
            <a:ext cx="576263" cy="542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10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1485583" y="3138805"/>
            <a:ext cx="279400" cy="280988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1890395" y="3138805"/>
            <a:ext cx="280988" cy="280988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2339658" y="3138805"/>
            <a:ext cx="280988" cy="280988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2790508" y="3138805"/>
            <a:ext cx="280988" cy="280988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3239770" y="3138805"/>
            <a:ext cx="280988" cy="280988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grpSp>
        <p:nvGrpSpPr>
          <p:cNvPr id="86" name="组合 51"/>
          <p:cNvGrpSpPr/>
          <p:nvPr/>
        </p:nvGrpSpPr>
        <p:grpSpPr>
          <a:xfrm>
            <a:off x="1439548" y="3588068"/>
            <a:ext cx="2079625" cy="323850"/>
            <a:chOff x="1511660" y="3516855"/>
            <a:chExt cx="2079195" cy="324000"/>
          </a:xfrm>
        </p:grpSpPr>
        <p:sp>
          <p:nvSpPr>
            <p:cNvPr id="87" name="椭圆 86"/>
            <p:cNvSpPr/>
            <p:nvPr/>
          </p:nvSpPr>
          <p:spPr>
            <a:xfrm>
              <a:off x="1511660" y="3516855"/>
              <a:ext cx="323783" cy="324000"/>
            </a:xfrm>
            <a:prstGeom prst="ellipse">
              <a:avLst/>
            </a:prstGeom>
            <a:solidFill>
              <a:srgbClr val="AFFFFF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sp>
          <p:nvSpPr>
            <p:cNvPr id="88" name="椭圆 87"/>
            <p:cNvSpPr/>
            <p:nvPr/>
          </p:nvSpPr>
          <p:spPr>
            <a:xfrm>
              <a:off x="1949719" y="3516855"/>
              <a:ext cx="325371" cy="324000"/>
            </a:xfrm>
            <a:prstGeom prst="ellipse">
              <a:avLst/>
            </a:prstGeom>
            <a:solidFill>
              <a:srgbClr val="AFFFFF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sp>
          <p:nvSpPr>
            <p:cNvPr id="89" name="椭圆 88"/>
            <p:cNvSpPr/>
            <p:nvPr/>
          </p:nvSpPr>
          <p:spPr>
            <a:xfrm>
              <a:off x="2389366" y="3516855"/>
              <a:ext cx="323783" cy="324000"/>
            </a:xfrm>
            <a:prstGeom prst="ellipse">
              <a:avLst/>
            </a:prstGeom>
            <a:solidFill>
              <a:srgbClr val="AFFFFF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sp>
          <p:nvSpPr>
            <p:cNvPr id="90" name="椭圆 89"/>
            <p:cNvSpPr/>
            <p:nvPr/>
          </p:nvSpPr>
          <p:spPr>
            <a:xfrm>
              <a:off x="2827426" y="3516855"/>
              <a:ext cx="325370" cy="324000"/>
            </a:xfrm>
            <a:prstGeom prst="ellipse">
              <a:avLst/>
            </a:prstGeom>
            <a:solidFill>
              <a:srgbClr val="AFFFFF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sp>
          <p:nvSpPr>
            <p:cNvPr id="91" name="椭圆 90"/>
            <p:cNvSpPr/>
            <p:nvPr/>
          </p:nvSpPr>
          <p:spPr>
            <a:xfrm>
              <a:off x="3267072" y="3516855"/>
              <a:ext cx="323783" cy="324000"/>
            </a:xfrm>
            <a:prstGeom prst="ellipse">
              <a:avLst/>
            </a:prstGeom>
            <a:solidFill>
              <a:srgbClr val="AFFFFF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grpSp>
        <p:nvGrpSpPr>
          <p:cNvPr id="92" name="组合 52"/>
          <p:cNvGrpSpPr/>
          <p:nvPr/>
        </p:nvGrpSpPr>
        <p:grpSpPr>
          <a:xfrm>
            <a:off x="4050987" y="3588068"/>
            <a:ext cx="2078037" cy="323850"/>
            <a:chOff x="1511660" y="3516855"/>
            <a:chExt cx="2079195" cy="324000"/>
          </a:xfrm>
        </p:grpSpPr>
        <p:sp>
          <p:nvSpPr>
            <p:cNvPr id="93" name="椭圆 92"/>
            <p:cNvSpPr/>
            <p:nvPr/>
          </p:nvSpPr>
          <p:spPr>
            <a:xfrm>
              <a:off x="1511660" y="3516855"/>
              <a:ext cx="324030" cy="324000"/>
            </a:xfrm>
            <a:prstGeom prst="ellipse">
              <a:avLst/>
            </a:prstGeom>
            <a:solidFill>
              <a:srgbClr val="AFFFFF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sp>
          <p:nvSpPr>
            <p:cNvPr id="94" name="椭圆 93"/>
            <p:cNvSpPr/>
            <p:nvPr/>
          </p:nvSpPr>
          <p:spPr>
            <a:xfrm>
              <a:off x="1950054" y="3516855"/>
              <a:ext cx="324030" cy="324000"/>
            </a:xfrm>
            <a:prstGeom prst="ellipse">
              <a:avLst/>
            </a:prstGeom>
            <a:solidFill>
              <a:srgbClr val="AFFFFF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sp>
          <p:nvSpPr>
            <p:cNvPr id="95" name="椭圆 94"/>
            <p:cNvSpPr/>
            <p:nvPr/>
          </p:nvSpPr>
          <p:spPr>
            <a:xfrm>
              <a:off x="2390036" y="3516855"/>
              <a:ext cx="322443" cy="324000"/>
            </a:xfrm>
            <a:prstGeom prst="ellipse">
              <a:avLst/>
            </a:prstGeom>
            <a:solidFill>
              <a:srgbClr val="AFFFFF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sp>
          <p:nvSpPr>
            <p:cNvPr id="96" name="椭圆 95"/>
            <p:cNvSpPr/>
            <p:nvPr/>
          </p:nvSpPr>
          <p:spPr>
            <a:xfrm>
              <a:off x="2828430" y="3516855"/>
              <a:ext cx="324030" cy="324000"/>
            </a:xfrm>
            <a:prstGeom prst="ellipse">
              <a:avLst/>
            </a:prstGeom>
            <a:solidFill>
              <a:srgbClr val="AFFFFF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sp>
          <p:nvSpPr>
            <p:cNvPr id="97" name="椭圆 96"/>
            <p:cNvSpPr/>
            <p:nvPr/>
          </p:nvSpPr>
          <p:spPr>
            <a:xfrm>
              <a:off x="3266825" y="3516855"/>
              <a:ext cx="324030" cy="324000"/>
            </a:xfrm>
            <a:prstGeom prst="ellipse">
              <a:avLst/>
            </a:prstGeom>
            <a:solidFill>
              <a:srgbClr val="AFFFFF"/>
            </a:solidFill>
            <a:ln w="95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</p:grpSp>
      <p:sp>
        <p:nvSpPr>
          <p:cNvPr id="98" name="圆角矩形标注 97"/>
          <p:cNvSpPr/>
          <p:nvPr/>
        </p:nvSpPr>
        <p:spPr>
          <a:xfrm>
            <a:off x="5438779" y="1162052"/>
            <a:ext cx="2088515" cy="503555"/>
          </a:xfrm>
          <a:prstGeom prst="wedgeRoundRectCallout">
            <a:avLst>
              <a:gd name="adj1" fmla="val -41213"/>
              <a:gd name="adj2" fmla="val 82156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文本框 10245"/>
          <p:cNvSpPr txBox="1"/>
          <p:nvPr/>
        </p:nvSpPr>
        <p:spPr>
          <a:xfrm>
            <a:off x="5516245" y="1183642"/>
            <a:ext cx="193421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倍就是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</a:t>
            </a:r>
          </a:p>
        </p:txBody>
      </p:sp>
      <p:sp>
        <p:nvSpPr>
          <p:cNvPr id="100" name="椭圆 99"/>
          <p:cNvSpPr/>
          <p:nvPr/>
        </p:nvSpPr>
        <p:spPr>
          <a:xfrm>
            <a:off x="5245100" y="1767207"/>
            <a:ext cx="445770" cy="4349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 animBg="1"/>
      <p:bldP spid="69" grpId="0" animBg="1"/>
      <p:bldP spid="70" grpId="0" animBg="1"/>
      <p:bldP spid="71" grpId="0" animBg="1"/>
      <p:bldP spid="72" grpId="0"/>
      <p:bldP spid="73" grpId="0"/>
      <p:bldP spid="74" grpId="0"/>
      <p:bldP spid="75" grpId="0"/>
      <p:bldP spid="76" grpId="0" bldLvl="0" animBg="1"/>
      <p:bldP spid="77" grpId="0" bldLvl="0" animBg="1"/>
      <p:bldP spid="78" grpId="0" bldLvl="0" animBg="1"/>
      <p:bldP spid="79" grpId="0" bldLvl="0" animBg="1"/>
      <p:bldP spid="80" grpId="0"/>
      <p:bldP spid="80" grpId="1"/>
      <p:bldP spid="81" grpId="0" bldLvl="0" animBg="1"/>
      <p:bldP spid="82" grpId="0" bldLvl="0" animBg="1"/>
      <p:bldP spid="83" grpId="0" bldLvl="0" animBg="1"/>
      <p:bldP spid="84" grpId="0" bldLvl="0" animBg="1"/>
      <p:bldP spid="85" grpId="0" bldLvl="0" animBg="1"/>
      <p:bldP spid="98" grpId="0" bldLvl="0" animBg="1"/>
      <p:bldP spid="99" grpId="0"/>
      <p:bldP spid="100" grpId="0" bldLvl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787</Words>
  <Application>Microsoft Office PowerPoint</Application>
  <PresentationFormat>全屏显示(16:9)</PresentationFormat>
  <Paragraphs>134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黑体</vt:lpstr>
      <vt:lpstr>楷体</vt:lpstr>
      <vt:lpstr>楷体_GB2312</vt:lpstr>
      <vt:lpstr>宋体</vt:lpstr>
      <vt:lpstr>微软雅黑</vt:lpstr>
      <vt:lpstr>幼圆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2023-01-17T02:22:00Z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6790F1150DD84F6BAF6C8BC5B5772782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