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6" r:id="rId2"/>
    <p:sldId id="258" r:id="rId3"/>
    <p:sldId id="261" r:id="rId4"/>
    <p:sldId id="277" r:id="rId5"/>
    <p:sldId id="263" r:id="rId6"/>
    <p:sldId id="259" r:id="rId7"/>
    <p:sldId id="260" r:id="rId8"/>
    <p:sldId id="264" r:id="rId9"/>
    <p:sldId id="287" r:id="rId10"/>
    <p:sldId id="288" r:id="rId11"/>
    <p:sldId id="291" r:id="rId12"/>
    <p:sldId id="289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0033CC"/>
    <a:srgbClr val="0000FF"/>
    <a:srgbClr val="FF00FF"/>
    <a:srgbClr val="FF0066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9753" autoAdjust="0"/>
  </p:normalViewPr>
  <p:slideViewPr>
    <p:cSldViewPr>
      <p:cViewPr>
        <p:scale>
          <a:sx n="101" d="100"/>
          <a:sy n="101" d="100"/>
        </p:scale>
        <p:origin x="-240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5281BA44-7D86-491F-9358-B1ABEC255A9F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1BA44-7D86-491F-9358-B1ABEC255A9F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0E0638-936C-4131-8965-32DA46C97DDE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DD176-CA96-4041-8E0A-3152A07E443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843A8A-CBD6-4DFD-BA95-3996621ED287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617F0-77EB-4EE6-B4CB-8996295F939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B5E311-B30B-49DD-B04D-D78A18977683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7DB6D-4351-41D1-9B3B-E15A1FBA492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25C67E-2B8F-448D-B077-882FD3269F1E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60763-27C2-436F-AA5F-C4D096BEE70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06CD164-76A7-4C43-9C94-D0206D932876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B5D5E51-731E-46D0-AB90-120C701CB0F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984C63-020D-4C87-813C-E631492D48F0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C5B12-6E75-45D2-9A70-33229F4347F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CF713C-DF46-4762-A485-0C6EB27B5149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E027F8-2C33-498B-AB32-95F70616B8A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984511-4D22-4688-928B-5B8F113081CB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51C42-AE39-4A5E-AF7A-E0510628188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7545E6-B253-4C6F-B533-03EC7987BD61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6D420-E276-4D30-848D-C577601DCBE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A15F08-6507-40C8-8A9E-1837663A78D1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EA672-C76C-4310-BA5F-378D8BD4582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3A6183-17A0-4F25-A45E-84C0B6A0FFB3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7AA013-5BF8-4E17-BBD1-812995E3125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DA3105-BA9D-4FCB-88D8-04FBEA213652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9D970-4DF8-457D-883E-B2C5F024B64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CFAE2275-B67B-45D1-8256-5F778509EBBE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3B3FCD57-EBAB-4281-AB78-BBE2354DEFF2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.baidu.com/i?ct=503316480&amp;z=0&amp;tn=baiduimagedetail&amp;word=%D6%F1%C0%E9%B0%CA&amp;in=21218&amp;cl=2&amp;cm=1&amp;sc=0&amp;lm=-1&amp;pn=296&amp;rn=1&amp;di=2313369212&amp;ln=728&amp;fr=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>
            <a:off x="1582737" y="2636912"/>
            <a:ext cx="6194425" cy="90703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4800" b="1" kern="10" dirty="0" smtClean="0">
                <a:ln w="9525">
                  <a:solidFill>
                    <a:schemeClr val="bg2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函</a:t>
            </a:r>
            <a:r>
              <a:rPr lang="zh-CN" altLang="en-US" sz="4800" b="1" kern="10" dirty="0">
                <a:ln w="9525">
                  <a:solidFill>
                    <a:schemeClr val="bg2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数的初步认识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755650" y="1187549"/>
            <a:ext cx="7848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zh-CN" altLang="en-US" sz="40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第</a:t>
            </a:r>
            <a:r>
              <a:rPr lang="en-US" altLang="zh-CN" sz="40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5</a:t>
            </a:r>
            <a:r>
              <a:rPr lang="zh-CN" altLang="en-US" sz="40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章 </a:t>
            </a:r>
            <a:r>
              <a:rPr lang="zh-CN" altLang="en-US" sz="4000" dirty="0" smtClean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代</a:t>
            </a:r>
            <a:r>
              <a:rPr lang="zh-CN" altLang="en-US" sz="40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数式与函数的初步认识</a:t>
            </a:r>
          </a:p>
        </p:txBody>
      </p:sp>
      <p:sp>
        <p:nvSpPr>
          <p:cNvPr id="7" name="矩形 6"/>
          <p:cNvSpPr/>
          <p:nvPr/>
        </p:nvSpPr>
        <p:spPr>
          <a:xfrm>
            <a:off x="2902860" y="5373215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85C33-80C8-4D72-9571-CE728609A03D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23A5-762A-40D5-854F-4268A1EFFE7D}" type="slidenum">
              <a:rPr lang="en-US" altLang="zh-CN"/>
              <a:t>10</a:t>
            </a:fld>
            <a:endParaRPr lang="en-US" altLang="zh-CN"/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0" y="1268413"/>
            <a:ext cx="8893175" cy="228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666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en-US" altLang="zh-CN" sz="4800"/>
          </a:p>
          <a:p>
            <a:r>
              <a:rPr lang="en-US" altLang="zh-CN" sz="4800"/>
              <a:t>     1. </a:t>
            </a:r>
            <a:r>
              <a:rPr lang="zh-CN" altLang="en-US" sz="4800"/>
              <a:t>课本练习题</a:t>
            </a:r>
            <a:r>
              <a:rPr lang="en-US" altLang="zh-CN" sz="4800"/>
              <a:t>1</a:t>
            </a:r>
            <a:r>
              <a:rPr lang="zh-CN" altLang="en-US" sz="4800"/>
              <a:t>，</a:t>
            </a:r>
            <a:r>
              <a:rPr lang="en-US" altLang="zh-CN" sz="4800"/>
              <a:t>2</a:t>
            </a:r>
            <a:r>
              <a:rPr lang="zh-CN" altLang="en-US" sz="4800"/>
              <a:t>题</a:t>
            </a:r>
          </a:p>
          <a:p>
            <a:r>
              <a:rPr lang="zh-CN" altLang="en-US" sz="4800"/>
              <a:t>     </a:t>
            </a:r>
            <a:r>
              <a:rPr lang="en-US" altLang="zh-CN" sz="4800"/>
              <a:t>2.</a:t>
            </a:r>
            <a:r>
              <a:rPr lang="zh-CN" altLang="en-US" sz="4800"/>
              <a:t>习题</a:t>
            </a:r>
            <a:r>
              <a:rPr lang="en-US" altLang="zh-CN" sz="4800"/>
              <a:t>5.5B</a:t>
            </a:r>
            <a:r>
              <a:rPr lang="zh-CN" altLang="en-US" sz="4800"/>
              <a:t>组第</a:t>
            </a:r>
            <a:r>
              <a:rPr lang="en-US" altLang="zh-CN" sz="4800"/>
              <a:t>2</a:t>
            </a:r>
            <a:r>
              <a:rPr lang="zh-CN" altLang="en-US" sz="4800"/>
              <a:t>题</a:t>
            </a:r>
            <a:r>
              <a:rPr lang="zh-CN" altLang="en-US" sz="2400"/>
              <a:t>。</a:t>
            </a:r>
          </a:p>
        </p:txBody>
      </p:sp>
      <p:grpSp>
        <p:nvGrpSpPr>
          <p:cNvPr id="58373" name="Group 5"/>
          <p:cNvGrpSpPr/>
          <p:nvPr/>
        </p:nvGrpSpPr>
        <p:grpSpPr bwMode="auto">
          <a:xfrm>
            <a:off x="3059113" y="549275"/>
            <a:ext cx="2449512" cy="650875"/>
            <a:chOff x="930" y="709"/>
            <a:chExt cx="1460" cy="500"/>
          </a:xfrm>
        </p:grpSpPr>
        <p:sp>
          <p:nvSpPr>
            <p:cNvPr id="58374" name="AutoShape 6"/>
            <p:cNvSpPr>
              <a:spLocks noChangeArrowheads="1"/>
            </p:cNvSpPr>
            <p:nvPr/>
          </p:nvSpPr>
          <p:spPr bwMode="auto">
            <a:xfrm>
              <a:off x="930" y="709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shade val="8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58375" name="AutoShape 7"/>
            <p:cNvSpPr>
              <a:spLocks noChangeArrowheads="1"/>
            </p:cNvSpPr>
            <p:nvPr/>
          </p:nvSpPr>
          <p:spPr bwMode="auto">
            <a:xfrm>
              <a:off x="965" y="731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58376" name="AutoShape 8"/>
            <p:cNvSpPr>
              <a:spLocks noChangeArrowheads="1"/>
            </p:cNvSpPr>
            <p:nvPr/>
          </p:nvSpPr>
          <p:spPr bwMode="auto">
            <a:xfrm>
              <a:off x="960" y="766"/>
              <a:ext cx="1402" cy="3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gamma/>
                    <a:shade val="46275"/>
                    <a:invGamma/>
                    <a:alpha val="0"/>
                  </a:srgbClr>
                </a:gs>
                <a:gs pos="100000">
                  <a:srgbClr val="FFFF6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400">
                  <a:solidFill>
                    <a:srgbClr val="FF0066"/>
                  </a:solidFill>
                </a:rPr>
                <a:t>对应训练：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91161-88C2-4E38-A1B8-CBA1EF29DC7D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39206-95C7-4445-A1F9-6F5A563CE85E}" type="slidenum">
              <a:rPr lang="en-US" altLang="zh-CN"/>
              <a:t>11</a:t>
            </a:fld>
            <a:endParaRPr lang="en-US" altLang="zh-CN"/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 rot="-850762">
            <a:off x="0" y="260350"/>
            <a:ext cx="4751388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方正姚体" panose="02010601030101010101" pitchFamily="2" charset="-122"/>
              </a:rPr>
              <a:t>学习小结</a:t>
            </a:r>
            <a:r>
              <a:rPr lang="zh-CN" altLang="en-US" sz="4400" b="1" dirty="0">
                <a:solidFill>
                  <a:srgbClr val="FF66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900113" y="1916113"/>
            <a:ext cx="834009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1.</a:t>
            </a:r>
            <a:r>
              <a:rPr lang="zh-CN" alt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你学到了哪些知识？要注意什么问题？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900112" y="4076700"/>
            <a:ext cx="6840239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2.</a:t>
            </a:r>
            <a:r>
              <a:rPr lang="zh-CN" alt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在学习的过程 中你有什么体会？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autoUpdateAnimBg="0"/>
      <p:bldP spid="75780" grpId="0" autoUpdateAnimBg="0"/>
      <p:bldP spid="7578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F444F-A090-4579-835C-BEA0064E2E3D}" type="slidenum">
              <a:rPr lang="en-US" altLang="zh-CN"/>
              <a:t>12</a:t>
            </a:fld>
            <a:endParaRPr lang="en-US" altLang="zh-CN"/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611560" y="1451853"/>
            <a:ext cx="828040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666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dirty="0" smtClean="0"/>
              <a:t>1</a:t>
            </a:r>
            <a:r>
              <a:rPr lang="en-US" altLang="zh-CN" sz="2000" dirty="0"/>
              <a:t>.</a:t>
            </a:r>
            <a:r>
              <a:rPr lang="zh-CN" altLang="en-US" sz="2000" dirty="0"/>
              <a:t>举三个日常生活中遇到的函数关系的例子．</a:t>
            </a:r>
          </a:p>
          <a:p>
            <a:r>
              <a:rPr lang="zh-CN" altLang="en-US" sz="2000" dirty="0"/>
              <a:t>答：</a:t>
            </a:r>
            <a:r>
              <a:rPr lang="en-US" altLang="zh-CN" sz="2000" dirty="0"/>
              <a:t>(1)___________________________________ _______</a:t>
            </a:r>
            <a:r>
              <a:rPr lang="zh-CN" altLang="en-US" sz="2000" dirty="0"/>
              <a:t>；</a:t>
            </a:r>
          </a:p>
          <a:p>
            <a:r>
              <a:rPr lang="zh-CN" altLang="en-US" sz="2000" dirty="0"/>
              <a:t>       </a:t>
            </a:r>
            <a:r>
              <a:rPr lang="en-US" altLang="zh-CN" sz="2000" dirty="0"/>
              <a:t>(2)___________________________________________</a:t>
            </a:r>
            <a:r>
              <a:rPr lang="zh-CN" altLang="en-US" sz="2000" dirty="0"/>
              <a:t>；</a:t>
            </a:r>
          </a:p>
          <a:p>
            <a:r>
              <a:rPr lang="zh-CN" altLang="en-US" sz="2000" dirty="0"/>
              <a:t>       </a:t>
            </a:r>
            <a:r>
              <a:rPr lang="en-US" altLang="zh-CN" sz="2000" dirty="0"/>
              <a:t>(3)___________________________________________</a:t>
            </a:r>
            <a:r>
              <a:rPr lang="zh-CN" altLang="en-US" sz="2000" dirty="0"/>
              <a:t>．</a:t>
            </a:r>
          </a:p>
          <a:p>
            <a:endParaRPr lang="zh-CN" altLang="en-US" sz="2000" dirty="0"/>
          </a:p>
          <a:p>
            <a:r>
              <a:rPr lang="en-US" altLang="zh-CN" sz="2000" dirty="0"/>
              <a:t>2.</a:t>
            </a:r>
            <a:r>
              <a:rPr lang="zh-CN" altLang="en-US" sz="2000" dirty="0"/>
              <a:t>函数</a:t>
            </a:r>
            <a:r>
              <a:rPr lang="en-US" altLang="zh-CN" sz="2000" i="1" dirty="0">
                <a:latin typeface="Times New Roman" panose="02020603050405020304" pitchFamily="18" charset="0"/>
              </a:rPr>
              <a:t>y</a:t>
            </a:r>
            <a:r>
              <a:rPr lang="en-US" altLang="zh-CN" sz="2000" dirty="0"/>
              <a:t>=-3</a:t>
            </a:r>
            <a:r>
              <a:rPr lang="en-US" altLang="zh-CN" sz="2000" i="1" dirty="0">
                <a:latin typeface="Times New Roman" panose="02020603050405020304" pitchFamily="18" charset="0"/>
              </a:rPr>
              <a:t>x</a:t>
            </a:r>
            <a:r>
              <a:rPr lang="en-US" altLang="zh-CN" sz="2000" dirty="0"/>
              <a:t> +7</a:t>
            </a:r>
            <a:r>
              <a:rPr lang="zh-CN" altLang="en-US" sz="2000" dirty="0"/>
              <a:t>中，当</a:t>
            </a:r>
            <a:r>
              <a:rPr lang="en-US" altLang="zh-CN" sz="2000" i="1" dirty="0">
                <a:latin typeface="Times New Roman" panose="02020603050405020304" pitchFamily="18" charset="0"/>
              </a:rPr>
              <a:t>x</a:t>
            </a:r>
            <a:r>
              <a:rPr lang="zh-CN" altLang="en-US" sz="2000" dirty="0"/>
              <a:t>＝</a:t>
            </a:r>
            <a:r>
              <a:rPr lang="en-US" altLang="zh-CN" sz="2000" dirty="0"/>
              <a:t>2</a:t>
            </a:r>
            <a:r>
              <a:rPr lang="zh-CN" altLang="en-US" sz="2000" dirty="0"/>
              <a:t>时，函数值为  </a:t>
            </a:r>
            <a:r>
              <a:rPr lang="en-US" altLang="zh-CN" sz="2000" dirty="0"/>
              <a:t>(    </a:t>
            </a:r>
            <a:r>
              <a:rPr lang="en-US" altLang="zh-CN" sz="2000" dirty="0" smtClean="0"/>
              <a:t>) </a:t>
            </a:r>
            <a:endParaRPr lang="en-US" altLang="zh-CN" sz="2000" dirty="0"/>
          </a:p>
          <a:p>
            <a:r>
              <a:rPr lang="en-US" altLang="zh-CN" sz="2000" dirty="0" smtClean="0"/>
              <a:t>A</a:t>
            </a:r>
            <a:r>
              <a:rPr lang="zh-CN" altLang="en-US" sz="2000" dirty="0"/>
              <a:t>．</a:t>
            </a:r>
            <a:r>
              <a:rPr lang="en-US" altLang="zh-CN" sz="2000" dirty="0"/>
              <a:t>3    B</a:t>
            </a:r>
            <a:r>
              <a:rPr lang="zh-CN" altLang="en-US" sz="2000" dirty="0"/>
              <a:t>．</a:t>
            </a:r>
            <a:r>
              <a:rPr lang="en-US" altLang="zh-CN" sz="2000" dirty="0"/>
              <a:t>2    C</a:t>
            </a:r>
            <a:r>
              <a:rPr lang="zh-CN" altLang="en-US" sz="2000" dirty="0"/>
              <a:t>．</a:t>
            </a:r>
            <a:r>
              <a:rPr lang="en-US" altLang="zh-CN" sz="2000" dirty="0"/>
              <a:t>1    D</a:t>
            </a:r>
            <a:r>
              <a:rPr lang="zh-CN" altLang="en-US" sz="2000" dirty="0"/>
              <a:t>．</a:t>
            </a:r>
            <a:r>
              <a:rPr lang="en-US" altLang="zh-CN" sz="2000" dirty="0"/>
              <a:t>0</a:t>
            </a:r>
          </a:p>
          <a:p>
            <a:endParaRPr lang="en-US" altLang="zh-CN" sz="2000" dirty="0"/>
          </a:p>
          <a:p>
            <a:r>
              <a:rPr lang="en-US" altLang="zh-CN" sz="2000" dirty="0"/>
              <a:t>3.</a:t>
            </a:r>
            <a:r>
              <a:rPr lang="zh-CN" altLang="en-US" sz="2000" dirty="0"/>
              <a:t>写出下列函数关系式，指出自变量与函数</a:t>
            </a:r>
            <a:r>
              <a:rPr lang="en-US" altLang="zh-CN" sz="2000" dirty="0"/>
              <a:t>.</a:t>
            </a:r>
          </a:p>
          <a:p>
            <a:r>
              <a:rPr lang="zh-CN" altLang="en-US" sz="2000" dirty="0" smtClean="0"/>
              <a:t>一</a:t>
            </a:r>
            <a:r>
              <a:rPr lang="zh-CN" altLang="en-US" sz="2000" dirty="0"/>
              <a:t>辆汽车从南京开出，行驶在去上海的高速公路上，速度为</a:t>
            </a:r>
            <a:r>
              <a:rPr lang="en-US" altLang="zh-CN" sz="2000" dirty="0"/>
              <a:t>120km</a:t>
            </a:r>
            <a:r>
              <a:rPr lang="zh-CN" altLang="en-US" sz="2000" dirty="0"/>
              <a:t>／</a:t>
            </a:r>
            <a:r>
              <a:rPr lang="en-US" altLang="zh-CN" sz="2000" dirty="0"/>
              <a:t>h</a:t>
            </a:r>
            <a:r>
              <a:rPr lang="zh-CN" altLang="en-US" sz="2000" dirty="0"/>
              <a:t>，南京至上海约</a:t>
            </a:r>
            <a:r>
              <a:rPr lang="en-US" altLang="zh-CN" sz="2000" dirty="0"/>
              <a:t>270km</a:t>
            </a:r>
            <a:r>
              <a:rPr lang="zh-CN" altLang="en-US" sz="2000" dirty="0"/>
              <a:t>，则该汽车离上海的路程</a:t>
            </a:r>
            <a:r>
              <a:rPr lang="en-US" altLang="zh-CN" sz="2000" i="1" dirty="0">
                <a:latin typeface="Times New Roman" panose="02020603050405020304" pitchFamily="18" charset="0"/>
              </a:rPr>
              <a:t>s</a:t>
            </a:r>
            <a:r>
              <a:rPr lang="zh-CN" altLang="en-US" sz="2000" dirty="0"/>
              <a:t>与行驶时间</a:t>
            </a:r>
            <a:r>
              <a:rPr lang="en-US" altLang="zh-CN" sz="2000" dirty="0"/>
              <a:t>t</a:t>
            </a:r>
            <a:r>
              <a:rPr lang="zh-CN" altLang="en-US" sz="2000" dirty="0"/>
              <a:t>之间的函数关系；</a:t>
            </a:r>
          </a:p>
          <a:p>
            <a:endParaRPr lang="zh-CN" altLang="en-US" sz="2000" dirty="0"/>
          </a:p>
          <a:p>
            <a:r>
              <a:rPr lang="en-US" altLang="zh-CN" sz="2000" dirty="0"/>
              <a:t>4.</a:t>
            </a:r>
            <a:r>
              <a:rPr lang="zh-CN" altLang="en-US" sz="2000" dirty="0"/>
              <a:t>印刷一张矩形的张贴广告</a:t>
            </a:r>
            <a:r>
              <a:rPr lang="en-US" altLang="zh-CN" sz="2000" dirty="0"/>
              <a:t>(</a:t>
            </a:r>
            <a:r>
              <a:rPr lang="zh-CN" altLang="en-US" sz="2000" dirty="0"/>
              <a:t>如图</a:t>
            </a:r>
            <a:r>
              <a:rPr lang="en-US" altLang="zh-CN" sz="2000" dirty="0"/>
              <a:t>17—5)</a:t>
            </a:r>
            <a:r>
              <a:rPr lang="zh-CN" altLang="en-US" sz="2000" dirty="0"/>
              <a:t>，它的印刷面积为 ，上下空白各</a:t>
            </a:r>
            <a:r>
              <a:rPr lang="en-US" altLang="zh-CN" sz="2000" dirty="0"/>
              <a:t>1dm</a:t>
            </a:r>
            <a:r>
              <a:rPr lang="zh-CN" altLang="en-US" sz="2000" dirty="0"/>
              <a:t>，两边空白各</a:t>
            </a:r>
            <a:r>
              <a:rPr lang="en-US" altLang="zh-CN" sz="2000" dirty="0"/>
              <a:t>0.5dm</a:t>
            </a:r>
            <a:r>
              <a:rPr lang="zh-CN" altLang="en-US" sz="2000" dirty="0"/>
              <a:t>，设印刷部分从上到下的长是</a:t>
            </a:r>
            <a:r>
              <a:rPr lang="en-US" altLang="zh-CN" sz="2000" i="1" dirty="0">
                <a:latin typeface="Times New Roman" panose="02020603050405020304" pitchFamily="18" charset="0"/>
                <a:ea typeface="楷体_GB2312" pitchFamily="49" charset="-122"/>
              </a:rPr>
              <a:t>x </a:t>
            </a:r>
            <a:r>
              <a:rPr lang="en-US" altLang="zh-CN" sz="2000" dirty="0" err="1"/>
              <a:t>dm</a:t>
            </a:r>
            <a:r>
              <a:rPr lang="zh-CN" altLang="en-US" sz="2000" dirty="0"/>
              <a:t>，四周空白面积为</a:t>
            </a:r>
            <a:r>
              <a:rPr lang="en-US" altLang="zh-CN" sz="2000" i="1" dirty="0">
                <a:latin typeface="Times New Roman" panose="02020603050405020304" pitchFamily="18" charset="0"/>
              </a:rPr>
              <a:t>S</a:t>
            </a:r>
            <a:r>
              <a:rPr lang="en-US" altLang="zh-CN" sz="2000" dirty="0"/>
              <a:t> </a:t>
            </a:r>
            <a:r>
              <a:rPr lang="zh-CN" altLang="en-US" sz="2000" dirty="0"/>
              <a:t>，求</a:t>
            </a:r>
            <a:r>
              <a:rPr lang="en-US" altLang="zh-CN" sz="2000" i="1" dirty="0">
                <a:latin typeface="Times New Roman" panose="02020603050405020304" pitchFamily="18" charset="0"/>
              </a:rPr>
              <a:t>S</a:t>
            </a:r>
            <a:r>
              <a:rPr lang="zh-CN" altLang="en-US" sz="2000" dirty="0"/>
              <a:t>与</a:t>
            </a:r>
            <a:r>
              <a:rPr lang="en-US" altLang="zh-CN" sz="2000" i="1" dirty="0">
                <a:latin typeface="Times New Roman" panose="02020603050405020304" pitchFamily="18" charset="0"/>
              </a:rPr>
              <a:t>x</a:t>
            </a:r>
            <a:r>
              <a:rPr lang="zh-CN" altLang="en-US" sz="2000" dirty="0"/>
              <a:t>的函数关系式，并求出当</a:t>
            </a:r>
            <a:r>
              <a:rPr lang="en-US" altLang="zh-CN" sz="2000" i="1" dirty="0">
                <a:latin typeface="Times New Roman" panose="02020603050405020304" pitchFamily="18" charset="0"/>
              </a:rPr>
              <a:t>x</a:t>
            </a:r>
            <a:r>
              <a:rPr lang="zh-CN" altLang="en-US" sz="2000" dirty="0"/>
              <a:t>＝</a:t>
            </a:r>
            <a:r>
              <a:rPr lang="en-US" altLang="zh-CN" sz="2000" dirty="0"/>
              <a:t>8dm</a:t>
            </a:r>
            <a:r>
              <a:rPr lang="zh-CN" altLang="en-US" sz="2000" dirty="0"/>
              <a:t>时，</a:t>
            </a:r>
            <a:r>
              <a:rPr lang="en-US" altLang="zh-CN" sz="2000" i="1" dirty="0">
                <a:latin typeface="Times New Roman" panose="02020603050405020304" pitchFamily="18" charset="0"/>
              </a:rPr>
              <a:t>S</a:t>
            </a:r>
            <a:r>
              <a:rPr lang="zh-CN" altLang="en-US" sz="2000" dirty="0"/>
              <a:t>的值．</a:t>
            </a:r>
          </a:p>
        </p:txBody>
      </p:sp>
      <p:grpSp>
        <p:nvGrpSpPr>
          <p:cNvPr id="59397" name="Group 5"/>
          <p:cNvGrpSpPr/>
          <p:nvPr/>
        </p:nvGrpSpPr>
        <p:grpSpPr bwMode="auto">
          <a:xfrm>
            <a:off x="2627784" y="526607"/>
            <a:ext cx="3095625" cy="650875"/>
            <a:chOff x="930" y="709"/>
            <a:chExt cx="1460" cy="500"/>
          </a:xfrm>
        </p:grpSpPr>
        <p:sp>
          <p:nvSpPr>
            <p:cNvPr id="59398" name="AutoShape 6"/>
            <p:cNvSpPr>
              <a:spLocks noChangeArrowheads="1"/>
            </p:cNvSpPr>
            <p:nvPr/>
          </p:nvSpPr>
          <p:spPr bwMode="auto">
            <a:xfrm>
              <a:off x="930" y="709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shade val="8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59399" name="AutoShape 7"/>
            <p:cNvSpPr>
              <a:spLocks noChangeArrowheads="1"/>
            </p:cNvSpPr>
            <p:nvPr/>
          </p:nvSpPr>
          <p:spPr bwMode="auto">
            <a:xfrm>
              <a:off x="965" y="731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59400" name="AutoShape 8"/>
            <p:cNvSpPr>
              <a:spLocks noChangeArrowheads="1"/>
            </p:cNvSpPr>
            <p:nvPr/>
          </p:nvSpPr>
          <p:spPr bwMode="auto">
            <a:xfrm>
              <a:off x="954" y="766"/>
              <a:ext cx="1415" cy="3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gamma/>
                    <a:shade val="46275"/>
                    <a:invGamma/>
                    <a:alpha val="0"/>
                  </a:srgbClr>
                </a:gs>
                <a:gs pos="100000">
                  <a:srgbClr val="FFFF6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rgbClr val="FF0066"/>
                  </a:solidFill>
                </a:rPr>
                <a:t>课堂检测站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184A-92B1-4502-9F38-3DBB89185356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31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704CA-64E6-4FF1-9CDA-A86CEEF0B7B0}" type="slidenum">
              <a:rPr lang="en-US" altLang="zh-CN"/>
              <a:t>2</a:t>
            </a:fld>
            <a:endParaRPr lang="en-US" altLang="zh-CN"/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421234" y="692696"/>
            <a:ext cx="8316912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2400" b="1" u="sng" dirty="0" smtClean="0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【</a:t>
            </a:r>
            <a:r>
              <a:rPr lang="zh-CN" altLang="en-US" sz="3200" b="1" u="sng" dirty="0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知识回顾</a:t>
            </a:r>
            <a:r>
              <a:rPr lang="en-US" altLang="zh-CN" sz="2400" b="1" u="sng" dirty="0" smtClean="0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】</a:t>
            </a:r>
            <a:endParaRPr lang="en-US" altLang="zh-CN" sz="2400" dirty="0"/>
          </a:p>
          <a:p>
            <a:pPr eaLnBrk="0" hangingPunct="0"/>
            <a:r>
              <a:rPr lang="en-US" altLang="zh-CN" sz="2400" dirty="0"/>
              <a:t>1.</a:t>
            </a:r>
            <a:r>
              <a:rPr lang="zh-CN" altLang="en-US" sz="2400" dirty="0"/>
              <a:t>正方形的周长</a:t>
            </a:r>
            <a:r>
              <a:rPr lang="en-US" altLang="zh-CN" sz="2400" i="1" dirty="0">
                <a:latin typeface="Times New Roman" panose="02020603050405020304" pitchFamily="18" charset="0"/>
              </a:rPr>
              <a:t>c</a:t>
            </a:r>
            <a:r>
              <a:rPr lang="zh-CN" altLang="en-US" sz="2400" dirty="0"/>
              <a:t>与边长</a:t>
            </a:r>
            <a:r>
              <a:rPr lang="en-US" altLang="zh-CN" sz="2400" i="1" dirty="0">
                <a:latin typeface="Times New Roman" panose="02020603050405020304" pitchFamily="18" charset="0"/>
              </a:rPr>
              <a:t>a</a:t>
            </a:r>
            <a:r>
              <a:rPr lang="zh-CN" altLang="en-US" sz="2400" dirty="0"/>
              <a:t>的关系式为</a:t>
            </a:r>
            <a:r>
              <a:rPr lang="en-US" altLang="zh-CN" sz="2400" dirty="0" smtClean="0"/>
              <a:t>_________</a:t>
            </a:r>
            <a:r>
              <a:rPr lang="zh-CN" altLang="en-US" sz="2400" dirty="0"/>
              <a:t>，</a:t>
            </a:r>
          </a:p>
          <a:p>
            <a:pPr eaLnBrk="0" hangingPunct="0"/>
            <a:r>
              <a:rPr lang="zh-CN" altLang="en-US" sz="2400" dirty="0"/>
              <a:t>其中常量是</a:t>
            </a:r>
            <a:r>
              <a:rPr lang="en-US" altLang="zh-CN" sz="2400" dirty="0" smtClean="0"/>
              <a:t>____________</a:t>
            </a:r>
            <a:r>
              <a:rPr lang="zh-CN" altLang="en-US" sz="2400" dirty="0"/>
              <a:t>，</a:t>
            </a:r>
          </a:p>
          <a:p>
            <a:pPr eaLnBrk="0" hangingPunct="0"/>
            <a:r>
              <a:rPr lang="zh-CN" altLang="en-US" sz="2400" dirty="0"/>
              <a:t>变量是</a:t>
            </a:r>
            <a:r>
              <a:rPr lang="en-US" altLang="zh-CN" sz="2400" dirty="0" smtClean="0"/>
              <a:t>_____________.</a:t>
            </a:r>
            <a:endParaRPr lang="en-US" altLang="zh-CN" sz="2400" dirty="0"/>
          </a:p>
          <a:p>
            <a:pPr eaLnBrk="0" hangingPunct="0"/>
            <a:r>
              <a:rPr lang="en-US" altLang="zh-CN" sz="2400" dirty="0"/>
              <a:t>2.</a:t>
            </a:r>
            <a:r>
              <a:rPr lang="zh-CN" altLang="en-US" sz="2400" dirty="0"/>
              <a:t>如果用</a:t>
            </a:r>
            <a:r>
              <a:rPr lang="en-US" altLang="zh-CN" sz="2400" i="1" dirty="0">
                <a:latin typeface="Times New Roman" panose="02020603050405020304" pitchFamily="18" charset="0"/>
              </a:rPr>
              <a:t>r</a:t>
            </a:r>
            <a:r>
              <a:rPr lang="zh-CN" altLang="en-US" sz="2400" dirty="0"/>
              <a:t>表示圆的半径，</a:t>
            </a:r>
            <a:r>
              <a:rPr lang="en-US" altLang="zh-CN" sz="2400" i="1" dirty="0">
                <a:latin typeface="Times New Roman" panose="02020603050405020304" pitchFamily="18" charset="0"/>
              </a:rPr>
              <a:t>S</a:t>
            </a:r>
            <a:r>
              <a:rPr lang="zh-CN" altLang="en-US" sz="2400" dirty="0"/>
              <a:t>表示圆的面积，则</a:t>
            </a:r>
            <a:r>
              <a:rPr lang="en-US" altLang="zh-CN" sz="2400" i="1" dirty="0">
                <a:latin typeface="Times New Roman" panose="02020603050405020304" pitchFamily="18" charset="0"/>
              </a:rPr>
              <a:t>S</a:t>
            </a:r>
            <a:r>
              <a:rPr lang="zh-CN" altLang="en-US" sz="2400" dirty="0"/>
              <a:t>与</a:t>
            </a:r>
            <a:r>
              <a:rPr lang="en-US" altLang="zh-CN" sz="2400" i="1" dirty="0">
                <a:latin typeface="Times New Roman" panose="02020603050405020304" pitchFamily="18" charset="0"/>
              </a:rPr>
              <a:t>r</a:t>
            </a:r>
            <a:r>
              <a:rPr lang="zh-CN" altLang="en-US" sz="2400" dirty="0"/>
              <a:t>之间满足下列关系：</a:t>
            </a:r>
            <a:r>
              <a:rPr lang="en-US" altLang="zh-CN" sz="2400" i="1" dirty="0">
                <a:latin typeface="Times New Roman" panose="02020603050405020304" pitchFamily="18" charset="0"/>
              </a:rPr>
              <a:t>S</a:t>
            </a:r>
            <a:r>
              <a:rPr lang="en-US" altLang="zh-CN" sz="2400" dirty="0"/>
              <a:t>=__________.</a:t>
            </a:r>
          </a:p>
          <a:p>
            <a:pPr eaLnBrk="0" hangingPunct="0"/>
            <a:r>
              <a:rPr lang="en-US" altLang="zh-CN" sz="2400" dirty="0"/>
              <a:t> </a:t>
            </a:r>
            <a:r>
              <a:rPr lang="zh-CN" altLang="en-US" sz="2400" dirty="0"/>
              <a:t>利用这个关系式，试求出半径</a:t>
            </a:r>
            <a:r>
              <a:rPr lang="en-US" altLang="zh-CN" sz="2400" dirty="0"/>
              <a:t>1cm</a:t>
            </a:r>
            <a:r>
              <a:rPr lang="zh-CN" altLang="en-US" sz="2400" dirty="0"/>
              <a:t>、</a:t>
            </a:r>
            <a:r>
              <a:rPr lang="en-US" altLang="zh-CN" sz="2400" dirty="0"/>
              <a:t>1.5cm</a:t>
            </a:r>
            <a:r>
              <a:rPr lang="zh-CN" altLang="en-US" sz="2400" dirty="0"/>
              <a:t>、</a:t>
            </a:r>
            <a:r>
              <a:rPr lang="en-US" altLang="zh-CN" sz="2400" dirty="0"/>
              <a:t>2cm</a:t>
            </a:r>
            <a:r>
              <a:rPr lang="zh-CN" altLang="en-US" sz="2400" dirty="0"/>
              <a:t>、</a:t>
            </a:r>
            <a:r>
              <a:rPr lang="en-US" altLang="zh-CN" sz="2400" dirty="0"/>
              <a:t>2.6cm</a:t>
            </a:r>
            <a:r>
              <a:rPr lang="zh-CN" altLang="en-US" sz="2400" dirty="0"/>
              <a:t>、</a:t>
            </a:r>
            <a:r>
              <a:rPr lang="en-US" altLang="zh-CN" sz="2400" dirty="0"/>
              <a:t>3.2cm</a:t>
            </a:r>
            <a:r>
              <a:rPr lang="zh-CN" altLang="en-US" sz="2400" dirty="0"/>
              <a:t>时圆的面积，并将结果填入下表：</a:t>
            </a:r>
          </a:p>
        </p:txBody>
      </p:sp>
      <p:graphicFrame>
        <p:nvGraphicFramePr>
          <p:cNvPr id="8298" name="Group 106"/>
          <p:cNvGraphicFramePr>
            <a:graphicFrameLocks noGrp="1"/>
          </p:cNvGraphicFramePr>
          <p:nvPr/>
        </p:nvGraphicFramePr>
        <p:xfrm>
          <a:off x="971550" y="4508500"/>
          <a:ext cx="6985000" cy="1127760"/>
        </p:xfrm>
        <a:graphic>
          <a:graphicData uri="http://schemas.openxmlformats.org/drawingml/2006/table">
            <a:tbl>
              <a:tblPr/>
              <a:tblGrid>
                <a:gridCol w="2087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4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半径（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cm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）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1.5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2.6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3.2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7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圆面积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（ 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cm</a:t>
                      </a:r>
                      <a:r>
                        <a:rPr kumimoji="0" lang="en-US" altLang="zh-CN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）</a:t>
                      </a:r>
                      <a:endParaRPr kumimoji="0" lang="zh-CN" alt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284" name="Rectangle 92"/>
          <p:cNvSpPr>
            <a:spLocks noChangeArrowheads="1"/>
          </p:cNvSpPr>
          <p:nvPr/>
        </p:nvSpPr>
        <p:spPr bwMode="auto">
          <a:xfrm>
            <a:off x="900113" y="5734050"/>
            <a:ext cx="7345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2400"/>
              <a:t>由此可以看出，圆的半径越大，面积就</a:t>
            </a:r>
            <a:r>
              <a:rPr lang="en-US" altLang="zh-CN" sz="2400"/>
              <a:t>_________.</a:t>
            </a:r>
          </a:p>
        </p:txBody>
      </p:sp>
      <p:pic>
        <p:nvPicPr>
          <p:cNvPr id="8294" name="Picture 1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6296" y="0"/>
            <a:ext cx="1907704" cy="208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4D7C-6D82-40B0-AC0C-508B9724B27D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11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0588C-A4AF-435F-8095-A7745F1831C4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163513" y="1883568"/>
            <a:ext cx="88185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66675"/>
            <a:r>
              <a:rPr lang="en-US" altLang="zh-CN" sz="2400" dirty="0" smtClean="0"/>
              <a:t>1</a:t>
            </a:r>
            <a:r>
              <a:rPr lang="en-US" altLang="zh-CN" sz="2400" dirty="0"/>
              <a:t>.</a:t>
            </a:r>
            <a:r>
              <a:rPr lang="zh-CN" altLang="en-US" sz="2400" dirty="0"/>
              <a:t>结合实例，知道自变量与函数的意义，能够区分自变量与函数</a:t>
            </a:r>
            <a:r>
              <a:rPr lang="en-US" altLang="zh-CN" sz="2400" dirty="0"/>
              <a:t>. </a:t>
            </a:r>
          </a:p>
          <a:p>
            <a:pPr indent="66675"/>
            <a:r>
              <a:rPr lang="en-US" altLang="zh-CN" sz="2400" dirty="0"/>
              <a:t>2.</a:t>
            </a:r>
            <a:r>
              <a:rPr lang="zh-CN" altLang="en-US" sz="2400" dirty="0"/>
              <a:t>对于给定的函数，能根据自变量的值求出函数的值</a:t>
            </a:r>
            <a:r>
              <a:rPr lang="en-US" altLang="zh-CN" sz="2400" dirty="0" smtClean="0"/>
              <a:t>. </a:t>
            </a:r>
            <a:endParaRPr lang="en-US" altLang="zh-CN" sz="2400" dirty="0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179388" y="2924944"/>
            <a:ext cx="849788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666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/>
              <a:t>【</a:t>
            </a:r>
            <a:r>
              <a:rPr lang="zh-CN" altLang="en-US" sz="2400" b="1" dirty="0"/>
              <a:t>学习重点与难点</a:t>
            </a:r>
            <a:r>
              <a:rPr lang="en-US" altLang="zh-CN" sz="2400" b="1" dirty="0"/>
              <a:t>】</a:t>
            </a:r>
            <a:endParaRPr lang="en-US" altLang="zh-CN" sz="2400" dirty="0"/>
          </a:p>
          <a:p>
            <a:r>
              <a:rPr lang="zh-CN" altLang="en-US" sz="2400" b="1" dirty="0"/>
              <a:t>重点：</a:t>
            </a:r>
            <a:r>
              <a:rPr lang="zh-CN" altLang="en-US" sz="2400" dirty="0"/>
              <a:t>对于给定的函数，能根据自变量的值求出函数的值</a:t>
            </a:r>
            <a:r>
              <a:rPr lang="en-US" altLang="zh-CN" sz="2400" dirty="0"/>
              <a:t>.</a:t>
            </a:r>
          </a:p>
          <a:p>
            <a:r>
              <a:rPr lang="zh-CN" altLang="en-US" sz="2400" b="1" dirty="0"/>
              <a:t>难点：</a:t>
            </a:r>
            <a:r>
              <a:rPr lang="zh-CN" altLang="en-US" sz="2400" dirty="0"/>
              <a:t>正确区分自变量与函数</a:t>
            </a:r>
            <a:r>
              <a:rPr lang="en-US" altLang="zh-CN" sz="2400" dirty="0" smtClean="0"/>
              <a:t>.</a:t>
            </a:r>
            <a:endParaRPr lang="en-US" altLang="zh-CN" sz="2400" dirty="0"/>
          </a:p>
        </p:txBody>
      </p:sp>
      <p:pic>
        <p:nvPicPr>
          <p:cNvPr id="13329" name="Picture 1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4797152"/>
            <a:ext cx="140335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330" name="Group 18"/>
          <p:cNvGrpSpPr/>
          <p:nvPr/>
        </p:nvGrpSpPr>
        <p:grpSpPr bwMode="auto">
          <a:xfrm>
            <a:off x="3489816" y="684442"/>
            <a:ext cx="1898650" cy="650875"/>
            <a:chOff x="930" y="709"/>
            <a:chExt cx="1460" cy="500"/>
          </a:xfrm>
        </p:grpSpPr>
        <p:sp>
          <p:nvSpPr>
            <p:cNvPr id="13331" name="AutoShape 19"/>
            <p:cNvSpPr>
              <a:spLocks noChangeArrowheads="1"/>
            </p:cNvSpPr>
            <p:nvPr/>
          </p:nvSpPr>
          <p:spPr bwMode="auto">
            <a:xfrm>
              <a:off x="930" y="709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shade val="8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3332" name="AutoShape 20"/>
            <p:cNvSpPr>
              <a:spLocks noChangeArrowheads="1"/>
            </p:cNvSpPr>
            <p:nvPr/>
          </p:nvSpPr>
          <p:spPr bwMode="auto">
            <a:xfrm>
              <a:off x="965" y="731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3333" name="AutoShape 21"/>
            <p:cNvSpPr>
              <a:spLocks noChangeArrowheads="1"/>
            </p:cNvSpPr>
            <p:nvPr/>
          </p:nvSpPr>
          <p:spPr bwMode="auto">
            <a:xfrm>
              <a:off x="969" y="768"/>
              <a:ext cx="1383" cy="38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gamma/>
                    <a:shade val="46275"/>
                    <a:invGamma/>
                    <a:alpha val="0"/>
                  </a:srgbClr>
                </a:gs>
                <a:gs pos="100000">
                  <a:srgbClr val="FFFF6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rgbClr val="FF0066"/>
                  </a:solidFill>
                </a:rPr>
                <a:t>学习目标</a:t>
              </a:r>
            </a:p>
          </p:txBody>
        </p:sp>
      </p:grp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35C7-DD9E-4075-945A-B4D6514B3734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7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15DA-F102-468E-826B-0C78F2AD325A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29730" name="Rectangle 34"/>
          <p:cNvSpPr>
            <a:spLocks noChangeArrowheads="1"/>
          </p:cNvSpPr>
          <p:nvPr/>
        </p:nvSpPr>
        <p:spPr bwMode="auto">
          <a:xfrm>
            <a:off x="458176" y="2677719"/>
            <a:ext cx="676751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 eaLnBrk="0" hangingPunct="0">
              <a:tabLst>
                <a:tab pos="361950" algn="l"/>
              </a:tabLst>
            </a:pPr>
            <a:r>
              <a:rPr lang="en-US" altLang="zh-CN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自学要求</a:t>
            </a: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：</a:t>
            </a:r>
          </a:p>
          <a:p>
            <a:pPr marL="342900" indent="-342900">
              <a:tabLst>
                <a:tab pos="361950" algn="l"/>
              </a:tabLst>
            </a:pP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自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主学习课本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116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页，完成下列问题：</a:t>
            </a:r>
          </a:p>
          <a:p>
            <a:pPr marL="342900" indent="-342900">
              <a:tabLst>
                <a:tab pos="361950" algn="l"/>
              </a:tabLst>
            </a:pPr>
            <a:r>
              <a:rPr lang="en-US" altLang="zh-CN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1) 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什么是函数？什么是自变量？</a:t>
            </a:r>
          </a:p>
          <a:p>
            <a:pPr marL="342900" indent="-342900">
              <a:tabLst>
                <a:tab pos="361950" algn="l"/>
              </a:tabLst>
            </a:pPr>
            <a:r>
              <a:rPr lang="en-US" altLang="zh-CN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2) 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什么是一个函数的函数值？怎样求？</a:t>
            </a:r>
          </a:p>
        </p:txBody>
      </p:sp>
      <p:sp>
        <p:nvSpPr>
          <p:cNvPr id="29731" name="Text Box 35"/>
          <p:cNvSpPr txBox="1">
            <a:spLocks noChangeArrowheads="1"/>
          </p:cNvSpPr>
          <p:nvPr/>
        </p:nvSpPr>
        <p:spPr bwMode="auto">
          <a:xfrm>
            <a:off x="971550" y="908050"/>
            <a:ext cx="6913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666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新知探究（一）自变量与函数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F6FC-9E00-4ED4-ABA7-5531D78F3BD6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1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F29F-2EA5-4A7F-BD02-5524F8ED6487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179388" y="1268413"/>
            <a:ext cx="8856662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400050"/>
            <a:r>
              <a:rPr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①</a:t>
            </a: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下列变量之间的关系不是函数关系的是（    ）</a:t>
            </a:r>
          </a:p>
          <a:p>
            <a:pPr indent="400050"/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A.</a:t>
            </a: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矩形的一条边长是</a:t>
            </a:r>
            <a:r>
              <a:rPr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6 cm</a:t>
            </a: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，它的面积</a:t>
            </a:r>
            <a:r>
              <a:rPr lang="en-US" altLang="zh-CN" sz="2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 </a:t>
            </a:r>
            <a:r>
              <a:rPr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cm</a:t>
            </a: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与另一边长</a:t>
            </a:r>
            <a:r>
              <a:rPr lang="en-US" altLang="zh-CN" sz="2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 </a:t>
            </a:r>
            <a:r>
              <a:rPr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cm</a:t>
            </a: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的关系</a:t>
            </a:r>
          </a:p>
          <a:p>
            <a:pPr indent="400050"/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B.</a:t>
            </a: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正方形的面积与周长的关系</a:t>
            </a:r>
          </a:p>
          <a:p>
            <a:pPr indent="400050"/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C.</a:t>
            </a: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圆的面积与周长的关系</a:t>
            </a:r>
          </a:p>
          <a:p>
            <a:pPr indent="400050"/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D.</a:t>
            </a: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某图形的面积与它所在的平面的位置关系</a:t>
            </a:r>
            <a:endParaRPr lang="zh-CN" altLang="en-US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5385" name="Object 25"/>
          <p:cNvGraphicFramePr>
            <a:graphicFrameLocks noChangeAspect="1"/>
          </p:cNvGraphicFramePr>
          <p:nvPr/>
        </p:nvGraphicFramePr>
        <p:xfrm>
          <a:off x="-1835150" y="3173413"/>
          <a:ext cx="104775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2" name="公式" r:id="rId3" imgW="101600" imgH="190500" progId="Equation.3">
                  <p:embed/>
                </p:oleObj>
              </mc:Choice>
              <mc:Fallback>
                <p:oleObj name="公式" r:id="rId3" imgW="101600" imgH="1905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835150" y="3173413"/>
                        <a:ext cx="104775" cy="19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7" name="Rectangle 27"/>
          <p:cNvSpPr>
            <a:spLocks noChangeArrowheads="1"/>
          </p:cNvSpPr>
          <p:nvPr/>
        </p:nvSpPr>
        <p:spPr bwMode="auto">
          <a:xfrm>
            <a:off x="323850" y="2924175"/>
            <a:ext cx="82089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400050" eaLnBrk="0" hangingPunct="0"/>
            <a:r>
              <a:rPr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②</a:t>
            </a: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一般地，如果在一个</a:t>
            </a:r>
            <a:r>
              <a:rPr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</a:t>
            </a: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中，有两个</a:t>
            </a:r>
            <a:r>
              <a:rPr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， 例如</a:t>
            </a:r>
            <a:r>
              <a:rPr lang="en-US" altLang="zh-CN" sz="2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和</a:t>
            </a:r>
            <a:r>
              <a:rPr lang="en-US" altLang="zh-CN" sz="2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，对于</a:t>
            </a:r>
            <a:r>
              <a:rPr lang="en-US" altLang="zh-CN" sz="2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的每</a:t>
            </a:r>
            <a:r>
              <a:rPr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</a:rPr>
              <a:t>—</a:t>
            </a: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个值，</a:t>
            </a:r>
            <a:r>
              <a:rPr lang="en-US" altLang="zh-CN" sz="2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都有</a:t>
            </a:r>
            <a:r>
              <a:rPr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</a:t>
            </a: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与之对应，我们就说</a:t>
            </a:r>
            <a:r>
              <a:rPr lang="en-US" altLang="zh-CN" sz="2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是</a:t>
            </a:r>
            <a:r>
              <a:rPr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</a:t>
            </a: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，</a:t>
            </a:r>
            <a:r>
              <a:rPr lang="en-US" altLang="zh-CN" sz="2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是</a:t>
            </a:r>
            <a:r>
              <a:rPr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</a:t>
            </a: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，此时也称</a:t>
            </a:r>
            <a:r>
              <a:rPr lang="en-US" altLang="zh-CN" sz="2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是</a:t>
            </a:r>
            <a:r>
              <a:rPr lang="en-US" altLang="zh-CN" sz="2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的</a:t>
            </a:r>
            <a:r>
              <a:rPr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__________</a:t>
            </a:r>
            <a:r>
              <a:rPr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250825" y="4797425"/>
            <a:ext cx="756126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666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点拨：</a:t>
            </a:r>
            <a:r>
              <a:rPr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</a:t>
            </a: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必须有两个变量</a:t>
            </a:r>
          </a:p>
          <a:p>
            <a:pPr>
              <a:spcBef>
                <a:spcPct val="50000"/>
              </a:spcBef>
            </a:pP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</a:t>
            </a:r>
            <a:r>
              <a:rPr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</a:t>
            </a: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自变量每取一个值，函数都有唯一的值对应。</a:t>
            </a:r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539750" y="4005263"/>
            <a:ext cx="74898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666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通过以上的练习，你一定知道函数和自变量了？和同桌交流一下吧，找出它们之间的联系与区别</a:t>
            </a:r>
            <a:r>
              <a:rPr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pic>
        <p:nvPicPr>
          <p:cNvPr id="15391" name="Picture 3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019925" y="4508500"/>
            <a:ext cx="1735138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393" name="Group 33"/>
          <p:cNvGrpSpPr/>
          <p:nvPr/>
        </p:nvGrpSpPr>
        <p:grpSpPr bwMode="auto">
          <a:xfrm>
            <a:off x="2771775" y="401638"/>
            <a:ext cx="2520950" cy="650875"/>
            <a:chOff x="930" y="709"/>
            <a:chExt cx="1460" cy="500"/>
          </a:xfrm>
        </p:grpSpPr>
        <p:sp>
          <p:nvSpPr>
            <p:cNvPr id="15394" name="AutoShape 34"/>
            <p:cNvSpPr>
              <a:spLocks noChangeArrowheads="1"/>
            </p:cNvSpPr>
            <p:nvPr/>
          </p:nvSpPr>
          <p:spPr bwMode="auto">
            <a:xfrm>
              <a:off x="930" y="709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shade val="8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5395" name="AutoShape 35"/>
            <p:cNvSpPr>
              <a:spLocks noChangeArrowheads="1"/>
            </p:cNvSpPr>
            <p:nvPr/>
          </p:nvSpPr>
          <p:spPr bwMode="auto">
            <a:xfrm>
              <a:off x="965" y="731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5396" name="AutoShape 36"/>
            <p:cNvSpPr>
              <a:spLocks noChangeArrowheads="1"/>
            </p:cNvSpPr>
            <p:nvPr/>
          </p:nvSpPr>
          <p:spPr bwMode="auto">
            <a:xfrm>
              <a:off x="963" y="768"/>
              <a:ext cx="1395" cy="38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gamma/>
                    <a:shade val="46275"/>
                    <a:invGamma/>
                    <a:alpha val="0"/>
                  </a:srgbClr>
                </a:gs>
                <a:gs pos="100000">
                  <a:srgbClr val="FFFF6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400" dirty="0"/>
                <a:t>预习效果检测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C8C2-0EC5-4277-99CE-F469595A52C9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11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51376-F1D8-4853-93DC-946D5A8CBE29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11351" name="Text Box 87"/>
          <p:cNvSpPr txBox="1">
            <a:spLocks noChangeArrowheads="1"/>
          </p:cNvSpPr>
          <p:nvPr/>
        </p:nvSpPr>
        <p:spPr bwMode="auto">
          <a:xfrm>
            <a:off x="539750" y="1371600"/>
            <a:ext cx="76327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666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例：用总长为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60m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的篱笆围成矩形场地，求矩形面积</a:t>
            </a:r>
            <a:r>
              <a:rPr lang="en-US" altLang="zh-CN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s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(m</a:t>
            </a:r>
            <a:r>
              <a:rPr lang="en-US" altLang="zh-CN" sz="2400" b="1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与一边长</a:t>
            </a:r>
            <a:r>
              <a:rPr lang="en-US" altLang="zh-CN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楷体_GB2312" pitchFamily="49" charset="-122"/>
              </a:rPr>
              <a:t>l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(m)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之间的关系式。并指出式中的常量与变量，并判断是否是函数关系式，若是，指出 自变量与函数。</a:t>
            </a:r>
          </a:p>
        </p:txBody>
      </p:sp>
      <p:sp>
        <p:nvSpPr>
          <p:cNvPr id="11352" name="Text Box 88"/>
          <p:cNvSpPr txBox="1">
            <a:spLocks noChangeArrowheads="1"/>
          </p:cNvSpPr>
          <p:nvPr/>
        </p:nvSpPr>
        <p:spPr bwMode="auto">
          <a:xfrm>
            <a:off x="827088" y="4437063"/>
            <a:ext cx="7848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666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说明：解决此类问题，关键是了解常量与变量，自变量与函数的意义。</a:t>
            </a:r>
          </a:p>
        </p:txBody>
      </p:sp>
      <p:pic>
        <p:nvPicPr>
          <p:cNvPr id="11354" name="Picture 90" descr="u=1546302554,3419695343&amp;fm=0&amp;gp=-3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2781300"/>
            <a:ext cx="2952750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355" name="Group 91"/>
          <p:cNvGrpSpPr/>
          <p:nvPr/>
        </p:nvGrpSpPr>
        <p:grpSpPr bwMode="auto">
          <a:xfrm>
            <a:off x="2281238" y="504825"/>
            <a:ext cx="2938462" cy="700088"/>
            <a:chOff x="930" y="689"/>
            <a:chExt cx="1460" cy="537"/>
          </a:xfrm>
        </p:grpSpPr>
        <p:sp>
          <p:nvSpPr>
            <p:cNvPr id="11356" name="AutoShape 92"/>
            <p:cNvSpPr>
              <a:spLocks noChangeArrowheads="1"/>
            </p:cNvSpPr>
            <p:nvPr/>
          </p:nvSpPr>
          <p:spPr bwMode="auto">
            <a:xfrm>
              <a:off x="930" y="709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shade val="8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1357" name="AutoShape 93"/>
            <p:cNvSpPr>
              <a:spLocks noChangeArrowheads="1"/>
            </p:cNvSpPr>
            <p:nvPr/>
          </p:nvSpPr>
          <p:spPr bwMode="auto">
            <a:xfrm>
              <a:off x="965" y="731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1358" name="AutoShape 94"/>
            <p:cNvSpPr>
              <a:spLocks noChangeArrowheads="1"/>
            </p:cNvSpPr>
            <p:nvPr/>
          </p:nvSpPr>
          <p:spPr bwMode="auto">
            <a:xfrm>
              <a:off x="946" y="689"/>
              <a:ext cx="1431" cy="53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gamma/>
                    <a:shade val="46275"/>
                    <a:invGamma/>
                    <a:alpha val="0"/>
                  </a:srgbClr>
                </a:gs>
                <a:gs pos="100000">
                  <a:srgbClr val="FFFF6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3600">
                  <a:solidFill>
                    <a:srgbClr val="FF0066"/>
                  </a:solidFill>
                </a:rPr>
                <a:t>典例剖析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6FB3B-0E8E-48EB-B71A-5A7D60912800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10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E41C-F947-4DC3-A908-DE17A962C04C}" type="slidenum">
              <a:rPr lang="en-US" altLang="zh-CN"/>
              <a:t>7</a:t>
            </a:fld>
            <a:endParaRPr lang="en-US" altLang="zh-CN"/>
          </a:p>
        </p:txBody>
      </p:sp>
      <p:sp>
        <p:nvSpPr>
          <p:cNvPr id="12378" name="Text Box 90"/>
          <p:cNvSpPr txBox="1">
            <a:spLocks noChangeArrowheads="1"/>
          </p:cNvSpPr>
          <p:nvPr/>
        </p:nvSpPr>
        <p:spPr bwMode="auto">
          <a:xfrm>
            <a:off x="684213" y="908050"/>
            <a:ext cx="7991475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666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en-US" altLang="zh-CN" sz="2400" b="1" dirty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每种商品的单价是每只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元，它的销售额</a:t>
            </a:r>
            <a:r>
              <a:rPr lang="en-US" altLang="zh-CN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y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（元）与所授商品数量</a:t>
            </a:r>
            <a:r>
              <a:rPr lang="en-US" altLang="zh-CN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（只）之间的关系式是（         ），其中（    ）是（       ）的函数。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如图是某物体的抛射曲线图，其中</a:t>
            </a:r>
            <a:r>
              <a:rPr lang="en-US" altLang="zh-CN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表示物体与抛射点之间的水平距离，</a:t>
            </a:r>
            <a:r>
              <a:rPr lang="en-US" altLang="zh-CN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h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表示物体的高度．该图中的变量是（　）与（　　），其中（　　　）是自变量（　　）的函数．</a:t>
            </a:r>
          </a:p>
          <a:p>
            <a:pPr>
              <a:spcBef>
                <a:spcPct val="50000"/>
              </a:spcBef>
            </a:pPr>
            <a:endParaRPr lang="zh-CN" altLang="en-US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</a:pPr>
            <a:endParaRPr lang="zh-CN" altLang="en-US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3.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课本练习题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题。</a:t>
            </a:r>
          </a:p>
          <a:p>
            <a:pPr>
              <a:spcBef>
                <a:spcPct val="50000"/>
              </a:spcBef>
            </a:pPr>
            <a:r>
              <a:rPr lang="zh-CN" altLang="en-US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pic>
        <p:nvPicPr>
          <p:cNvPr id="12380" name="Picture 9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40425" y="4005263"/>
            <a:ext cx="2952750" cy="1874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381" name="Group 93"/>
          <p:cNvGrpSpPr/>
          <p:nvPr/>
        </p:nvGrpSpPr>
        <p:grpSpPr bwMode="auto">
          <a:xfrm>
            <a:off x="3635375" y="404813"/>
            <a:ext cx="1898650" cy="650875"/>
            <a:chOff x="930" y="709"/>
            <a:chExt cx="1460" cy="500"/>
          </a:xfrm>
        </p:grpSpPr>
        <p:sp>
          <p:nvSpPr>
            <p:cNvPr id="12382" name="AutoShape 94"/>
            <p:cNvSpPr>
              <a:spLocks noChangeArrowheads="1"/>
            </p:cNvSpPr>
            <p:nvPr/>
          </p:nvSpPr>
          <p:spPr bwMode="auto">
            <a:xfrm>
              <a:off x="930" y="709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shade val="8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2383" name="AutoShape 95"/>
            <p:cNvSpPr>
              <a:spLocks noChangeArrowheads="1"/>
            </p:cNvSpPr>
            <p:nvPr/>
          </p:nvSpPr>
          <p:spPr bwMode="auto">
            <a:xfrm>
              <a:off x="965" y="731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2384" name="AutoShape 96"/>
            <p:cNvSpPr>
              <a:spLocks noChangeArrowheads="1"/>
            </p:cNvSpPr>
            <p:nvPr/>
          </p:nvSpPr>
          <p:spPr bwMode="auto">
            <a:xfrm>
              <a:off x="969" y="768"/>
              <a:ext cx="1383" cy="38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gamma/>
                    <a:shade val="46275"/>
                    <a:invGamma/>
                    <a:alpha val="0"/>
                  </a:srgbClr>
                </a:gs>
                <a:gs pos="100000">
                  <a:srgbClr val="FFFF6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rgbClr val="FF0066"/>
                  </a:solidFill>
                </a:rPr>
                <a:t>对应训练：</a:t>
              </a:r>
            </a:p>
          </p:txBody>
        </p:sp>
      </p:grp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31686-2C08-4ED3-8CE2-AAD6E262F29E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69354-3207-4F64-B127-1A6F194605F0}" type="slidenum">
              <a:rPr lang="en-US" altLang="zh-CN"/>
              <a:t>8</a:t>
            </a:fld>
            <a:endParaRPr lang="en-US" altLang="zh-CN"/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468313" y="549275"/>
            <a:ext cx="83518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666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探究（二）利用给定的函数，能根据自变量的值求出函数的值</a:t>
            </a:r>
            <a:r>
              <a:rPr lang="en-US" altLang="zh-CN" sz="2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539750" y="1844675"/>
            <a:ext cx="7921625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666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自学要求：自学课本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117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页的内容，弄清以下问题：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什么是函数值？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2.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如何求函数值？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3.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例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中</a:t>
            </a:r>
            <a:r>
              <a:rPr lang="en-US" altLang="zh-CN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的与</a:t>
            </a:r>
            <a:r>
              <a:rPr lang="en-US" altLang="zh-CN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n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分别代表什么？它们之间的函数关系式是什么？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4.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在序号为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100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的图形中，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100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在函数关系式中代表什么？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6F5F1-9856-416E-A04F-27660857F21B}" type="datetime1">
              <a:rPr lang="zh-CN" altLang="en-US"/>
              <a:t>2023-01-17</a:t>
            </a:fld>
            <a:endParaRPr lang="en-US" altLang="zh-CN"/>
          </a:p>
        </p:txBody>
      </p:sp>
      <p:sp>
        <p:nvSpPr>
          <p:cNvPr id="33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0B4C9-BC1A-430D-B7C4-AA11EEA97EBB}" type="slidenum">
              <a:rPr lang="en-US" altLang="zh-CN"/>
              <a:t>9</a:t>
            </a:fld>
            <a:endParaRPr lang="en-US" altLang="zh-CN"/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323850" y="836613"/>
            <a:ext cx="8208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666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/>
              <a:t>例</a:t>
            </a:r>
            <a:r>
              <a:rPr lang="en-US" altLang="zh-CN" sz="2400"/>
              <a:t>1.</a:t>
            </a:r>
            <a:r>
              <a:rPr lang="zh-CN" altLang="en-US" sz="2400"/>
              <a:t>变式题：观察下图，根据表格中的问题回答下列问题：</a:t>
            </a:r>
          </a:p>
        </p:txBody>
      </p:sp>
      <p:graphicFrame>
        <p:nvGraphicFramePr>
          <p:cNvPr id="57432" name="Group 88"/>
          <p:cNvGraphicFramePr>
            <a:graphicFrameLocks noGrp="1"/>
          </p:cNvGraphicFramePr>
          <p:nvPr/>
        </p:nvGraphicFramePr>
        <p:xfrm>
          <a:off x="323850" y="3068638"/>
          <a:ext cx="7848600" cy="1241045"/>
        </p:xfrm>
        <a:graphic>
          <a:graphicData uri="http://schemas.openxmlformats.org/drawingml/2006/table">
            <a:tbl>
              <a:tblPr/>
              <a:tblGrid>
                <a:gridCol w="180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梯形个数</a:t>
                      </a:r>
                      <a:r>
                        <a:rPr kumimoji="0" lang="en-US" altLang="zh-CN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……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图形周长</a:t>
                      </a:r>
                      <a:r>
                        <a:rPr kumimoji="0" lang="en-US" altLang="zh-CN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17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……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7414" name="Text Box 70"/>
          <p:cNvSpPr txBox="1">
            <a:spLocks noChangeArrowheads="1"/>
          </p:cNvSpPr>
          <p:nvPr/>
        </p:nvSpPr>
        <p:spPr bwMode="auto">
          <a:xfrm>
            <a:off x="323850" y="4652963"/>
            <a:ext cx="8424863" cy="137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666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/>
              <a:t>1.</a:t>
            </a:r>
            <a:r>
              <a:rPr lang="zh-CN" altLang="en-US" sz="2400"/>
              <a:t>写出</a:t>
            </a:r>
            <a:r>
              <a:rPr lang="en-US" altLang="zh-CN" sz="2400" i="1">
                <a:latin typeface="Times New Roman" panose="02020603050405020304" pitchFamily="18" charset="0"/>
              </a:rPr>
              <a:t>l</a:t>
            </a:r>
            <a:r>
              <a:rPr lang="zh-CN" altLang="en-US" sz="2400"/>
              <a:t>与</a:t>
            </a:r>
            <a:r>
              <a:rPr lang="en-US" altLang="zh-CN" sz="2400" i="1">
                <a:latin typeface="Times New Roman" panose="02020603050405020304" pitchFamily="18" charset="0"/>
              </a:rPr>
              <a:t>n</a:t>
            </a:r>
            <a:r>
              <a:rPr lang="zh-CN" altLang="en-US" sz="2400"/>
              <a:t>的关系式，在这个关系式中，哪个量是常量，哪个量是变量？</a:t>
            </a:r>
          </a:p>
          <a:p>
            <a:pPr>
              <a:spcBef>
                <a:spcPct val="50000"/>
              </a:spcBef>
            </a:pPr>
            <a:r>
              <a:rPr lang="en-US" altLang="zh-CN" sz="2400"/>
              <a:t>2.</a:t>
            </a:r>
            <a:r>
              <a:rPr lang="zh-CN" altLang="en-US" sz="2400"/>
              <a:t>求</a:t>
            </a:r>
            <a:r>
              <a:rPr lang="en-US" altLang="zh-CN" sz="2400" i="1">
                <a:latin typeface="Times New Roman" panose="02020603050405020304" pitchFamily="18" charset="0"/>
              </a:rPr>
              <a:t>n</a:t>
            </a:r>
            <a:r>
              <a:rPr lang="en-US" altLang="zh-CN" sz="2400"/>
              <a:t>=11</a:t>
            </a:r>
            <a:r>
              <a:rPr lang="zh-CN" altLang="en-US" sz="2400"/>
              <a:t>时的图形周长</a:t>
            </a:r>
            <a:r>
              <a:rPr lang="en-US" altLang="zh-CN" sz="2400"/>
              <a:t>.</a:t>
            </a:r>
          </a:p>
        </p:txBody>
      </p:sp>
      <p:pic>
        <p:nvPicPr>
          <p:cNvPr id="57416" name="Picture 7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92275" y="1555750"/>
            <a:ext cx="4319588" cy="136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938</Words>
  <Application>Microsoft Office PowerPoint</Application>
  <PresentationFormat>全屏显示(4:3)</PresentationFormat>
  <Paragraphs>115</Paragraphs>
  <Slides>12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方正姚体</vt:lpstr>
      <vt:lpstr>华文新魏</vt:lpstr>
      <vt:lpstr>楷体_GB2312</vt:lpstr>
      <vt:lpstr>隶书</vt:lpstr>
      <vt:lpstr>宋体</vt:lpstr>
      <vt:lpstr>微软雅黑</vt:lpstr>
      <vt:lpstr>Arial</vt:lpstr>
      <vt:lpstr>Times New Roman</vt:lpstr>
      <vt:lpstr>WWW.2PPT.COM
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2021-12-31T06:00:03Z</dcterms:created>
  <dcterms:modified xsi:type="dcterms:W3CDTF">2023-01-17T02:22:05Z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D1BF9560DC934D89ADA40CEE2C9EF0BE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