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87" r:id="rId4"/>
    <p:sldId id="299" r:id="rId5"/>
    <p:sldId id="288" r:id="rId6"/>
    <p:sldId id="301" r:id="rId7"/>
    <p:sldId id="302" r:id="rId8"/>
    <p:sldId id="303" r:id="rId9"/>
    <p:sldId id="305" r:id="rId10"/>
    <p:sldId id="290" r:id="rId11"/>
  </p:sldIdLst>
  <p:sldSz cx="12192000" cy="6858000"/>
  <p:notesSz cx="7104063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楷体" panose="02010609060101010101" pitchFamily="49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B3D798"/>
    <a:srgbClr val="FFE591"/>
    <a:srgbClr val="DCC7E0"/>
    <a:srgbClr val="FFE692"/>
    <a:srgbClr val="CC0000"/>
    <a:srgbClr val="00923F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52709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校园绿地面积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19002" y="3399426"/>
            <a:ext cx="2753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苏教版  数学  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40764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23104" y="1972533"/>
            <a:ext cx="8660130" cy="3402330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通过这次活动，既锻炼了实践操作能力，又提高了整理数据和计算的水平，同时也进一步体会到了数学与日常生活的密切联系，感受到了数学的应用价值。在这次活动中，我们也认识到应该爱护校园里的一草一木，爱护我们赖以生存的环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86625" y="1406973"/>
            <a:ext cx="96376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1.使学生围绕需要解决的问题自主开展查找资料、实际测量、整理数据、分析讨论等活动，在活动中加深对相关面积计算的理解。</a:t>
            </a: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2.使学生通过参与事前规划、事中合作、事后反思的过程，积累解决问题的经验，增强数学应用意识。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校园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25" y="969010"/>
            <a:ext cx="7500620" cy="520001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绿色校园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17" y="1162165"/>
            <a:ext cx="7329170" cy="474916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35012" y="1150324"/>
            <a:ext cx="79025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你们学校的绿地面积是多少？人均绿地面积呢？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66846" y="1886183"/>
            <a:ext cx="5170805" cy="937260"/>
            <a:chOff x="4425" y="2609"/>
            <a:chExt cx="8143" cy="1476"/>
          </a:xfrm>
        </p:grpSpPr>
        <p:sp>
          <p:nvSpPr>
            <p:cNvPr id="27" name="AutoShape 34"/>
            <p:cNvSpPr/>
            <p:nvPr/>
          </p:nvSpPr>
          <p:spPr>
            <a:xfrm>
              <a:off x="4425" y="2609"/>
              <a:ext cx="8143" cy="1476"/>
            </a:xfrm>
            <a:prstGeom prst="wedgeRoundRectCallout">
              <a:avLst>
                <a:gd name="adj1" fmla="val 54671"/>
                <a:gd name="adj2" fmla="val 4500"/>
                <a:gd name="adj3" fmla="val 16667"/>
              </a:avLst>
            </a:prstGeom>
            <a:solidFill>
              <a:srgbClr val="FFE692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4694" y="2721"/>
              <a:ext cx="7605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要知道学校的人均绿地面积，需要收集哪些数据？可以怎样收集数据？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1140942" y="5221283"/>
            <a:ext cx="985451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先了解校园里绿地的分布情况，再制订一个测量和统计校园绿地面积的方案，在全班交流。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9184" y="3153643"/>
            <a:ext cx="2788285" cy="1263015"/>
            <a:chOff x="2280" y="4862"/>
            <a:chExt cx="4391" cy="1989"/>
          </a:xfrm>
        </p:grpSpPr>
        <p:sp>
          <p:nvSpPr>
            <p:cNvPr id="11" name="AutoShape 34"/>
            <p:cNvSpPr/>
            <p:nvPr/>
          </p:nvSpPr>
          <p:spPr>
            <a:xfrm>
              <a:off x="2280" y="4862"/>
              <a:ext cx="4391" cy="1928"/>
            </a:xfrm>
            <a:prstGeom prst="wedgeRoundRectCallout">
              <a:avLst>
                <a:gd name="adj1" fmla="val -37389"/>
                <a:gd name="adj2" fmla="val 66120"/>
                <a:gd name="adj3" fmla="val 16667"/>
              </a:avLst>
            </a:prstGeom>
            <a:solidFill>
              <a:srgbClr val="DCC7E0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2280" y="4963"/>
              <a:ext cx="4345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要知道校园内草坪、花圃和树木的占地面积。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2250" y="3156507"/>
            <a:ext cx="2687955" cy="1300343"/>
            <a:chOff x="12977" y="5067"/>
            <a:chExt cx="4233" cy="2126"/>
          </a:xfrm>
        </p:grpSpPr>
        <p:sp>
          <p:nvSpPr>
            <p:cNvPr id="3" name="AutoShape 34"/>
            <p:cNvSpPr/>
            <p:nvPr/>
          </p:nvSpPr>
          <p:spPr>
            <a:xfrm>
              <a:off x="12977" y="5067"/>
              <a:ext cx="4042" cy="2118"/>
            </a:xfrm>
            <a:prstGeom prst="wedgeRoundRectCallout">
              <a:avLst>
                <a:gd name="adj1" fmla="val 44674"/>
                <a:gd name="adj2" fmla="val 64687"/>
                <a:gd name="adj3" fmla="val 16667"/>
              </a:avLst>
            </a:prstGeom>
            <a:solidFill>
              <a:srgbClr val="B3D798"/>
            </a:solidFill>
            <a:ln w="12700" cap="flat" cmpd="sng">
              <a:solidFill>
                <a:srgbClr val="7FC55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13094" y="5231"/>
              <a:ext cx="4116" cy="1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-100" normalizeH="0" baseline="0" noProof="0" dirty="0" smtClean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要计算人均绿地面积，还要知道全校师生人数。</a:t>
              </a:r>
              <a:endParaRPr kumimoji="0" lang="zh-CN" altLang="en-US" sz="2400" kern="1200" cap="none" spc="-100" normalizeH="0" baseline="0" noProof="0" dirty="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47716" y="3151738"/>
            <a:ext cx="2792730" cy="1198880"/>
            <a:chOff x="7017" y="4902"/>
            <a:chExt cx="4398" cy="1888"/>
          </a:xfrm>
        </p:grpSpPr>
        <p:sp>
          <p:nvSpPr>
            <p:cNvPr id="15" name="AutoShape 34"/>
            <p:cNvSpPr/>
            <p:nvPr/>
          </p:nvSpPr>
          <p:spPr>
            <a:xfrm>
              <a:off x="7017" y="4963"/>
              <a:ext cx="4281" cy="1827"/>
            </a:xfrm>
            <a:prstGeom prst="wedgeRoundRectCallout">
              <a:avLst>
                <a:gd name="adj1" fmla="val 32189"/>
                <a:gd name="adj2" fmla="val 71304"/>
                <a:gd name="adj3" fmla="val 16667"/>
              </a:avLst>
            </a:prstGeom>
            <a:solidFill>
              <a:srgbClr val="B3D798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7063" y="4902"/>
              <a:ext cx="4352" cy="1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-100" normalizeH="0" baseline="0" noProof="0" dirty="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可以查找资料或者实地测量计算面积所需的数据。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58906" y="50198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提出问题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8585" y="1139190"/>
            <a:ext cx="7165975" cy="1790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574" y="4196563"/>
            <a:ext cx="9504045" cy="2361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8"/>
          <p:cNvSpPr txBox="1"/>
          <p:nvPr/>
        </p:nvSpPr>
        <p:spPr>
          <a:xfrm>
            <a:off x="1552575" y="2929255"/>
            <a:ext cx="9750425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根据活动方案，分小组测量和计算校园内草坪、花圃和树木的占地面积，并把结果记录在下表中。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504" y="65099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实地测量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41297" y="2382591"/>
            <a:ext cx="9045137" cy="2984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8"/>
          <p:cNvSpPr txBox="1"/>
          <p:nvPr/>
        </p:nvSpPr>
        <p:spPr>
          <a:xfrm>
            <a:off x="1306253" y="1119765"/>
            <a:ext cx="8493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汇总各小组的测量结果，并完成下面的统计表。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106545" y="1482090"/>
            <a:ext cx="4077970" cy="1193165"/>
            <a:chOff x="6452" y="2334"/>
            <a:chExt cx="6422" cy="1879"/>
          </a:xfrm>
        </p:grpSpPr>
        <p:sp>
          <p:nvSpPr>
            <p:cNvPr id="6" name="AutoShape 34"/>
            <p:cNvSpPr/>
            <p:nvPr/>
          </p:nvSpPr>
          <p:spPr>
            <a:xfrm>
              <a:off x="6452" y="2334"/>
              <a:ext cx="6296" cy="1879"/>
            </a:xfrm>
            <a:prstGeom prst="wedgeRoundRectCallout">
              <a:avLst>
                <a:gd name="adj1" fmla="val -60253"/>
                <a:gd name="adj2" fmla="val -11414"/>
                <a:gd name="adj3" fmla="val 16667"/>
              </a:avLst>
            </a:prstGeom>
            <a:solidFill>
              <a:srgbClr val="FFE591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6566" y="2525"/>
              <a:ext cx="6308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通过测量和统计，你知道了什么？还能想到哪些问题？</a:t>
              </a:r>
            </a:p>
          </p:txBody>
        </p:sp>
      </p:grpSp>
      <p:sp>
        <p:nvSpPr>
          <p:cNvPr id="12" name="AutoShape 34"/>
          <p:cNvSpPr/>
          <p:nvPr/>
        </p:nvSpPr>
        <p:spPr>
          <a:xfrm>
            <a:off x="1296035" y="3045460"/>
            <a:ext cx="2393315" cy="1302385"/>
          </a:xfrm>
          <a:prstGeom prst="wedgeRoundRectCallout">
            <a:avLst>
              <a:gd name="adj1" fmla="val -37139"/>
              <a:gd name="adj2" fmla="val 72593"/>
              <a:gd name="adj3" fmla="val 16667"/>
            </a:avLst>
          </a:prstGeom>
          <a:solidFill>
            <a:srgbClr val="DCC7E0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l"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各种类型的绿地中，面积最大的是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endParaRPr lang="zh-CN" altLang="en-US" sz="24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" name="AutoShape 34"/>
          <p:cNvSpPr/>
          <p:nvPr/>
        </p:nvSpPr>
        <p:spPr>
          <a:xfrm>
            <a:off x="4835525" y="3028315"/>
            <a:ext cx="2500630" cy="1061720"/>
          </a:xfrm>
          <a:prstGeom prst="wedgeRoundRectCallout">
            <a:avLst>
              <a:gd name="adj1" fmla="val -9878"/>
              <a:gd name="adj2" fmla="val 86241"/>
              <a:gd name="adj3" fmla="val 16667"/>
            </a:avLst>
          </a:prstGeom>
          <a:solidFill>
            <a:srgbClr val="B3D798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spc="-1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我们学校的人均绿地面积是</a:t>
            </a:r>
            <a:r>
              <a:rPr lang="en-US" altLang="zh-CN" sz="2400" noProof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……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34"/>
          <p:cNvSpPr/>
          <p:nvPr/>
        </p:nvSpPr>
        <p:spPr>
          <a:xfrm>
            <a:off x="8184515" y="3045460"/>
            <a:ext cx="2873375" cy="1402080"/>
          </a:xfrm>
          <a:prstGeom prst="wedgeRoundRectCallout">
            <a:avLst>
              <a:gd name="adj1" fmla="val -1847"/>
              <a:gd name="adj2" fmla="val 67986"/>
              <a:gd name="adj3" fmla="val 16667"/>
            </a:avLst>
          </a:prstGeom>
          <a:solidFill>
            <a:srgbClr val="B3D798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l" fontAlgn="auto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与前几年比，学校的绿地面积有什么变化吗？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/>
          <p:nvPr/>
        </p:nvSpPr>
        <p:spPr>
          <a:xfrm>
            <a:off x="602615" y="992358"/>
            <a:ext cx="66881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通过上面的活动，你有什么收获和体会？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AutoShape 34"/>
          <p:cNvSpPr/>
          <p:nvPr/>
        </p:nvSpPr>
        <p:spPr>
          <a:xfrm>
            <a:off x="610235" y="2344420"/>
            <a:ext cx="3188970" cy="1081405"/>
          </a:xfrm>
          <a:prstGeom prst="wedgeRoundRectCallout">
            <a:avLst>
              <a:gd name="adj1" fmla="val -40068"/>
              <a:gd name="adj2" fmla="val 94394"/>
              <a:gd name="adj3" fmla="val 16667"/>
            </a:avLst>
          </a:prstGeom>
          <a:solidFill>
            <a:srgbClr val="DCC7E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可以用查找资料、测量等方法收集数据。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AutoShape 34"/>
          <p:cNvSpPr/>
          <p:nvPr/>
        </p:nvSpPr>
        <p:spPr>
          <a:xfrm>
            <a:off x="4375785" y="2202180"/>
            <a:ext cx="3441700" cy="1290320"/>
          </a:xfrm>
          <a:prstGeom prst="wedgeRoundRectCallout">
            <a:avLst>
              <a:gd name="adj1" fmla="val 33001"/>
              <a:gd name="adj2" fmla="val 76367"/>
              <a:gd name="adj3" fmla="val 16667"/>
            </a:avLst>
          </a:prstGeom>
          <a:solidFill>
            <a:srgbClr val="B3D798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l" fontAlgn="auto"/>
            <a:r>
              <a:rPr lang="zh-CN" altLang="en-US" sz="2400" dirty="0">
                <a:latin typeface="+mj-ea"/>
                <a:ea typeface="+mj-ea"/>
                <a:sym typeface="+mn-ea"/>
              </a:rPr>
              <a:t>测量和计算绿地面积时，要灵活运用学过的面积计算方法。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4" name="AutoShape 34"/>
          <p:cNvSpPr/>
          <p:nvPr/>
        </p:nvSpPr>
        <p:spPr>
          <a:xfrm>
            <a:off x="8769985" y="2289810"/>
            <a:ext cx="2237105" cy="1076960"/>
          </a:xfrm>
          <a:prstGeom prst="wedgeRoundRectCallout">
            <a:avLst>
              <a:gd name="adj1" fmla="val 38712"/>
              <a:gd name="adj2" fmla="val 89312"/>
              <a:gd name="adj3" fmla="val 16667"/>
            </a:avLst>
          </a:prstGeom>
          <a:solidFill>
            <a:srgbClr val="B3D798"/>
          </a:solidFill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spc="-100" noProof="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要爱护校园里的一草一木。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宽屏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Calibri</vt:lpstr>
      <vt:lpstr>楷体</vt:lpstr>
      <vt:lpstr>微软雅黑</vt:lpstr>
      <vt:lpstr>Arial</vt:lpstr>
      <vt:lpstr>宋体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CB875D25A7ED4019BD485C0157782154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