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4" r:id="rId2"/>
    <p:sldId id="300" r:id="rId3"/>
    <p:sldId id="310" r:id="rId4"/>
    <p:sldId id="261" r:id="rId5"/>
    <p:sldId id="291" r:id="rId6"/>
    <p:sldId id="282" r:id="rId7"/>
    <p:sldId id="306" r:id="rId8"/>
    <p:sldId id="288" r:id="rId9"/>
    <p:sldId id="311" r:id="rId10"/>
    <p:sldId id="312" r:id="rId11"/>
    <p:sldId id="308" r:id="rId12"/>
    <p:sldId id="289" r:id="rId13"/>
    <p:sldId id="302" r:id="rId14"/>
    <p:sldId id="295" r:id="rId15"/>
    <p:sldId id="309" r:id="rId16"/>
    <p:sldId id="303" r:id="rId17"/>
    <p:sldId id="283" r:id="rId18"/>
    <p:sldId id="313" r:id="rId19"/>
    <p:sldId id="294" r:id="rId20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CC"/>
    <a:srgbClr val="993300"/>
    <a:srgbClr val="003300"/>
    <a:srgbClr val="00CC00"/>
    <a:srgbClr val="FF0066"/>
    <a:srgbClr val="0000FF"/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167FE4-DC5D-4CCA-BB61-FD0BBA48A13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67534-4FB3-47BF-A8E6-1890A856FC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67534-4FB3-47BF-A8E6-1890A856FCB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343400"/>
            <a:ext cx="7772400" cy="1009650"/>
          </a:xfrm>
        </p:spPr>
        <p:txBody>
          <a:bodyPr/>
          <a:lstStyle>
            <a:lvl1pPr algn="r">
              <a:defRPr sz="4000"/>
            </a:lvl1pPr>
          </a:lstStyle>
          <a:p>
            <a:r>
              <a:rPr lang="zh-CN" altLang="en-US" smtClean="0"/>
              <a:t>单击此处编辑母版标题样式</a:t>
            </a:r>
            <a:endParaRPr lang="zh-CN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5562600"/>
            <a:ext cx="6400800" cy="7620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00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单击此处编辑母版副标题样式</a:t>
            </a:r>
            <a:endParaRPr lang="zh-CN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153988"/>
            <a:ext cx="2057400" cy="5972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53988"/>
            <a:ext cx="6019800" cy="5972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31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3988"/>
            <a:ext cx="8229600" cy="76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fade/>
  </p:transition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panose="020B060402020202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v"/>
        <a:defRPr>
          <a:solidFill>
            <a:srgbClr val="777777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§"/>
        <a:defRPr sz="1600">
          <a:solidFill>
            <a:srgbClr val="777777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anose="05000000000000000000" pitchFamily="2" charset="2"/>
        <a:buChar char="•"/>
        <a:defRPr sz="1600">
          <a:solidFill>
            <a:srgbClr val="777777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–"/>
        <a:defRPr sz="1400">
          <a:solidFill>
            <a:srgbClr val="777777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Wingdings" panose="05000000000000000000" pitchFamily="2" charset="2"/>
        <a:buChar char="»"/>
        <a:defRPr sz="1400">
          <a:solidFill>
            <a:srgbClr val="777777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G:\&#25913;&#29256;&#25945;&#26448;\&#32769;&#24072;&#22238;&#31295;\&#19979;&#23398;&#26399;\&#20864;&#25945;&#29256;&#65288;2013&#25945;&#26448;&#65289;&#20843;&#19978;&#33258;\Unit%208\&#20864;&#25945;&#29256;&#65288;2013&#25945;&#26448;&#65289;&#21021;&#20013;&#20843;&#19978;Unit%208-Lesson%2044&#65288;&#35838;&#20214;+&#21516;&#27493;&#20064;&#39064;+&#25945;&#26696;+&#23398;&#26696;&#65289;\44-words.mp3" TargetMode="External"/><Relationship Id="rId1" Type="http://schemas.microsoft.com/office/2007/relationships/media" Target="file:///G:\&#25913;&#29256;&#25945;&#26448;\&#32769;&#24072;&#22238;&#31295;\&#19979;&#23398;&#26399;\&#20864;&#25945;&#29256;&#65288;2013&#25945;&#26448;&#65289;&#20843;&#19978;&#33258;\Unit%208\&#20864;&#25945;&#29256;&#65288;2013&#25945;&#26448;&#65289;&#21021;&#20013;&#20843;&#19978;Unit%208-Lesson%2044&#65288;&#35838;&#20214;+&#21516;&#27493;&#20064;&#39064;+&#25945;&#26696;+&#23398;&#26696;&#65289;\44-words.mp3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G:\&#25913;&#29256;&#25945;&#26448;\&#32769;&#24072;&#22238;&#31295;\&#19979;&#23398;&#26399;\&#20864;&#25945;&#29256;&#65288;2013&#25945;&#26448;&#65289;&#20843;&#19978;&#33258;\Unit%208\&#20864;&#25945;&#29256;&#65288;2013&#25945;&#26448;&#65289;&#21021;&#20013;&#20843;&#19978;Unit%208-Lesson%2044&#65288;&#35838;&#20214;+&#21516;&#27493;&#20064;&#39064;+&#25945;&#26696;+&#23398;&#26696;&#65289;\44-Let's%20Do%20it.mp3" TargetMode="External"/><Relationship Id="rId1" Type="http://schemas.microsoft.com/office/2007/relationships/media" Target="file:///G:\&#25913;&#29256;&#25945;&#26448;\&#32769;&#24072;&#22238;&#31295;\&#19979;&#23398;&#26399;\&#20864;&#25945;&#29256;&#65288;2013&#25945;&#26448;&#65289;&#20843;&#19978;&#33258;\Unit%208\&#20864;&#25945;&#29256;&#65288;2013&#25945;&#26448;&#65289;&#21021;&#20013;&#20843;&#19978;Unit%208-Lesson%2044&#65288;&#35838;&#20214;+&#21516;&#27493;&#20064;&#39064;+&#25945;&#26696;+&#23398;&#26696;&#65289;\44-Let's%20Do%20it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8781" y="1834852"/>
            <a:ext cx="9144000" cy="576262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2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 algn="ctr"/>
            <a:r>
              <a:rPr lang="en-US" altLang="zh-CN" sz="3200" smtClean="0"/>
              <a:t>Unit 8 Celebrating Me!</a:t>
            </a:r>
            <a:endParaRPr lang="en-US" altLang="zh-CN" sz="3200" dirty="0" smtClean="0"/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0" y="2852936"/>
            <a:ext cx="9144000" cy="10795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v"/>
              <a:defRPr>
                <a:solidFill>
                  <a:srgbClr val="777777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§"/>
              <a:defRPr sz="1600">
                <a:solidFill>
                  <a:srgbClr val="777777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Font typeface="Wingdings" panose="05000000000000000000" pitchFamily="2" charset="2"/>
              <a:buChar char="•"/>
              <a:defRPr sz="1600">
                <a:solidFill>
                  <a:srgbClr val="777777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–"/>
              <a:defRPr sz="1400">
                <a:solidFill>
                  <a:srgbClr val="777777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>
                <a:solidFill>
                  <a:srgbClr val="777777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>
                <a:solidFill>
                  <a:srgbClr val="777777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>
                <a:solidFill>
                  <a:srgbClr val="777777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>
                <a:solidFill>
                  <a:srgbClr val="777777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»"/>
              <a:defRPr sz="1400">
                <a:solidFill>
                  <a:srgbClr val="777777"/>
                </a:solidFill>
                <a:latin typeface="+mn-lt"/>
                <a:ea typeface="+mn-ea"/>
              </a:defRPr>
            </a:lvl9pPr>
          </a:lstStyle>
          <a:p>
            <a:pPr marL="0" indent="0" algn="ctr">
              <a:buNone/>
            </a:pPr>
            <a:r>
              <a:rPr lang="en-US" altLang="zh-CN" sz="5400" b="1" dirty="0" smtClean="0">
                <a:latin typeface="Times New Roman" panose="02020603050405020304" pitchFamily="18" charset="0"/>
              </a:rPr>
              <a:t>Georgia Plays Basketball</a:t>
            </a:r>
            <a:r>
              <a:rPr lang="en-US" altLang="zh-CN" sz="5400" dirty="0" smtClean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" name="矩形 3"/>
          <p:cNvSpPr/>
          <p:nvPr/>
        </p:nvSpPr>
        <p:spPr>
          <a:xfrm>
            <a:off x="4425841" y="547714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468313" y="981075"/>
            <a:ext cx="80645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da-DK" sz="2800" b="1">
                <a:solidFill>
                  <a:srgbClr val="008000"/>
                </a:solidFill>
                <a:latin typeface="Times New Roman" panose="02020603050405020304" pitchFamily="18" charset="0"/>
              </a:rPr>
              <a:t>②</a:t>
            </a:r>
            <a:r>
              <a:rPr lang="en-US" altLang="zh-CN" sz="2800" b="1">
                <a:solidFill>
                  <a:srgbClr val="008000"/>
                </a:solidFill>
                <a:latin typeface="Times New Roman" panose="02020603050405020304" pitchFamily="18" charset="0"/>
              </a:rPr>
              <a:t>else</a:t>
            </a:r>
            <a:r>
              <a:rPr lang="zh-CN" altLang="en-US" sz="2800" b="1">
                <a:solidFill>
                  <a:srgbClr val="008000"/>
                </a:solidFill>
                <a:latin typeface="Times New Roman" panose="02020603050405020304" pitchFamily="18" charset="0"/>
              </a:rPr>
              <a:t>此处用作形容词，意为“别的；其他的”。它还可作副词，意为“另外，其他”。</a:t>
            </a: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684213" y="2087563"/>
            <a:ext cx="7129462" cy="82232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★</a:t>
            </a:r>
            <a:r>
              <a:rPr lang="en-US" altLang="zh-CN" sz="2400" b="1" dirty="0">
                <a:latin typeface="Times New Roman" panose="02020603050405020304" pitchFamily="18" charset="0"/>
              </a:rPr>
              <a:t>⒊</a:t>
            </a:r>
            <a:r>
              <a:rPr lang="zh-CN" altLang="en-US" sz="2400" b="1" dirty="0">
                <a:latin typeface="Times New Roman" panose="02020603050405020304" pitchFamily="18" charset="0"/>
              </a:rPr>
              <a:t>用在</a:t>
            </a:r>
            <a:r>
              <a:rPr lang="en-US" altLang="zh-CN" sz="2400" b="1" dirty="0">
                <a:latin typeface="Times New Roman" panose="02020603050405020304" pitchFamily="18" charset="0"/>
              </a:rPr>
              <a:t>when, where, why, how</a:t>
            </a:r>
            <a:r>
              <a:rPr lang="zh-CN" altLang="en-US" sz="2400" b="1" dirty="0">
                <a:latin typeface="Times New Roman" panose="02020603050405020304" pitchFamily="18" charset="0"/>
              </a:rPr>
              <a:t>等疑问副词的后面。</a:t>
            </a:r>
            <a:r>
              <a:rPr lang="zh-CN" altLang="en-US" sz="24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684213" y="3284538"/>
            <a:ext cx="7200900" cy="2647950"/>
          </a:xfrm>
          <a:prstGeom prst="rect">
            <a:avLst/>
          </a:prstGeom>
          <a:solidFill>
            <a:srgbClr val="808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</a:rPr>
              <a:t>例：</a:t>
            </a:r>
          </a:p>
          <a:p>
            <a:pPr eaLnBrk="1" hangingPunct="1"/>
            <a:endParaRPr lang="zh-CN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Where else did you go ?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</a:rPr>
              <a:t>你还去过别的什么地方吗？</a:t>
            </a:r>
          </a:p>
          <a:p>
            <a:pPr eaLnBrk="1" hangingPunct="1"/>
            <a:endParaRPr lang="zh-CN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When else did you see him</a:t>
            </a:r>
            <a:r>
              <a:rPr lang="zh-CN" altLang="en-US" sz="2400" b="1" dirty="0">
                <a:latin typeface="Times New Roman" panose="02020603050405020304" pitchFamily="18" charset="0"/>
              </a:rPr>
              <a:t>？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</a:rPr>
              <a:t>你还在什么时候看见过他吗？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3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23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6" grpId="0"/>
      <p:bldP spid="123907" grpId="0" animBg="1"/>
      <p:bldP spid="12390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5"/>
          <p:cNvSpPr txBox="1">
            <a:spLocks noChangeArrowheads="1"/>
          </p:cNvSpPr>
          <p:nvPr/>
        </p:nvSpPr>
        <p:spPr bwMode="auto">
          <a:xfrm>
            <a:off x="755650" y="1052513"/>
            <a:ext cx="7561263" cy="1552575"/>
          </a:xfrm>
          <a:prstGeom prst="rect">
            <a:avLst/>
          </a:prstGeom>
          <a:solidFill>
            <a:srgbClr val="009900">
              <a:alpha val="5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★</a:t>
            </a:r>
            <a:r>
              <a:rPr lang="zh-CN" altLang="en-US" sz="2400" b="1">
                <a:latin typeface="Times New Roman" panose="02020603050405020304" pitchFamily="18" charset="0"/>
              </a:rPr>
              <a:t>辨析</a:t>
            </a:r>
            <a:r>
              <a:rPr lang="en-US" altLang="zh-CN" sz="2400" b="1">
                <a:latin typeface="Arial" panose="020B0604020202020204" pitchFamily="34" charset="0"/>
              </a:rPr>
              <a:t>else</a:t>
            </a:r>
            <a:r>
              <a:rPr lang="zh-CN" altLang="en-US" sz="2400" b="1">
                <a:latin typeface="Arial" panose="020B0604020202020204" pitchFamily="34" charset="0"/>
              </a:rPr>
              <a:t>与</a:t>
            </a:r>
            <a:r>
              <a:rPr lang="en-US" altLang="zh-CN" sz="2400" b="1">
                <a:latin typeface="Arial" panose="020B0604020202020204" pitchFamily="34" charset="0"/>
              </a:rPr>
              <a:t>other</a:t>
            </a:r>
            <a:r>
              <a:rPr lang="en-US" altLang="zh-CN" sz="2400">
                <a:latin typeface="Arial" panose="020B0604020202020204" pitchFamily="34" charset="0"/>
              </a:rPr>
              <a:t> </a:t>
            </a:r>
          </a:p>
          <a:p>
            <a:pPr eaLnBrk="1" hangingPunct="1"/>
            <a:endParaRPr lang="en-US" altLang="zh-CN" sz="2400">
              <a:latin typeface="Arial" panose="020B0604020202020204" pitchFamily="34" charset="0"/>
            </a:endParaRPr>
          </a:p>
          <a:p>
            <a:pPr eaLnBrk="1" hangingPunct="1"/>
            <a:r>
              <a:rPr lang="zh-CN" altLang="en-US" sz="2400" b="1">
                <a:latin typeface="Arial" panose="020B0604020202020204" pitchFamily="34" charset="0"/>
              </a:rPr>
              <a:t>两者都可用作形容词，作定语，表示“其他的”。其用法上的不同如下：</a:t>
            </a:r>
          </a:p>
        </p:txBody>
      </p:sp>
      <p:pic>
        <p:nvPicPr>
          <p:cNvPr id="23555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2779713"/>
            <a:ext cx="7704137" cy="3097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395288" y="908050"/>
            <a:ext cx="83534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(3) I’ve been in Canada for seven and a half years.</a:t>
            </a:r>
            <a:r>
              <a:rPr lang="zh-CN" altLang="en-US" sz="2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我在加拿大已有</a:t>
            </a:r>
            <a:r>
              <a:rPr lang="en-US" altLang="zh-CN" sz="2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2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年半了。</a:t>
            </a:r>
          </a:p>
        </p:txBody>
      </p:sp>
      <p:sp>
        <p:nvSpPr>
          <p:cNvPr id="99338" name="Text Box 10"/>
          <p:cNvSpPr txBox="1">
            <a:spLocks noChangeArrowheads="1"/>
          </p:cNvSpPr>
          <p:nvPr/>
        </p:nvSpPr>
        <p:spPr bwMode="auto">
          <a:xfrm>
            <a:off x="539750" y="2097088"/>
            <a:ext cx="7991475" cy="1187450"/>
          </a:xfrm>
          <a:prstGeom prst="rect">
            <a:avLst/>
          </a:prstGeom>
          <a:solidFill>
            <a:srgbClr val="00FF99">
              <a:alpha val="5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★</a:t>
            </a:r>
            <a:r>
              <a:rPr lang="en-US" altLang="zh-CN" sz="2400" b="1">
                <a:latin typeface="Times New Roman" panose="02020603050405020304" pitchFamily="18" charset="0"/>
              </a:rPr>
              <a:t>seven and a half years</a:t>
            </a:r>
            <a:r>
              <a:rPr lang="zh-CN" altLang="en-US" sz="2400" b="1">
                <a:latin typeface="Times New Roman" panose="02020603050405020304" pitchFamily="18" charset="0"/>
              </a:rPr>
              <a:t>意为 “</a:t>
            </a:r>
            <a:r>
              <a:rPr lang="en-US" altLang="zh-CN" sz="2400" b="1">
                <a:latin typeface="Times New Roman" panose="02020603050405020304" pitchFamily="18" charset="0"/>
              </a:rPr>
              <a:t>7</a:t>
            </a:r>
            <a:r>
              <a:rPr lang="zh-CN" altLang="en-US" sz="2400" b="1">
                <a:latin typeface="Times New Roman" panose="02020603050405020304" pitchFamily="18" charset="0"/>
              </a:rPr>
              <a:t>年半”，相当于</a:t>
            </a:r>
            <a:r>
              <a:rPr lang="en-US" altLang="zh-CN" sz="2400" b="1">
                <a:latin typeface="Times New Roman" panose="02020603050405020304" pitchFamily="18" charset="0"/>
              </a:rPr>
              <a:t>seven years and half</a:t>
            </a:r>
            <a:r>
              <a:rPr lang="zh-CN" altLang="en-US" sz="2400" b="1">
                <a:latin typeface="Times New Roman" panose="02020603050405020304" pitchFamily="18" charset="0"/>
              </a:rPr>
              <a:t>。英语中，如果要表达“</a:t>
            </a:r>
            <a:r>
              <a:rPr lang="en-US" altLang="zh-CN" sz="2400" b="1">
                <a:latin typeface="Times New Roman" panose="02020603050405020304" pitchFamily="18" charset="0"/>
              </a:rPr>
              <a:t>……</a:t>
            </a:r>
            <a:r>
              <a:rPr lang="zh-CN" altLang="en-US" sz="2400" b="1">
                <a:latin typeface="Times New Roman" panose="02020603050405020304" pitchFamily="18" charset="0"/>
              </a:rPr>
              <a:t>半”时，有两种方法，即：</a:t>
            </a:r>
          </a:p>
        </p:txBody>
      </p:sp>
      <p:sp>
        <p:nvSpPr>
          <p:cNvPr id="99339" name="Text Box 11"/>
          <p:cNvSpPr txBox="1">
            <a:spLocks noChangeArrowheads="1"/>
          </p:cNvSpPr>
          <p:nvPr/>
        </p:nvSpPr>
        <p:spPr bwMode="auto">
          <a:xfrm>
            <a:off x="539750" y="3821113"/>
            <a:ext cx="799306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1. “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基数词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+and +a half+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名词复数”</a:t>
            </a:r>
          </a:p>
          <a:p>
            <a:pPr eaLnBrk="1" hangingPunct="1"/>
            <a:endParaRPr lang="zh-CN" altLang="en-US" sz="2400" b="1">
              <a:solidFill>
                <a:srgbClr val="0000FF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2. “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基数词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名词复数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+ and + a half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（当基数词为</a:t>
            </a:r>
            <a:r>
              <a:rPr lang="en-US" altLang="zh-CN" sz="2400" b="1">
                <a:solidFill>
                  <a:srgbClr val="0000FF"/>
                </a:solidFill>
                <a:latin typeface="Times New Roman" panose="02020603050405020304" pitchFamily="18" charset="0"/>
              </a:rPr>
              <a:t>one</a:t>
            </a:r>
            <a:r>
              <a:rPr lang="zh-CN" altLang="en-US" sz="2400" b="1">
                <a:solidFill>
                  <a:srgbClr val="0000FF"/>
                </a:solidFill>
                <a:latin typeface="Times New Roman" panose="02020603050405020304" pitchFamily="18" charset="0"/>
              </a:rPr>
              <a:t>时，名词用单数）”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9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9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3" grpId="0"/>
      <p:bldP spid="99338" grpId="0" animBg="1"/>
      <p:bldP spid="9933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611188" y="3213100"/>
            <a:ext cx="7488237" cy="1373188"/>
          </a:xfrm>
          <a:prstGeom prst="rect">
            <a:avLst/>
          </a:prstGeom>
          <a:solidFill>
            <a:srgbClr val="008000">
              <a:alpha val="34117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solidFill>
                  <a:srgbClr val="FF0000"/>
                </a:solidFill>
                <a:latin typeface="Arial" panose="020B0604020202020204" pitchFamily="34" charset="0"/>
              </a:rPr>
              <a:t>4.5</a:t>
            </a:r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千克：</a:t>
            </a:r>
            <a:r>
              <a:rPr lang="zh-CN" altLang="en-US" sz="2800" b="1">
                <a:latin typeface="Arial" panose="020B0604020202020204" pitchFamily="34" charset="0"/>
              </a:rPr>
              <a:t> </a:t>
            </a:r>
          </a:p>
          <a:p>
            <a:pPr eaLnBrk="1" hangingPunct="1"/>
            <a:r>
              <a:rPr lang="zh-CN" altLang="en-US" sz="2800" b="1">
                <a:latin typeface="Arial" panose="020B0604020202020204" pitchFamily="34" charset="0"/>
              </a:rPr>
              <a:t>                </a:t>
            </a:r>
            <a:r>
              <a:rPr lang="en-US" altLang="zh-CN" sz="2800" b="1">
                <a:latin typeface="Arial" panose="020B0604020202020204" pitchFamily="34" charset="0"/>
              </a:rPr>
              <a:t>four and a half kilos</a:t>
            </a:r>
          </a:p>
          <a:p>
            <a:pPr eaLnBrk="1" hangingPunct="1"/>
            <a:r>
              <a:rPr lang="en-US" altLang="zh-CN" sz="2800" b="1">
                <a:latin typeface="Arial" panose="020B0604020202020204" pitchFamily="34" charset="0"/>
              </a:rPr>
              <a:t>                four kilos and a half</a:t>
            </a:r>
          </a:p>
        </p:txBody>
      </p:sp>
      <p:sp>
        <p:nvSpPr>
          <p:cNvPr id="112646" name="Text Box 6"/>
          <p:cNvSpPr txBox="1">
            <a:spLocks noChangeArrowheads="1"/>
          </p:cNvSpPr>
          <p:nvPr/>
        </p:nvSpPr>
        <p:spPr bwMode="auto">
          <a:xfrm>
            <a:off x="539750" y="1196975"/>
            <a:ext cx="7488238" cy="1373188"/>
          </a:xfrm>
          <a:prstGeom prst="rect">
            <a:avLst/>
          </a:prstGeom>
          <a:solidFill>
            <a:srgbClr val="0099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0000"/>
                </a:solidFill>
                <a:latin typeface="Arial" panose="020B0604020202020204" pitchFamily="34" charset="0"/>
              </a:rPr>
              <a:t>两个半小时：</a:t>
            </a:r>
          </a:p>
          <a:p>
            <a:pPr eaLnBrk="1" hangingPunct="1"/>
            <a:r>
              <a:rPr lang="zh-CN" altLang="en-US" sz="2800" b="1">
                <a:latin typeface="Arial" panose="020B0604020202020204" pitchFamily="34" charset="0"/>
              </a:rPr>
              <a:t>                   </a:t>
            </a:r>
            <a:r>
              <a:rPr lang="en-US" altLang="zh-CN" sz="2800" b="1">
                <a:latin typeface="Arial" panose="020B0604020202020204" pitchFamily="34" charset="0"/>
              </a:rPr>
              <a:t>two and a half hours</a:t>
            </a:r>
          </a:p>
          <a:p>
            <a:pPr eaLnBrk="1" hangingPunct="1"/>
            <a:r>
              <a:rPr lang="en-US" altLang="zh-CN" sz="2800" b="1">
                <a:latin typeface="Arial" panose="020B0604020202020204" pitchFamily="34" charset="0"/>
              </a:rPr>
              <a:t>                   two hours and a half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5" grpId="0" animBg="1"/>
      <p:bldP spid="1126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6" name="Text Box 4"/>
          <p:cNvSpPr txBox="1">
            <a:spLocks noChangeArrowheads="1"/>
          </p:cNvSpPr>
          <p:nvPr/>
        </p:nvSpPr>
        <p:spPr bwMode="auto">
          <a:xfrm>
            <a:off x="395288" y="955675"/>
            <a:ext cx="8208962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>
                <a:solidFill>
                  <a:srgbClr val="6600CC"/>
                </a:solidFill>
                <a:latin typeface="Times New Roman" panose="02020603050405020304" pitchFamily="18" charset="0"/>
              </a:rPr>
              <a:t>(4)But she sometimes returns to Greece to play for the Greek National Basketball Team. </a:t>
            </a:r>
            <a:r>
              <a:rPr lang="zh-CN" altLang="en-US" sz="2400" b="1">
                <a:solidFill>
                  <a:srgbClr val="6600CC"/>
                </a:solidFill>
                <a:latin typeface="Times New Roman" panose="02020603050405020304" pitchFamily="18" charset="0"/>
              </a:rPr>
              <a:t>但有时她返回希腊为希腊国家篮球队打球。</a:t>
            </a:r>
          </a:p>
        </p:txBody>
      </p:sp>
      <p:sp>
        <p:nvSpPr>
          <p:cNvPr id="26627" name="Text Box 6"/>
          <p:cNvSpPr txBox="1">
            <a:spLocks noChangeArrowheads="1"/>
          </p:cNvSpPr>
          <p:nvPr/>
        </p:nvSpPr>
        <p:spPr bwMode="auto">
          <a:xfrm>
            <a:off x="468313" y="2420938"/>
            <a:ext cx="820737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00CC00"/>
                </a:solidFill>
                <a:latin typeface="Times New Roman" panose="02020603050405020304" pitchFamily="18" charset="0"/>
              </a:rPr>
              <a:t>★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return</a:t>
            </a:r>
            <a:r>
              <a:rPr lang="zh-CN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此处用作不及物动词，意为“返回”，相当于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go/get back. </a:t>
            </a:r>
            <a:r>
              <a:rPr lang="zh-CN" altLang="en-US" sz="2400" b="1">
                <a:solidFill>
                  <a:srgbClr val="FF0066"/>
                </a:solidFill>
                <a:latin typeface="Times New Roman" panose="02020603050405020304" pitchFamily="18" charset="0"/>
              </a:rPr>
              <a:t>表示“返回某地”用</a:t>
            </a:r>
            <a:r>
              <a:rPr lang="en-US" altLang="zh-CN" sz="2400" b="1">
                <a:solidFill>
                  <a:srgbClr val="FF0066"/>
                </a:solidFill>
                <a:latin typeface="Times New Roman" panose="02020603050405020304" pitchFamily="18" charset="0"/>
              </a:rPr>
              <a:t>return to……</a:t>
            </a:r>
            <a:r>
              <a:rPr lang="zh-CN" altLang="en-US" sz="2400" b="1">
                <a:solidFill>
                  <a:srgbClr val="008000"/>
                </a:solidFill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26628" name="Text Box 10"/>
          <p:cNvSpPr txBox="1">
            <a:spLocks noChangeArrowheads="1"/>
          </p:cNvSpPr>
          <p:nvPr/>
        </p:nvSpPr>
        <p:spPr bwMode="auto">
          <a:xfrm>
            <a:off x="468313" y="3716338"/>
            <a:ext cx="8424862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</a:rPr>
              <a:t>Mr. White will return to London net week. </a:t>
            </a:r>
          </a:p>
          <a:p>
            <a:pPr eaLnBrk="1" hangingPunct="1"/>
            <a:r>
              <a:rPr lang="zh-CN" altLang="en-US" sz="2400" b="1">
                <a:solidFill>
                  <a:srgbClr val="008000"/>
                </a:solidFill>
                <a:latin typeface="Times New Roman" panose="02020603050405020304" pitchFamily="18" charset="0"/>
              </a:rPr>
              <a:t>怀特先生下周要回伦敦。</a:t>
            </a:r>
          </a:p>
          <a:p>
            <a:pPr eaLnBrk="1" hangingPunct="1"/>
            <a:endParaRPr lang="zh-CN" altLang="en-US" sz="2400" b="1">
              <a:solidFill>
                <a:srgbClr val="008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</a:rPr>
              <a:t>He returned to school at 9:00 last night. </a:t>
            </a:r>
          </a:p>
          <a:p>
            <a:pPr eaLnBrk="1" hangingPunct="1"/>
            <a:r>
              <a:rPr lang="zh-CN" altLang="en-US" sz="2400" b="1">
                <a:solidFill>
                  <a:srgbClr val="008000"/>
                </a:solidFill>
                <a:latin typeface="Times New Roman" panose="02020603050405020304" pitchFamily="18" charset="0"/>
              </a:rPr>
              <a:t>他是昨晚</a:t>
            </a:r>
            <a:r>
              <a:rPr lang="en-US" altLang="zh-CN" sz="2400" b="1">
                <a:solidFill>
                  <a:srgbClr val="008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400" b="1">
                <a:solidFill>
                  <a:srgbClr val="008000"/>
                </a:solidFill>
                <a:latin typeface="Times New Roman" panose="02020603050405020304" pitchFamily="18" charset="0"/>
              </a:rPr>
              <a:t>点回到学校的。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6" name="Text Box 4"/>
          <p:cNvSpPr txBox="1">
            <a:spLocks noChangeArrowheads="1"/>
          </p:cNvSpPr>
          <p:nvPr/>
        </p:nvSpPr>
        <p:spPr bwMode="auto">
          <a:xfrm>
            <a:off x="250825" y="1052513"/>
            <a:ext cx="8424863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4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拓展</a:t>
            </a:r>
            <a:r>
              <a:rPr lang="en-US" altLang="zh-CN" sz="2400" b="1" dirty="0">
                <a:solidFill>
                  <a:srgbClr val="800000"/>
                </a:solidFill>
                <a:latin typeface="Times New Roman" panose="02020603050405020304" pitchFamily="18" charset="0"/>
              </a:rPr>
              <a:t>】</a:t>
            </a:r>
          </a:p>
          <a:p>
            <a:pPr eaLnBrk="1" hangingPunct="1"/>
            <a:endParaRPr lang="en-US" altLang="zh-CN" sz="2400" b="1" dirty="0">
              <a:solidFill>
                <a:srgbClr val="800000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24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        </a:t>
            </a:r>
            <a:r>
              <a:rPr lang="en-US" altLang="zh-CN" sz="24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return</a:t>
            </a:r>
            <a:r>
              <a:rPr lang="zh-CN" altLang="en-US" sz="24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还可以用作“及物动词”，意为“归还”，相当于</a:t>
            </a:r>
            <a:r>
              <a:rPr lang="en-US" altLang="zh-CN" sz="24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give…back.</a:t>
            </a:r>
          </a:p>
        </p:txBody>
      </p:sp>
      <p:sp>
        <p:nvSpPr>
          <p:cNvPr id="120837" name="Text Box 5"/>
          <p:cNvSpPr txBox="1">
            <a:spLocks noChangeArrowheads="1"/>
          </p:cNvSpPr>
          <p:nvPr/>
        </p:nvSpPr>
        <p:spPr bwMode="auto">
          <a:xfrm>
            <a:off x="539750" y="3141663"/>
            <a:ext cx="62642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</a:rPr>
              <a:t>If you haven’t brought your ruler, you can use mine. But please return it soon.</a:t>
            </a:r>
          </a:p>
          <a:p>
            <a:pPr eaLnBrk="1" hangingPunct="1"/>
            <a:endParaRPr lang="en-US" altLang="zh-CN" sz="2400" b="1">
              <a:latin typeface="Times New Roman" panose="02020603050405020304" pitchFamily="18" charset="0"/>
            </a:endParaRPr>
          </a:p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如果你没带尺子，你可以用我的，但请尽快归还。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0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36" grpId="0"/>
      <p:bldP spid="12083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323850" y="908050"/>
            <a:ext cx="84248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6600CC"/>
                </a:solidFill>
                <a:latin typeface="Times New Roman" panose="02020603050405020304" pitchFamily="18" charset="0"/>
              </a:rPr>
              <a:t>(5) A player on my team passed me the ball. </a:t>
            </a:r>
            <a:r>
              <a:rPr lang="zh-CN" altLang="en-US" sz="2400" b="1">
                <a:solidFill>
                  <a:srgbClr val="6600CC"/>
                </a:solidFill>
                <a:latin typeface="Times New Roman" panose="02020603050405020304" pitchFamily="18" charset="0"/>
              </a:rPr>
              <a:t>我的一个队友把球传给了我。</a:t>
            </a:r>
          </a:p>
        </p:txBody>
      </p:sp>
      <p:sp>
        <p:nvSpPr>
          <p:cNvPr id="113669" name="Rectangle 5"/>
          <p:cNvSpPr>
            <a:spLocks noChangeArrowheads="1"/>
          </p:cNvSpPr>
          <p:nvPr/>
        </p:nvSpPr>
        <p:spPr bwMode="auto">
          <a:xfrm>
            <a:off x="395288" y="3313113"/>
            <a:ext cx="8353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/>
            <a:r>
              <a:rPr lang="en-US" altLang="zh-CN" sz="2400" b="1">
                <a:latin typeface="Times New Roman" panose="02020603050405020304" pitchFamily="18" charset="0"/>
              </a:rPr>
              <a:t>Whose team are you on? </a:t>
            </a:r>
            <a:r>
              <a:rPr lang="zh-CN" altLang="en-US" sz="2400" b="1">
                <a:latin typeface="Times New Roman" panose="02020603050405020304" pitchFamily="18" charset="0"/>
              </a:rPr>
              <a:t>你参加谁的球队？</a:t>
            </a:r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323850" y="4149725"/>
            <a:ext cx="7343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66700"/>
            <a:r>
              <a:rPr lang="en-US" altLang="zh-CN" sz="2400" b="1">
                <a:latin typeface="Times New Roman" panose="02020603050405020304" pitchFamily="18" charset="0"/>
              </a:rPr>
              <a:t>There was no steak on the menu. </a:t>
            </a:r>
            <a:r>
              <a:rPr lang="zh-CN" altLang="en-US" sz="2400" b="1">
                <a:latin typeface="Times New Roman" panose="02020603050405020304" pitchFamily="18" charset="0"/>
              </a:rPr>
              <a:t>菜单上没有牛排。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611188" y="2133600"/>
            <a:ext cx="7705725" cy="822325"/>
          </a:xfrm>
          <a:prstGeom prst="rect">
            <a:avLst/>
          </a:prstGeom>
          <a:solidFill>
            <a:srgbClr val="0099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</a:rPr>
              <a:t>★</a:t>
            </a:r>
            <a:r>
              <a:rPr lang="en-US" altLang="zh-CN" sz="2400" b="1">
                <a:latin typeface="Times New Roman" panose="02020603050405020304" pitchFamily="18" charset="0"/>
              </a:rPr>
              <a:t>on</a:t>
            </a:r>
            <a:r>
              <a:rPr lang="zh-CN" altLang="en-US" sz="2400" b="1">
                <a:latin typeface="Times New Roman" panose="02020603050405020304" pitchFamily="18" charset="0"/>
              </a:rPr>
              <a:t>是介词，此处有“包含在内”的含意，意为“有（团体或队）中；在（名单）上”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3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8" grpId="0"/>
      <p:bldP spid="113669" grpId="0"/>
      <p:bldP spid="113670" grpId="0"/>
      <p:bldP spid="11367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323850" y="1052513"/>
            <a:ext cx="8569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94005"/>
            <a:r>
              <a:rPr lang="en-US" altLang="zh-CN" sz="2400" b="1">
                <a:solidFill>
                  <a:srgbClr val="6600CC"/>
                </a:solidFill>
                <a:latin typeface="Times New Roman" panose="02020603050405020304" pitchFamily="18" charset="0"/>
              </a:rPr>
              <a:t>(6) We lost only two games. </a:t>
            </a:r>
            <a:r>
              <a:rPr lang="zh-CN" altLang="en-US" sz="2400" b="1">
                <a:solidFill>
                  <a:srgbClr val="6600CC"/>
                </a:solidFill>
                <a:latin typeface="Times New Roman" panose="02020603050405020304" pitchFamily="18" charset="0"/>
              </a:rPr>
              <a:t>我们仅输了两场比赛。</a:t>
            </a:r>
          </a:p>
        </p:txBody>
      </p:sp>
      <p:sp>
        <p:nvSpPr>
          <p:cNvPr id="91141" name="Rectangle 5"/>
          <p:cNvSpPr>
            <a:spLocks noChangeArrowheads="1"/>
          </p:cNvSpPr>
          <p:nvPr/>
        </p:nvSpPr>
        <p:spPr bwMode="auto">
          <a:xfrm>
            <a:off x="611188" y="1565275"/>
            <a:ext cx="7742237" cy="822325"/>
          </a:xfrm>
          <a:prstGeom prst="rect">
            <a:avLst/>
          </a:prstGeom>
          <a:solidFill>
            <a:srgbClr val="00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94005"/>
            <a:r>
              <a:rPr lang="en-US" altLang="zh-CN" sz="2400" b="1">
                <a:latin typeface="Times New Roman" panose="02020603050405020304" pitchFamily="18" charset="0"/>
              </a:rPr>
              <a:t>lose (lost, lost) </a:t>
            </a:r>
            <a:r>
              <a:rPr lang="zh-CN" altLang="en-US" sz="2400" b="1">
                <a:latin typeface="Times New Roman" panose="02020603050405020304" pitchFamily="18" charset="0"/>
              </a:rPr>
              <a:t>此处作及物动词，意为“输”，与</a:t>
            </a:r>
            <a:r>
              <a:rPr lang="en-US" altLang="zh-CN" sz="2400" b="1">
                <a:latin typeface="Times New Roman" panose="02020603050405020304" pitchFamily="18" charset="0"/>
              </a:rPr>
              <a:t>win</a:t>
            </a:r>
            <a:r>
              <a:rPr lang="zh-CN" altLang="en-US" sz="2400" b="1">
                <a:latin typeface="Times New Roman" panose="02020603050405020304" pitchFamily="18" charset="0"/>
              </a:rPr>
              <a:t>相对。</a:t>
            </a:r>
            <a:r>
              <a:rPr lang="en-US" altLang="zh-CN" sz="2400" b="1">
                <a:latin typeface="Times New Roman" panose="02020603050405020304" pitchFamily="18" charset="0"/>
              </a:rPr>
              <a:t>lose</a:t>
            </a:r>
            <a:r>
              <a:rPr lang="zh-CN" altLang="en-US" sz="2400" b="1">
                <a:latin typeface="Times New Roman" panose="02020603050405020304" pitchFamily="18" charset="0"/>
              </a:rPr>
              <a:t>后一般接比赛、考试等名词作宾语。</a:t>
            </a:r>
          </a:p>
        </p:txBody>
      </p:sp>
      <p:sp>
        <p:nvSpPr>
          <p:cNvPr id="91146" name="Rectangle 10"/>
          <p:cNvSpPr>
            <a:spLocks noChangeArrowheads="1"/>
          </p:cNvSpPr>
          <p:nvPr/>
        </p:nvSpPr>
        <p:spPr bwMode="auto">
          <a:xfrm>
            <a:off x="684213" y="2565400"/>
            <a:ext cx="81740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We were very sad because we lost the game.</a:t>
            </a:r>
          </a:p>
          <a:p>
            <a:r>
              <a:rPr lang="zh-CN" altLang="en-US" sz="2400" b="1">
                <a:latin typeface="Times New Roman" panose="02020603050405020304" pitchFamily="18" charset="0"/>
              </a:rPr>
              <a:t>我们很难过，因为我们输了那场比赛。</a:t>
            </a:r>
          </a:p>
        </p:txBody>
      </p:sp>
      <p:sp>
        <p:nvSpPr>
          <p:cNvPr id="91191" name="Text Box 55"/>
          <p:cNvSpPr txBox="1">
            <a:spLocks noChangeArrowheads="1"/>
          </p:cNvSpPr>
          <p:nvPr/>
        </p:nvSpPr>
        <p:spPr bwMode="auto">
          <a:xfrm>
            <a:off x="611188" y="3500438"/>
            <a:ext cx="7704137" cy="1004887"/>
          </a:xfrm>
          <a:prstGeom prst="rect">
            <a:avLst/>
          </a:prstGeom>
          <a:solidFill>
            <a:srgbClr val="FF3300">
              <a:alpha val="52156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6600CC"/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400" b="1">
                <a:solidFill>
                  <a:srgbClr val="6600CC"/>
                </a:solidFill>
                <a:latin typeface="Times New Roman" panose="02020603050405020304" pitchFamily="18" charset="0"/>
              </a:rPr>
              <a:t>拓展</a:t>
            </a:r>
            <a:r>
              <a:rPr lang="en-US" altLang="zh-CN" sz="2400" b="1">
                <a:solidFill>
                  <a:srgbClr val="6600CC"/>
                </a:solidFill>
                <a:latin typeface="Times New Roman" panose="02020603050405020304" pitchFamily="18" charset="0"/>
              </a:rPr>
              <a:t>】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latin typeface="Times New Roman" panose="02020603050405020304" pitchFamily="18" charset="0"/>
              </a:rPr>
              <a:t>lose</a:t>
            </a:r>
            <a:r>
              <a:rPr lang="zh-CN" altLang="en-US" sz="2400" b="1">
                <a:latin typeface="Times New Roman" panose="02020603050405020304" pitchFamily="18" charset="0"/>
              </a:rPr>
              <a:t>还可表示“失去；丢失”。</a:t>
            </a:r>
          </a:p>
        </p:txBody>
      </p:sp>
      <p:sp>
        <p:nvSpPr>
          <p:cNvPr id="91192" name="Text Box 56"/>
          <p:cNvSpPr txBox="1">
            <a:spLocks noChangeArrowheads="1"/>
          </p:cNvSpPr>
          <p:nvPr/>
        </p:nvSpPr>
        <p:spPr bwMode="auto">
          <a:xfrm>
            <a:off x="684213" y="4724400"/>
            <a:ext cx="72009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</a:rPr>
              <a:t>The man lost a leg in the accident.</a:t>
            </a:r>
          </a:p>
          <a:p>
            <a:pPr eaLnBrk="1" hangingPunct="1"/>
            <a:r>
              <a:rPr lang="zh-CN" altLang="en-US" sz="2400" b="1">
                <a:latin typeface="Times New Roman" panose="02020603050405020304" pitchFamily="18" charset="0"/>
              </a:rPr>
              <a:t>那个男人在事故中失去了一条腿。</a:t>
            </a:r>
          </a:p>
          <a:p>
            <a:pPr eaLnBrk="1" hangingPunct="1"/>
            <a:endParaRPr lang="zh-CN" altLang="en-US" sz="2400" b="1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</a:rPr>
              <a:t>I’ve lost the keys of my car. </a:t>
            </a:r>
            <a:r>
              <a:rPr lang="zh-CN" altLang="en-US" sz="2400" b="1">
                <a:latin typeface="Times New Roman" panose="02020603050405020304" pitchFamily="18" charset="0"/>
              </a:rPr>
              <a:t>我的汽车钥匙丢了。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40" grpId="0"/>
      <p:bldP spid="91141" grpId="0" animBg="1"/>
      <p:bldP spid="91146" grpId="0"/>
      <p:bldP spid="91191" grpId="0" animBg="1"/>
      <p:bldP spid="9119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250825" y="898525"/>
            <a:ext cx="8569325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94005"/>
            <a:r>
              <a:rPr lang="en-US" altLang="zh-CN" sz="2800" b="1">
                <a:solidFill>
                  <a:srgbClr val="6600CC"/>
                </a:solidFill>
                <a:latin typeface="Times New Roman" panose="02020603050405020304" pitchFamily="18" charset="0"/>
              </a:rPr>
              <a:t>(7) Once, we played against a team from another city.</a:t>
            </a:r>
          </a:p>
          <a:p>
            <a:pPr indent="294005"/>
            <a:r>
              <a:rPr lang="zh-CN" altLang="en-US" sz="2800" b="1">
                <a:solidFill>
                  <a:srgbClr val="6600CC"/>
                </a:solidFill>
                <a:latin typeface="Times New Roman" panose="02020603050405020304" pitchFamily="18" charset="0"/>
              </a:rPr>
              <a:t>有一次，我们与来自另一个城市的篮球队比赛。</a:t>
            </a: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468313" y="2276475"/>
            <a:ext cx="7742237" cy="1187450"/>
          </a:xfrm>
          <a:prstGeom prst="rect">
            <a:avLst/>
          </a:prstGeom>
          <a:solidFill>
            <a:srgbClr val="00FF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indent="294005"/>
            <a:r>
              <a:rPr lang="en-US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★</a:t>
            </a:r>
            <a:r>
              <a:rPr lang="en-US" altLang="zh-CN" sz="2400" b="1" dirty="0">
                <a:latin typeface="Times New Roman" panose="02020603050405020304" pitchFamily="18" charset="0"/>
              </a:rPr>
              <a:t>against</a:t>
            </a:r>
            <a:r>
              <a:rPr lang="zh-CN" altLang="en-US" sz="2400" b="1" dirty="0">
                <a:latin typeface="Times New Roman" panose="02020603050405020304" pitchFamily="18" charset="0"/>
              </a:rPr>
              <a:t>介词，意为“反对；与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相反”，常与</a:t>
            </a:r>
            <a:r>
              <a:rPr lang="en-US" altLang="zh-CN" sz="2400" b="1" dirty="0">
                <a:latin typeface="Times New Roman" panose="02020603050405020304" pitchFamily="18" charset="0"/>
              </a:rPr>
              <a:t>play, fight, protect</a:t>
            </a:r>
            <a:r>
              <a:rPr lang="zh-CN" altLang="en-US" sz="2400" b="1" dirty="0">
                <a:latin typeface="Times New Roman" panose="02020603050405020304" pitchFamily="18" charset="0"/>
              </a:rPr>
              <a:t>等动词连用。</a:t>
            </a:r>
            <a:r>
              <a:rPr lang="en-US" altLang="zh-CN" sz="2400" b="1" dirty="0">
                <a:latin typeface="Times New Roman" panose="02020603050405020304" pitchFamily="18" charset="0"/>
              </a:rPr>
              <a:t>play against</a:t>
            </a:r>
            <a:r>
              <a:rPr lang="zh-CN" altLang="en-US" sz="2400" b="1" dirty="0">
                <a:latin typeface="Times New Roman" panose="02020603050405020304" pitchFamily="18" charset="0"/>
              </a:rPr>
              <a:t>表示“与</a:t>
            </a:r>
            <a:r>
              <a:rPr lang="en-US" altLang="zh-CN" sz="2400" b="1" dirty="0">
                <a:latin typeface="Times New Roman" panose="02020603050405020304" pitchFamily="18" charset="0"/>
              </a:rPr>
              <a:t>……</a:t>
            </a:r>
            <a:r>
              <a:rPr lang="zh-CN" altLang="en-US" sz="2400" b="1" dirty="0">
                <a:latin typeface="Times New Roman" panose="02020603050405020304" pitchFamily="18" charset="0"/>
              </a:rPr>
              <a:t>进行比赛</a:t>
            </a:r>
            <a:r>
              <a:rPr lang="en-US" altLang="zh-CN" sz="2400" b="1" dirty="0">
                <a:latin typeface="Times New Roman" panose="02020603050405020304" pitchFamily="18" charset="0"/>
              </a:rPr>
              <a:t>/</a:t>
            </a:r>
            <a:r>
              <a:rPr lang="zh-CN" altLang="en-US" sz="2400" b="1" dirty="0">
                <a:latin typeface="Times New Roman" panose="02020603050405020304" pitchFamily="18" charset="0"/>
              </a:rPr>
              <a:t>对抗”。</a:t>
            </a:r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611188" y="3644900"/>
            <a:ext cx="81740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n-US" altLang="zh-CN" sz="2400" b="1">
                <a:latin typeface="Times New Roman" panose="02020603050405020304" pitchFamily="18" charset="0"/>
              </a:rPr>
              <a:t>We often play against football teams from other schools.</a:t>
            </a:r>
          </a:p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我们经常与来自其他学校的足球队比赛。</a:t>
            </a:r>
          </a:p>
        </p:txBody>
      </p:sp>
      <p:sp>
        <p:nvSpPr>
          <p:cNvPr id="124936" name="Text Box 8"/>
          <p:cNvSpPr txBox="1">
            <a:spLocks noChangeArrowheads="1"/>
          </p:cNvSpPr>
          <p:nvPr/>
        </p:nvSpPr>
        <p:spPr bwMode="auto">
          <a:xfrm>
            <a:off x="611188" y="4508500"/>
            <a:ext cx="7200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>
                <a:latin typeface="Times New Roman" panose="02020603050405020304" pitchFamily="18" charset="0"/>
              </a:rPr>
              <a:t>Are you against the plan? </a:t>
            </a:r>
          </a:p>
          <a:p>
            <a:pPr eaLnBrk="1" hangingPunct="1"/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</a:rPr>
              <a:t>你反对这个计划吗？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/>
      <p:bldP spid="124933" grpId="0" animBg="1"/>
      <p:bldP spid="124934" grpId="0"/>
      <p:bldP spid="1249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4" descr="homwwork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0"/>
            <a:ext cx="5167312" cy="2686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7" name="Text Box 5"/>
          <p:cNvSpPr txBox="1">
            <a:spLocks noChangeArrowheads="1"/>
          </p:cNvSpPr>
          <p:nvPr/>
        </p:nvSpPr>
        <p:spPr bwMode="auto">
          <a:xfrm>
            <a:off x="684213" y="2636838"/>
            <a:ext cx="76327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1. Review words and expressions.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sz="32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2. Finish the exercises</a:t>
            </a:r>
            <a:r>
              <a:rPr lang="en-US" altLang="zh-CN" sz="3200" b="1" dirty="0" smtClean="0">
                <a:solidFill>
                  <a:srgbClr val="6600CC"/>
                </a:solidFill>
                <a:latin typeface="Times New Roman" panose="02020603050405020304" pitchFamily="18" charset="0"/>
              </a:rPr>
              <a:t>. </a:t>
            </a:r>
            <a:endParaRPr lang="en-US" altLang="zh-CN" sz="3200" b="1" dirty="0">
              <a:solidFill>
                <a:srgbClr val="6600CC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 bwMode="auto">
          <a:xfrm>
            <a:off x="0" y="908050"/>
            <a:ext cx="2016125" cy="1152525"/>
            <a:chOff x="0" y="527"/>
            <a:chExt cx="1270" cy="726"/>
          </a:xfrm>
        </p:grpSpPr>
        <p:sp>
          <p:nvSpPr>
            <p:cNvPr id="110599" name="Cloud"/>
            <p:cNvSpPr>
              <a:spLocks noChangeAspect="1" noEditPoints="1" noChangeArrowheads="1"/>
            </p:cNvSpPr>
            <p:nvPr/>
          </p:nvSpPr>
          <p:spPr bwMode="auto">
            <a:xfrm>
              <a:off x="0" y="527"/>
              <a:ext cx="1270" cy="726"/>
            </a:xfrm>
            <a:custGeom>
              <a:avLst/>
              <a:gdLst>
                <a:gd name="T0" fmla="*/ 67 w 21600"/>
                <a:gd name="T1" fmla="*/ 10800 h 21600"/>
                <a:gd name="T2" fmla="*/ 10800 w 21600"/>
                <a:gd name="T3" fmla="*/ 21577 h 21600"/>
                <a:gd name="T4" fmla="*/ 21582 w 21600"/>
                <a:gd name="T5" fmla="*/ 10800 h 21600"/>
                <a:gd name="T6" fmla="*/ 10800 w 21600"/>
                <a:gd name="T7" fmla="*/ 1235 h 21600"/>
                <a:gd name="T8" fmla="*/ 2977 w 21600"/>
                <a:gd name="T9" fmla="*/ 3262 h 21600"/>
                <a:gd name="T10" fmla="*/ 17087 w 21600"/>
                <a:gd name="T11" fmla="*/ 173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 extrusionOk="0">
                  <a:moveTo>
                    <a:pt x="1949" y="7180"/>
                  </a:moveTo>
                  <a:cubicBezTo>
                    <a:pt x="841" y="7336"/>
                    <a:pt x="0" y="8613"/>
                    <a:pt x="0" y="10137"/>
                  </a:cubicBezTo>
                  <a:cubicBezTo>
                    <a:pt x="-1" y="11192"/>
                    <a:pt x="409" y="12169"/>
                    <a:pt x="1074" y="12702"/>
                  </a:cubicBezTo>
                  <a:lnTo>
                    <a:pt x="1063" y="12668"/>
                  </a:lnTo>
                  <a:cubicBezTo>
                    <a:pt x="685" y="13217"/>
                    <a:pt x="475" y="13940"/>
                    <a:pt x="475" y="14690"/>
                  </a:cubicBezTo>
                  <a:cubicBezTo>
                    <a:pt x="475" y="16325"/>
                    <a:pt x="1451" y="17650"/>
                    <a:pt x="2655" y="17650"/>
                  </a:cubicBezTo>
                  <a:cubicBezTo>
                    <a:pt x="2739" y="17650"/>
                    <a:pt x="2824" y="17643"/>
                    <a:pt x="2909" y="17629"/>
                  </a:cubicBezTo>
                  <a:lnTo>
                    <a:pt x="2897" y="17649"/>
                  </a:lnTo>
                  <a:cubicBezTo>
                    <a:pt x="3585" y="19288"/>
                    <a:pt x="4863" y="20300"/>
                    <a:pt x="6247" y="20300"/>
                  </a:cubicBezTo>
                  <a:cubicBezTo>
                    <a:pt x="6947" y="20299"/>
                    <a:pt x="7635" y="20039"/>
                    <a:pt x="8235" y="19546"/>
                  </a:cubicBezTo>
                  <a:lnTo>
                    <a:pt x="8229" y="19550"/>
                  </a:lnTo>
                  <a:cubicBezTo>
                    <a:pt x="8855" y="20829"/>
                    <a:pt x="9908" y="21597"/>
                    <a:pt x="11036" y="21597"/>
                  </a:cubicBezTo>
                  <a:cubicBezTo>
                    <a:pt x="12523" y="21596"/>
                    <a:pt x="13836" y="20267"/>
                    <a:pt x="14267" y="18324"/>
                  </a:cubicBezTo>
                  <a:lnTo>
                    <a:pt x="14270" y="18350"/>
                  </a:lnTo>
                  <a:cubicBezTo>
                    <a:pt x="14730" y="18740"/>
                    <a:pt x="15260" y="18947"/>
                    <a:pt x="15802" y="18947"/>
                  </a:cubicBezTo>
                  <a:cubicBezTo>
                    <a:pt x="17390" y="18946"/>
                    <a:pt x="18682" y="17205"/>
                    <a:pt x="18694" y="15045"/>
                  </a:cubicBezTo>
                  <a:lnTo>
                    <a:pt x="18689" y="15035"/>
                  </a:lnTo>
                  <a:cubicBezTo>
                    <a:pt x="20357" y="14710"/>
                    <a:pt x="21597" y="12765"/>
                    <a:pt x="21597" y="10472"/>
                  </a:cubicBezTo>
                  <a:cubicBezTo>
                    <a:pt x="21597" y="9456"/>
                    <a:pt x="21350" y="8469"/>
                    <a:pt x="20896" y="7663"/>
                  </a:cubicBezTo>
                  <a:lnTo>
                    <a:pt x="20889" y="7661"/>
                  </a:lnTo>
                  <a:cubicBezTo>
                    <a:pt x="21031" y="7208"/>
                    <a:pt x="21105" y="6721"/>
                    <a:pt x="21105" y="6228"/>
                  </a:cubicBezTo>
                  <a:cubicBezTo>
                    <a:pt x="21105" y="4588"/>
                    <a:pt x="20299" y="3150"/>
                    <a:pt x="19139" y="2719"/>
                  </a:cubicBezTo>
                  <a:lnTo>
                    <a:pt x="19148" y="2712"/>
                  </a:lnTo>
                  <a:cubicBezTo>
                    <a:pt x="18940" y="1142"/>
                    <a:pt x="17933" y="0"/>
                    <a:pt x="16758" y="0"/>
                  </a:cubicBezTo>
                  <a:cubicBezTo>
                    <a:pt x="16044" y="-1"/>
                    <a:pt x="15367" y="426"/>
                    <a:pt x="14905" y="1165"/>
                  </a:cubicBezTo>
                  <a:lnTo>
                    <a:pt x="14909" y="1170"/>
                  </a:lnTo>
                  <a:cubicBezTo>
                    <a:pt x="14497" y="432"/>
                    <a:pt x="13855" y="0"/>
                    <a:pt x="13174" y="0"/>
                  </a:cubicBezTo>
                  <a:cubicBezTo>
                    <a:pt x="12347" y="-1"/>
                    <a:pt x="11590" y="637"/>
                    <a:pt x="11221" y="1645"/>
                  </a:cubicBezTo>
                  <a:lnTo>
                    <a:pt x="11229" y="1694"/>
                  </a:lnTo>
                  <a:cubicBezTo>
                    <a:pt x="10730" y="1024"/>
                    <a:pt x="10058" y="650"/>
                    <a:pt x="9358" y="650"/>
                  </a:cubicBezTo>
                  <a:cubicBezTo>
                    <a:pt x="8372" y="649"/>
                    <a:pt x="7466" y="1391"/>
                    <a:pt x="7003" y="2578"/>
                  </a:cubicBezTo>
                  <a:lnTo>
                    <a:pt x="6995" y="2602"/>
                  </a:lnTo>
                  <a:cubicBezTo>
                    <a:pt x="6477" y="2189"/>
                    <a:pt x="5888" y="1972"/>
                    <a:pt x="5288" y="1972"/>
                  </a:cubicBezTo>
                  <a:cubicBezTo>
                    <a:pt x="3423" y="1972"/>
                    <a:pt x="1912" y="4029"/>
                    <a:pt x="1912" y="6567"/>
                  </a:cubicBezTo>
                  <a:cubicBezTo>
                    <a:pt x="1911" y="6774"/>
                    <a:pt x="1922" y="6981"/>
                    <a:pt x="1942" y="7186"/>
                  </a:cubicBezTo>
                  <a:close/>
                </a:path>
                <a:path w="21600" h="21600" fill="none" extrusionOk="0">
                  <a:moveTo>
                    <a:pt x="1074" y="12702"/>
                  </a:moveTo>
                  <a:cubicBezTo>
                    <a:pt x="1407" y="12969"/>
                    <a:pt x="1786" y="13110"/>
                    <a:pt x="2172" y="13110"/>
                  </a:cubicBezTo>
                  <a:cubicBezTo>
                    <a:pt x="2228" y="13109"/>
                    <a:pt x="2285" y="13107"/>
                    <a:pt x="2341" y="13101"/>
                  </a:cubicBezTo>
                </a:path>
                <a:path w="21600" h="21600" fill="none" extrusionOk="0">
                  <a:moveTo>
                    <a:pt x="2909" y="17629"/>
                  </a:moveTo>
                  <a:cubicBezTo>
                    <a:pt x="3099" y="17599"/>
                    <a:pt x="3285" y="17535"/>
                    <a:pt x="3463" y="17439"/>
                  </a:cubicBezTo>
                </a:path>
                <a:path w="21600" h="21600" fill="none" extrusionOk="0">
                  <a:moveTo>
                    <a:pt x="7895" y="18680"/>
                  </a:moveTo>
                  <a:cubicBezTo>
                    <a:pt x="7983" y="18985"/>
                    <a:pt x="8095" y="19277"/>
                    <a:pt x="8229" y="19550"/>
                  </a:cubicBezTo>
                </a:path>
                <a:path w="21600" h="21600" fill="none" extrusionOk="0">
                  <a:moveTo>
                    <a:pt x="14267" y="18324"/>
                  </a:moveTo>
                  <a:cubicBezTo>
                    <a:pt x="14336" y="18013"/>
                    <a:pt x="14380" y="17693"/>
                    <a:pt x="14400" y="17370"/>
                  </a:cubicBezTo>
                </a:path>
                <a:path w="21600" h="21600" fill="none" extrusionOk="0">
                  <a:moveTo>
                    <a:pt x="18694" y="15045"/>
                  </a:moveTo>
                  <a:cubicBezTo>
                    <a:pt x="18694" y="15034"/>
                    <a:pt x="18695" y="15024"/>
                    <a:pt x="18695" y="15013"/>
                  </a:cubicBezTo>
                  <a:cubicBezTo>
                    <a:pt x="18695" y="13508"/>
                    <a:pt x="18063" y="12136"/>
                    <a:pt x="17069" y="11477"/>
                  </a:cubicBezTo>
                </a:path>
                <a:path w="21600" h="21600" fill="none" extrusionOk="0">
                  <a:moveTo>
                    <a:pt x="20165" y="8999"/>
                  </a:moveTo>
                  <a:cubicBezTo>
                    <a:pt x="20479" y="8635"/>
                    <a:pt x="20726" y="8177"/>
                    <a:pt x="20889" y="7661"/>
                  </a:cubicBezTo>
                </a:path>
                <a:path w="21600" h="21600" fill="none" extrusionOk="0">
                  <a:moveTo>
                    <a:pt x="19186" y="3344"/>
                  </a:moveTo>
                  <a:cubicBezTo>
                    <a:pt x="19186" y="3328"/>
                    <a:pt x="19187" y="3313"/>
                    <a:pt x="19187" y="3297"/>
                  </a:cubicBezTo>
                  <a:cubicBezTo>
                    <a:pt x="19187" y="3101"/>
                    <a:pt x="19174" y="2905"/>
                    <a:pt x="19148" y="2712"/>
                  </a:cubicBezTo>
                </a:path>
                <a:path w="21600" h="21600" fill="none" extrusionOk="0">
                  <a:moveTo>
                    <a:pt x="14905" y="1165"/>
                  </a:moveTo>
                  <a:cubicBezTo>
                    <a:pt x="14754" y="1408"/>
                    <a:pt x="14629" y="1679"/>
                    <a:pt x="14535" y="1971"/>
                  </a:cubicBezTo>
                </a:path>
                <a:path w="21600" h="21600" fill="none" extrusionOk="0">
                  <a:moveTo>
                    <a:pt x="11221" y="1645"/>
                  </a:moveTo>
                  <a:cubicBezTo>
                    <a:pt x="11140" y="1866"/>
                    <a:pt x="11080" y="2099"/>
                    <a:pt x="11041" y="2340"/>
                  </a:cubicBezTo>
                </a:path>
                <a:path w="21600" h="21600" fill="none" extrusionOk="0">
                  <a:moveTo>
                    <a:pt x="7645" y="3276"/>
                  </a:moveTo>
                  <a:cubicBezTo>
                    <a:pt x="7449" y="3016"/>
                    <a:pt x="7231" y="2790"/>
                    <a:pt x="6995" y="2602"/>
                  </a:cubicBezTo>
                </a:path>
                <a:path w="21600" h="21600" fill="none" extrusionOk="0">
                  <a:moveTo>
                    <a:pt x="1942" y="7186"/>
                  </a:moveTo>
                  <a:cubicBezTo>
                    <a:pt x="1966" y="7426"/>
                    <a:pt x="2004" y="7663"/>
                    <a:pt x="2056" y="7895"/>
                  </a:cubicBezTo>
                </a:path>
              </a:pathLst>
            </a:custGeom>
            <a:solidFill>
              <a:schemeClr val="bg1"/>
            </a:solidFill>
            <a:ln w="9525">
              <a:solidFill>
                <a:srgbClr val="6600CC"/>
              </a:solidFill>
              <a:miter lim="800000"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14343" name="Text Box 4"/>
            <p:cNvSpPr txBox="1">
              <a:spLocks noChangeArrowheads="1"/>
            </p:cNvSpPr>
            <p:nvPr/>
          </p:nvSpPr>
          <p:spPr bwMode="auto">
            <a:xfrm>
              <a:off x="113" y="663"/>
              <a:ext cx="108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3200" b="1" dirty="0">
                  <a:solidFill>
                    <a:srgbClr val="9900CC"/>
                  </a:solidFill>
                  <a:latin typeface="Times New Roman" panose="02020603050405020304" pitchFamily="18" charset="0"/>
                </a:rPr>
                <a:t>Preview</a:t>
              </a:r>
            </a:p>
          </p:txBody>
        </p:sp>
      </p:grp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250825" y="1989138"/>
            <a:ext cx="4248150" cy="4291012"/>
          </a:xfrm>
          <a:prstGeom prst="rect">
            <a:avLst/>
          </a:prstGeom>
          <a:solidFill>
            <a:srgbClr val="00FF99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Georgia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Greece 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nobody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return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Greek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 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junior</a:t>
            </a:r>
          </a:p>
          <a:p>
            <a:pPr algn="r" eaLnBrk="1" hangingPunct="1">
              <a:spcBef>
                <a:spcPct val="50000"/>
              </a:spcBef>
            </a:pPr>
            <a:r>
              <a:rPr lang="en-US" altLang="zh-CN" sz="24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continue</a:t>
            </a:r>
          </a:p>
        </p:txBody>
      </p:sp>
      <p:sp>
        <p:nvSpPr>
          <p:cNvPr id="110598" name="Text Box 6"/>
          <p:cNvSpPr txBox="1">
            <a:spLocks noChangeArrowheads="1"/>
          </p:cNvSpPr>
          <p:nvPr/>
        </p:nvSpPr>
        <p:spPr bwMode="auto">
          <a:xfrm>
            <a:off x="4645025" y="1989138"/>
            <a:ext cx="4248150" cy="4291012"/>
          </a:xfrm>
          <a:prstGeom prst="rect">
            <a:avLst/>
          </a:prstGeom>
          <a:solidFill>
            <a:srgbClr val="00FF99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乔治亚（人名）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希腊</a:t>
            </a:r>
            <a:r>
              <a:rPr lang="zh-CN" altLang="en-US" sz="2400" b="1" dirty="0">
                <a:latin typeface="Arial" panose="020B0604020202020204" pitchFamily="34" charset="0"/>
              </a:rPr>
              <a:t>（地名）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没有人（</a:t>
            </a:r>
            <a:r>
              <a:rPr lang="en-US" altLang="zh-CN" sz="2400" b="1" dirty="0">
                <a:latin typeface="Times New Roman" panose="02020603050405020304" pitchFamily="18" charset="0"/>
              </a:rPr>
              <a:t>pron.</a:t>
            </a:r>
            <a:r>
              <a:rPr lang="zh-CN" altLang="en-US" sz="2400" b="1" dirty="0">
                <a:latin typeface="Times New Roman" panose="02020603050405020304" pitchFamily="18" charset="0"/>
              </a:rPr>
              <a:t>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返回；回应（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v.&amp;n</a:t>
            </a:r>
            <a:r>
              <a:rPr lang="en-US" altLang="zh-CN" sz="2400" b="1" dirty="0">
                <a:latin typeface="Times New Roman" panose="02020603050405020304" pitchFamily="18" charset="0"/>
              </a:rPr>
              <a:t>.</a:t>
            </a:r>
            <a:r>
              <a:rPr lang="zh-CN" altLang="en-US" sz="2400" b="1" dirty="0">
                <a:latin typeface="Times New Roman" panose="02020603050405020304" pitchFamily="18" charset="0"/>
              </a:rPr>
              <a:t>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希腊（人）的（</a:t>
            </a:r>
            <a:r>
              <a:rPr lang="en-US" altLang="zh-CN" sz="2400" b="1" dirty="0">
                <a:latin typeface="Times New Roman" panose="02020603050405020304" pitchFamily="18" charset="0"/>
              </a:rPr>
              <a:t>adj.</a:t>
            </a:r>
            <a:r>
              <a:rPr lang="zh-CN" altLang="en-US" sz="2400" b="1" dirty="0">
                <a:latin typeface="Times New Roman" panose="02020603050405020304" pitchFamily="18" charset="0"/>
              </a:rPr>
              <a:t>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希腊人（</a:t>
            </a:r>
            <a:r>
              <a:rPr lang="en-US" altLang="zh-CN" sz="2400" b="1" dirty="0">
                <a:latin typeface="Times New Roman" panose="02020603050405020304" pitchFamily="18" charset="0"/>
              </a:rPr>
              <a:t>n.</a:t>
            </a:r>
            <a:r>
              <a:rPr lang="zh-CN" altLang="en-US" sz="2400" b="1" dirty="0">
                <a:latin typeface="Times New Roman" panose="02020603050405020304" pitchFamily="18" charset="0"/>
              </a:rPr>
              <a:t>）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初级</a:t>
            </a:r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</a:rPr>
              <a:t>的</a:t>
            </a:r>
            <a:r>
              <a:rPr lang="en-US" altLang="zh-CN" sz="2400" b="1" dirty="0">
                <a:latin typeface="Times New Roman" panose="02020603050405020304" pitchFamily="18" charset="0"/>
              </a:rPr>
              <a:t>);</a:t>
            </a:r>
            <a:r>
              <a:rPr lang="zh-CN" altLang="en-US" sz="2400" b="1" dirty="0">
                <a:latin typeface="Times New Roman" panose="02020603050405020304" pitchFamily="18" charset="0"/>
              </a:rPr>
              <a:t>儿童</a:t>
            </a:r>
            <a:r>
              <a:rPr lang="en-US" altLang="zh-CN" sz="2400" b="1" dirty="0">
                <a:latin typeface="Times New Roman" panose="02020603050405020304" pitchFamily="18" charset="0"/>
              </a:rPr>
              <a:t>(</a:t>
            </a:r>
            <a:r>
              <a:rPr lang="zh-CN" altLang="en-US" sz="2400" b="1" dirty="0">
                <a:latin typeface="Times New Roman" panose="02020603050405020304" pitchFamily="18" charset="0"/>
              </a:rPr>
              <a:t>的</a:t>
            </a:r>
            <a:r>
              <a:rPr lang="en-US" altLang="zh-CN" sz="2400" b="1" dirty="0">
                <a:latin typeface="Times New Roman" panose="02020603050405020304" pitchFamily="18" charset="0"/>
              </a:rPr>
              <a:t>)(</a:t>
            </a:r>
            <a:r>
              <a:rPr lang="en-US" altLang="zh-CN" sz="2400" b="1" dirty="0" err="1">
                <a:latin typeface="Times New Roman" panose="02020603050405020304" pitchFamily="18" charset="0"/>
              </a:rPr>
              <a:t>adj</a:t>
            </a:r>
            <a:r>
              <a:rPr lang="en-US" altLang="zh-CN" sz="2400" b="1" dirty="0">
                <a:latin typeface="Times New Roman" panose="02020603050405020304" pitchFamily="18" charset="0"/>
              </a:rPr>
              <a:t>.&amp;n.)</a:t>
            </a:r>
          </a:p>
          <a:p>
            <a:pPr eaLnBrk="1" hangingPunct="1">
              <a:spcBef>
                <a:spcPct val="50000"/>
              </a:spcBef>
            </a:pPr>
            <a:r>
              <a:rPr lang="zh-CN" altLang="en-US" sz="2400" b="1" dirty="0">
                <a:latin typeface="Times New Roman" panose="02020603050405020304" pitchFamily="18" charset="0"/>
              </a:rPr>
              <a:t>继续</a:t>
            </a:r>
            <a:r>
              <a:rPr lang="en-US" altLang="zh-CN" sz="2400" b="1" dirty="0">
                <a:latin typeface="Times New Roman" panose="02020603050405020304" pitchFamily="18" charset="0"/>
              </a:rPr>
              <a:t>;</a:t>
            </a:r>
            <a:r>
              <a:rPr lang="zh-CN" altLang="en-US" sz="2400" b="1" dirty="0">
                <a:latin typeface="Times New Roman" panose="02020603050405020304" pitchFamily="18" charset="0"/>
              </a:rPr>
              <a:t>延续（</a:t>
            </a:r>
            <a:r>
              <a:rPr lang="en-US" altLang="zh-CN" sz="2400" b="1" dirty="0">
                <a:latin typeface="Times New Roman" panose="02020603050405020304" pitchFamily="18" charset="0"/>
              </a:rPr>
              <a:t>v.</a:t>
            </a:r>
            <a:r>
              <a:rPr lang="zh-CN" altLang="en-US" sz="2400" b="1" dirty="0">
                <a:latin typeface="Times New Roman" panose="02020603050405020304" pitchFamily="18" charset="0"/>
              </a:rPr>
              <a:t>）</a:t>
            </a:r>
          </a:p>
        </p:txBody>
      </p:sp>
      <p:pic>
        <p:nvPicPr>
          <p:cNvPr id="110602" name="44-words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069975"/>
            <a:ext cx="5762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05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10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106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5" dur="21034" fill="hold"/>
                                        <p:tgtEl>
                                          <p:spTgt spid="11060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602"/>
                  </p:tgtEl>
                </p:cond>
              </p:nextCondLst>
            </p:seq>
            <p:audio>
              <p:cMediaNode>
                <p:cTn id="3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0602"/>
                </p:tgtEl>
              </p:cMediaNode>
            </p:audio>
          </p:childTnLst>
        </p:cTn>
      </p:par>
    </p:tnLst>
    <p:bldLst>
      <p:bldP spid="110597" grpId="0" animBg="1"/>
      <p:bldP spid="11059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play basketball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54400" y="2781300"/>
            <a:ext cx="568960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4" descr="paly basketbal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908050"/>
            <a:ext cx="4105275" cy="308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268538" y="908050"/>
            <a:ext cx="4691062" cy="11430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FF3300"/>
                </a:solidFill>
                <a:latin typeface="Comic Sans MS" panose="030F0702030302020204" pitchFamily="66" charset="0"/>
              </a:rPr>
              <a:t>Think About It!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492375"/>
            <a:ext cx="8424862" cy="3240088"/>
          </a:xfrm>
        </p:spPr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Do you have basketball teams in your school?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en-US" altLang="zh-CN" b="1" dirty="0" smtClean="0">
              <a:latin typeface="Times New Roman" panose="02020603050405020304" pitchFamily="18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CN" b="1" dirty="0" smtClean="0">
                <a:latin typeface="Times New Roman" panose="02020603050405020304" pitchFamily="18" charset="0"/>
              </a:rPr>
              <a:t>What makes you unique in your class?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612775" y="965200"/>
            <a:ext cx="2087563" cy="519113"/>
          </a:xfrm>
          <a:prstGeom prst="rect">
            <a:avLst/>
          </a:prstGeom>
          <a:solidFill>
            <a:srgbClr val="00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rgbClr val="FFCCFF"/>
                </a:solidFill>
                <a:latin typeface="Arial" panose="020B0604020202020204" pitchFamily="34" charset="0"/>
              </a:rPr>
              <a:t>Let’s Do It!</a:t>
            </a:r>
          </a:p>
        </p:txBody>
      </p:sp>
      <p:sp>
        <p:nvSpPr>
          <p:cNvPr id="17411" name="Text Box 5"/>
          <p:cNvSpPr txBox="1">
            <a:spLocks noChangeArrowheads="1"/>
          </p:cNvSpPr>
          <p:nvPr/>
        </p:nvSpPr>
        <p:spPr bwMode="auto">
          <a:xfrm>
            <a:off x="468313" y="1557338"/>
            <a:ext cx="83518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  <a:latin typeface="Times New Roman" panose="02020603050405020304" pitchFamily="18" charset="0"/>
              </a:rPr>
              <a:t>Listen to the passage and tick the correct answers.</a:t>
            </a:r>
          </a:p>
        </p:txBody>
      </p:sp>
      <p:pic>
        <p:nvPicPr>
          <p:cNvPr id="17412" name="Picture 5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2060575"/>
            <a:ext cx="8637588" cy="417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1434" name="44-Let's Do it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981075"/>
            <a:ext cx="5048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14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101" fill="hold"/>
                                        <p:tgtEl>
                                          <p:spTgt spid="1014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43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143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Text Box 4"/>
          <p:cNvSpPr txBox="1">
            <a:spLocks noChangeArrowheads="1"/>
          </p:cNvSpPr>
          <p:nvPr/>
        </p:nvSpPr>
        <p:spPr bwMode="auto">
          <a:xfrm>
            <a:off x="611188" y="2133600"/>
            <a:ext cx="8064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(1) My family comes form Greece.</a:t>
            </a:r>
            <a:r>
              <a:rPr lang="zh-CN" altLang="en-US" sz="2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我来自希腊。</a:t>
            </a:r>
          </a:p>
        </p:txBody>
      </p:sp>
      <p:sp>
        <p:nvSpPr>
          <p:cNvPr id="90117" name="Text Box 5"/>
          <p:cNvSpPr txBox="1">
            <a:spLocks noChangeArrowheads="1"/>
          </p:cNvSpPr>
          <p:nvPr/>
        </p:nvSpPr>
        <p:spPr bwMode="auto">
          <a:xfrm>
            <a:off x="684213" y="2755900"/>
            <a:ext cx="7632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★</a:t>
            </a:r>
            <a:r>
              <a:rPr lang="en-US" altLang="zh-CN" sz="24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come from </a:t>
            </a:r>
            <a:r>
              <a:rPr lang="zh-CN" altLang="en-US" sz="24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意为“来自”，相当于</a:t>
            </a:r>
            <a:r>
              <a:rPr lang="en-US" altLang="zh-CN" sz="24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be from.</a:t>
            </a:r>
          </a:p>
        </p:txBody>
      </p:sp>
      <p:sp>
        <p:nvSpPr>
          <p:cNvPr id="18436" name="WordArt 58"/>
          <p:cNvSpPr>
            <a:spLocks noChangeArrowheads="1" noChangeShapeType="1" noTextEdit="1"/>
          </p:cNvSpPr>
          <p:nvPr/>
        </p:nvSpPr>
        <p:spPr bwMode="auto">
          <a:xfrm>
            <a:off x="1692275" y="1052513"/>
            <a:ext cx="5286375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5400" b="1" kern="10" dirty="0">
                <a:ln w="19050">
                  <a:solidFill>
                    <a:srgbClr val="800000"/>
                  </a:solidFill>
                  <a:round/>
                </a:ln>
                <a:solidFill>
                  <a:srgbClr val="80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language points</a:t>
            </a:r>
            <a:endParaRPr lang="zh-CN" altLang="en-US" sz="5400" b="1" kern="10" dirty="0">
              <a:ln w="19050">
                <a:solidFill>
                  <a:srgbClr val="800000"/>
                </a:solidFill>
                <a:round/>
              </a:ln>
              <a:solidFill>
                <a:srgbClr val="80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90171" name="Text Box 59"/>
          <p:cNvSpPr txBox="1">
            <a:spLocks noChangeArrowheads="1"/>
          </p:cNvSpPr>
          <p:nvPr/>
        </p:nvSpPr>
        <p:spPr bwMode="auto">
          <a:xfrm>
            <a:off x="684213" y="3357563"/>
            <a:ext cx="76327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He comes from Hunan.= He is from Hunan. 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</a:rPr>
              <a:t>他来自湖南。</a:t>
            </a:r>
          </a:p>
        </p:txBody>
      </p:sp>
      <p:sp>
        <p:nvSpPr>
          <p:cNvPr id="90172" name="Text Box 60"/>
          <p:cNvSpPr txBox="1">
            <a:spLocks noChangeArrowheads="1"/>
          </p:cNvSpPr>
          <p:nvPr/>
        </p:nvSpPr>
        <p:spPr bwMode="auto">
          <a:xfrm>
            <a:off x="755650" y="4437063"/>
            <a:ext cx="712787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Li Yan is my best friend. She comes ________ a small village. </a:t>
            </a:r>
          </a:p>
          <a:p>
            <a:pPr eaLnBrk="1" hangingPunct="1"/>
            <a:endParaRPr lang="en-US" altLang="zh-CN" sz="2800" b="1" dirty="0">
              <a:solidFill>
                <a:srgbClr val="FF0066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A. on      B. with      C. of      D. from</a:t>
            </a:r>
          </a:p>
        </p:txBody>
      </p:sp>
      <p:sp>
        <p:nvSpPr>
          <p:cNvPr id="90173" name="Text Box 61"/>
          <p:cNvSpPr txBox="1">
            <a:spLocks noChangeArrowheads="1"/>
          </p:cNvSpPr>
          <p:nvPr/>
        </p:nvSpPr>
        <p:spPr bwMode="auto">
          <a:xfrm>
            <a:off x="6588125" y="4437063"/>
            <a:ext cx="5762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>
                <a:solidFill>
                  <a:srgbClr val="FF3300"/>
                </a:solidFill>
                <a:latin typeface="Arial" panose="020B0604020202020204" pitchFamily="34" charset="0"/>
              </a:rPr>
              <a:t>D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0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0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0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01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01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0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0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6" grpId="0"/>
      <p:bldP spid="90117" grpId="0"/>
      <p:bldP spid="90171" grpId="0"/>
      <p:bldP spid="90172" grpId="0"/>
      <p:bldP spid="9017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0" name="Text Box 4"/>
          <p:cNvSpPr txBox="1">
            <a:spLocks noChangeArrowheads="1"/>
          </p:cNvSpPr>
          <p:nvPr/>
        </p:nvSpPr>
        <p:spPr bwMode="auto">
          <a:xfrm>
            <a:off x="827088" y="2025650"/>
            <a:ext cx="7559675" cy="1373188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pt-BR" sz="2800" b="1" dirty="0">
                <a:solidFill>
                  <a:srgbClr val="008000"/>
                </a:solidFill>
                <a:latin typeface="Arial" panose="020B0604020202020204" pitchFamily="34" charset="0"/>
              </a:rPr>
              <a:t>① </a:t>
            </a:r>
            <a:r>
              <a:rPr lang="en-US" altLang="zh-CN" sz="2800" b="1" dirty="0">
                <a:solidFill>
                  <a:srgbClr val="008000"/>
                </a:solidFill>
                <a:latin typeface="Arial" panose="020B0604020202020204" pitchFamily="34" charset="0"/>
              </a:rPr>
              <a:t>nobody</a:t>
            </a:r>
            <a:r>
              <a:rPr lang="zh-CN" altLang="en-US" sz="2800" b="1" dirty="0">
                <a:solidFill>
                  <a:srgbClr val="008000"/>
                </a:solidFill>
                <a:latin typeface="Arial" panose="020B0604020202020204" pitchFamily="34" charset="0"/>
              </a:rPr>
              <a:t>复合不定代词，意“没有人”，相当于</a:t>
            </a:r>
            <a:r>
              <a:rPr lang="en-US" altLang="zh-CN" sz="2800" b="1" dirty="0">
                <a:solidFill>
                  <a:srgbClr val="008000"/>
                </a:solidFill>
                <a:latin typeface="Arial" panose="020B0604020202020204" pitchFamily="34" charset="0"/>
              </a:rPr>
              <a:t>no one, </a:t>
            </a:r>
            <a:r>
              <a:rPr lang="zh-CN" altLang="en-US" sz="2800" b="1" dirty="0">
                <a:solidFill>
                  <a:srgbClr val="008000"/>
                </a:solidFill>
                <a:latin typeface="Arial" panose="020B0604020202020204" pitchFamily="34" charset="0"/>
              </a:rPr>
              <a:t>它只可指人。</a:t>
            </a:r>
            <a:r>
              <a:rPr lang="en-US" altLang="zh-CN" sz="2800" b="1" dirty="0">
                <a:solidFill>
                  <a:srgbClr val="008000"/>
                </a:solidFill>
                <a:latin typeface="Arial" panose="020B0604020202020204" pitchFamily="34" charset="0"/>
              </a:rPr>
              <a:t>nobody</a:t>
            </a:r>
            <a:r>
              <a:rPr lang="zh-CN" altLang="en-US" sz="2800" b="1" dirty="0">
                <a:solidFill>
                  <a:srgbClr val="008000"/>
                </a:solidFill>
                <a:latin typeface="Arial" panose="020B0604020202020204" pitchFamily="34" charset="0"/>
              </a:rPr>
              <a:t>作主语时，谓语动词用单数形式。</a:t>
            </a:r>
          </a:p>
        </p:txBody>
      </p:sp>
      <p:sp>
        <p:nvSpPr>
          <p:cNvPr id="116741" name="Text Box 5"/>
          <p:cNvSpPr txBox="1">
            <a:spLocks noChangeArrowheads="1"/>
          </p:cNvSpPr>
          <p:nvPr/>
        </p:nvSpPr>
        <p:spPr bwMode="auto">
          <a:xfrm>
            <a:off x="755650" y="3716338"/>
            <a:ext cx="7632700" cy="1373187"/>
          </a:xfrm>
          <a:prstGeom prst="rect">
            <a:avLst/>
          </a:prstGeom>
          <a:solidFill>
            <a:srgbClr val="00FF99">
              <a:alpha val="5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</a:rPr>
              <a:t>There was nobody in the room. </a:t>
            </a:r>
            <a:r>
              <a:rPr lang="zh-CN" altLang="en-US" sz="2800" b="1" dirty="0">
                <a:latin typeface="Times New Roman" panose="02020603050405020304" pitchFamily="18" charset="0"/>
              </a:rPr>
              <a:t>房间里没有人。</a:t>
            </a:r>
          </a:p>
          <a:p>
            <a:pPr eaLnBrk="1" hangingPunct="1"/>
            <a:endParaRPr lang="zh-CN" altLang="en-US" sz="28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2800" b="1" dirty="0">
                <a:latin typeface="Times New Roman" panose="02020603050405020304" pitchFamily="18" charset="0"/>
              </a:rPr>
              <a:t>Nobody knows about it.</a:t>
            </a:r>
            <a:r>
              <a:rPr lang="zh-CN" altLang="en-US" sz="2800" b="1" dirty="0">
                <a:latin typeface="Times New Roman" panose="02020603050405020304" pitchFamily="18" charset="0"/>
              </a:rPr>
              <a:t>没有人了解这件事。</a:t>
            </a:r>
          </a:p>
        </p:txBody>
      </p:sp>
      <p:sp>
        <p:nvSpPr>
          <p:cNvPr id="19460" name="Text Box 6"/>
          <p:cNvSpPr txBox="1">
            <a:spLocks noChangeArrowheads="1"/>
          </p:cNvSpPr>
          <p:nvPr/>
        </p:nvSpPr>
        <p:spPr bwMode="auto">
          <a:xfrm>
            <a:off x="827088" y="981075"/>
            <a:ext cx="7489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6600CC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(2)Nobody else in my school comes from Greece!</a:t>
            </a:r>
            <a:r>
              <a:rPr lang="zh-CN" altLang="en-US" sz="2400" b="1" dirty="0">
                <a:solidFill>
                  <a:srgbClr val="6600CC"/>
                </a:solidFill>
                <a:latin typeface="Times New Roman" panose="02020603050405020304" pitchFamily="18" charset="0"/>
              </a:rPr>
              <a:t>在我的学校里没有其他的人来自希腊！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0" grpId="0" animBg="1"/>
      <p:bldP spid="1167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Text Box 4"/>
          <p:cNvSpPr txBox="1">
            <a:spLocks noChangeArrowheads="1"/>
          </p:cNvSpPr>
          <p:nvPr/>
        </p:nvSpPr>
        <p:spPr bwMode="auto">
          <a:xfrm>
            <a:off x="468313" y="981075"/>
            <a:ext cx="80645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da-DK" sz="2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②</a:t>
            </a:r>
            <a:r>
              <a:rPr lang="en-US" altLang="zh-CN" sz="2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else</a:t>
            </a:r>
            <a:r>
              <a:rPr lang="zh-CN" altLang="en-US" sz="2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此处用作形容词，意为“别的；其他的”。它还可作副词，意为“另外，其他”。</a:t>
            </a:r>
          </a:p>
        </p:txBody>
      </p:sp>
      <p:sp>
        <p:nvSpPr>
          <p:cNvPr id="98309" name="Text Box 5"/>
          <p:cNvSpPr txBox="1">
            <a:spLocks noChangeArrowheads="1"/>
          </p:cNvSpPr>
          <p:nvPr/>
        </p:nvSpPr>
        <p:spPr bwMode="auto">
          <a:xfrm>
            <a:off x="684213" y="2087563"/>
            <a:ext cx="7129462" cy="82232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★</a:t>
            </a:r>
            <a:r>
              <a:rPr lang="en-US" altLang="en-US" b="1" dirty="0">
                <a:latin typeface="Arial" panose="020B0604020202020204" pitchFamily="34" charset="0"/>
              </a:rPr>
              <a:t>⒈</a:t>
            </a: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else</a:t>
            </a:r>
            <a:r>
              <a:rPr lang="zh-CN" altLang="da-DK" sz="2400" b="1" dirty="0">
                <a:latin typeface="Times New Roman" panose="02020603050405020304" pitchFamily="18" charset="0"/>
              </a:rPr>
              <a:t>用在</a:t>
            </a:r>
            <a:r>
              <a:rPr lang="en-US" altLang="zh-CN" sz="2400" b="1" dirty="0">
                <a:latin typeface="Times New Roman" panose="02020603050405020304" pitchFamily="18" charset="0"/>
              </a:rPr>
              <a:t>something, anything, somebody, anybody, nobody, everything</a:t>
            </a:r>
            <a:r>
              <a:rPr lang="zh-CN" altLang="en-US" sz="2400" b="1" dirty="0">
                <a:latin typeface="Times New Roman" panose="02020603050405020304" pitchFamily="18" charset="0"/>
              </a:rPr>
              <a:t>等 不定代词的后面。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684213" y="3284538"/>
            <a:ext cx="7200900" cy="2647950"/>
          </a:xfrm>
          <a:prstGeom prst="rect">
            <a:avLst/>
          </a:prstGeom>
          <a:solidFill>
            <a:srgbClr val="808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</a:rPr>
              <a:t>例：</a:t>
            </a:r>
          </a:p>
          <a:p>
            <a:pPr eaLnBrk="1" hangingPunct="1"/>
            <a:endParaRPr lang="zh-CN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Do you want someone else to help you?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</a:rPr>
              <a:t>你想让别人来帮助你吗？</a:t>
            </a:r>
          </a:p>
          <a:p>
            <a:pPr eaLnBrk="1" hangingPunct="1"/>
            <a:endParaRPr lang="zh-CN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I don’t have anything else to do. 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</a:rPr>
              <a:t>我没有其他的事情可做。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8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83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8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8" grpId="0"/>
      <p:bldP spid="98309" grpId="0" animBg="1"/>
      <p:bldP spid="983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468313" y="981075"/>
            <a:ext cx="80645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da-DK" sz="2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②</a:t>
            </a:r>
            <a:r>
              <a:rPr lang="en-US" altLang="zh-CN" sz="2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else</a:t>
            </a:r>
            <a:r>
              <a:rPr lang="zh-CN" altLang="en-US" sz="28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此处用作形容词，意为“别的；其他的”。它还可作副词，意为“另外，其他”。</a:t>
            </a: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684213" y="2087563"/>
            <a:ext cx="7129462" cy="822325"/>
          </a:xfrm>
          <a:prstGeom prst="rect">
            <a:avLst/>
          </a:prstGeom>
          <a:solidFill>
            <a:srgbClr val="FFC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★</a:t>
            </a:r>
            <a:r>
              <a:rPr lang="en-US" altLang="en-US" b="1" dirty="0">
                <a:latin typeface="Arial" panose="020B0604020202020204" pitchFamily="34" charset="0"/>
              </a:rPr>
              <a:t>⒉</a:t>
            </a:r>
            <a:r>
              <a:rPr lang="en-US" altLang="zh-CN" sz="2400" dirty="0">
                <a:latin typeface="Times New Roman" panose="02020603050405020304" pitchFamily="18" charset="0"/>
              </a:rPr>
              <a:t> </a:t>
            </a:r>
            <a:r>
              <a:rPr lang="en-US" altLang="zh-CN" sz="2400" b="1" dirty="0">
                <a:latin typeface="Times New Roman" panose="02020603050405020304" pitchFamily="18" charset="0"/>
              </a:rPr>
              <a:t>else</a:t>
            </a:r>
            <a:r>
              <a:rPr lang="zh-CN" altLang="en-US" sz="2400" b="1" dirty="0">
                <a:latin typeface="Times New Roman" panose="02020603050405020304" pitchFamily="18" charset="0"/>
              </a:rPr>
              <a:t>用在</a:t>
            </a:r>
            <a:r>
              <a:rPr lang="en-US" altLang="zh-CN" sz="2400" b="1" dirty="0">
                <a:latin typeface="Times New Roman" panose="02020603050405020304" pitchFamily="18" charset="0"/>
              </a:rPr>
              <a:t>what, who</a:t>
            </a:r>
            <a:r>
              <a:rPr lang="zh-CN" altLang="en-US" sz="2400" b="1" dirty="0">
                <a:latin typeface="Times New Roman" panose="02020603050405020304" pitchFamily="18" charset="0"/>
              </a:rPr>
              <a:t>等疑问代词或</a:t>
            </a:r>
            <a:r>
              <a:rPr lang="en-US" altLang="zh-CN" sz="2400" b="1" dirty="0">
                <a:latin typeface="Times New Roman" panose="02020603050405020304" pitchFamily="18" charset="0"/>
              </a:rPr>
              <a:t>little, much, all</a:t>
            </a:r>
            <a:r>
              <a:rPr lang="zh-CN" altLang="en-US" sz="2400" b="1" dirty="0">
                <a:latin typeface="Times New Roman" panose="02020603050405020304" pitchFamily="18" charset="0"/>
              </a:rPr>
              <a:t>等代词的后面（但不能用于</a:t>
            </a:r>
            <a:r>
              <a:rPr lang="en-US" altLang="zh-CN" sz="2400" b="1" dirty="0">
                <a:latin typeface="Times New Roman" panose="02020603050405020304" pitchFamily="18" charset="0"/>
              </a:rPr>
              <a:t>which</a:t>
            </a:r>
            <a:r>
              <a:rPr lang="zh-CN" altLang="en-US" sz="2400" b="1" dirty="0">
                <a:latin typeface="Times New Roman" panose="02020603050405020304" pitchFamily="18" charset="0"/>
              </a:rPr>
              <a:t>之后）。</a:t>
            </a:r>
          </a:p>
        </p:txBody>
      </p:sp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684213" y="3284538"/>
            <a:ext cx="7200900" cy="2647950"/>
          </a:xfrm>
          <a:prstGeom prst="rect">
            <a:avLst/>
          </a:prstGeom>
          <a:solidFill>
            <a:srgbClr val="8080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</a:rPr>
              <a:t>例：</a:t>
            </a:r>
          </a:p>
          <a:p>
            <a:pPr eaLnBrk="1" hangingPunct="1"/>
            <a:endParaRPr lang="zh-CN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What else would you like? 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</a:rPr>
              <a:t>你还想要点儿别的什么东西吗？</a:t>
            </a:r>
          </a:p>
          <a:p>
            <a:pPr eaLnBrk="1" hangingPunct="1"/>
            <a:endParaRPr lang="zh-CN" altLang="en-US" sz="2400" b="1" dirty="0"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2400" b="1" dirty="0">
                <a:latin typeface="Times New Roman" panose="02020603050405020304" pitchFamily="18" charset="0"/>
              </a:rPr>
              <a:t>There is little else you can do to improve yourself. </a:t>
            </a:r>
          </a:p>
          <a:p>
            <a:pPr eaLnBrk="1" hangingPunct="1"/>
            <a:r>
              <a:rPr lang="zh-CN" altLang="en-US" sz="2400" b="1" dirty="0">
                <a:latin typeface="Times New Roman" panose="02020603050405020304" pitchFamily="18" charset="0"/>
              </a:rPr>
              <a:t>你几乎没什么其他能做的来提高自己。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2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/>
      <p:bldP spid="122885" grpId="0" animBg="1"/>
      <p:bldP spid="122886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时尚健身模板 3">
      <a:dk1>
        <a:srgbClr val="000000"/>
      </a:dk1>
      <a:lt1>
        <a:srgbClr val="FFFFFF"/>
      </a:lt1>
      <a:dk2>
        <a:srgbClr val="C889CD"/>
      </a:dk2>
      <a:lt2>
        <a:srgbClr val="DED9CC"/>
      </a:lt2>
      <a:accent1>
        <a:srgbClr val="72AFD8"/>
      </a:accent1>
      <a:accent2>
        <a:srgbClr val="80CAB1"/>
      </a:accent2>
      <a:accent3>
        <a:srgbClr val="FFFFFF"/>
      </a:accent3>
      <a:accent4>
        <a:srgbClr val="000000"/>
      </a:accent4>
      <a:accent5>
        <a:srgbClr val="BCD4E9"/>
      </a:accent5>
      <a:accent6>
        <a:srgbClr val="73B7A0"/>
      </a:accent6>
      <a:hlink>
        <a:srgbClr val="E1995D"/>
      </a:hlink>
      <a:folHlink>
        <a:srgbClr val="E58790"/>
      </a:folHlink>
    </a:clrScheme>
    <a:fontScheme name="时尚健身模板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时尚健身模板 1">
        <a:dk1>
          <a:srgbClr val="000000"/>
        </a:dk1>
        <a:lt1>
          <a:srgbClr val="FFFFFF"/>
        </a:lt1>
        <a:dk2>
          <a:srgbClr val="5EB2B6"/>
        </a:dk2>
        <a:lt2>
          <a:srgbClr val="DED9CC"/>
        </a:lt2>
        <a:accent1>
          <a:srgbClr val="9FD56D"/>
        </a:accent1>
        <a:accent2>
          <a:srgbClr val="F4BC72"/>
        </a:accent2>
        <a:accent3>
          <a:srgbClr val="FFFFFF"/>
        </a:accent3>
        <a:accent4>
          <a:srgbClr val="000000"/>
        </a:accent4>
        <a:accent5>
          <a:srgbClr val="CDE7BA"/>
        </a:accent5>
        <a:accent6>
          <a:srgbClr val="DDAA67"/>
        </a:accent6>
        <a:hlink>
          <a:srgbClr val="F18FAB"/>
        </a:hlink>
        <a:folHlink>
          <a:srgbClr val="84A3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2">
        <a:dk1>
          <a:srgbClr val="000000"/>
        </a:dk1>
        <a:lt1>
          <a:srgbClr val="FFFFFF"/>
        </a:lt1>
        <a:dk2>
          <a:srgbClr val="EA9148"/>
        </a:dk2>
        <a:lt2>
          <a:srgbClr val="DED9CC"/>
        </a:lt2>
        <a:accent1>
          <a:srgbClr val="E878C8"/>
        </a:accent1>
        <a:accent2>
          <a:srgbClr val="7DD7E9"/>
        </a:accent2>
        <a:accent3>
          <a:srgbClr val="FFFFFF"/>
        </a:accent3>
        <a:accent4>
          <a:srgbClr val="000000"/>
        </a:accent4>
        <a:accent5>
          <a:srgbClr val="F2BEE0"/>
        </a:accent5>
        <a:accent6>
          <a:srgbClr val="71C3D3"/>
        </a:accent6>
        <a:hlink>
          <a:srgbClr val="98E8B3"/>
        </a:hlink>
        <a:folHlink>
          <a:srgbClr val="E6C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时尚健身模板 3">
        <a:dk1>
          <a:srgbClr val="000000"/>
        </a:dk1>
        <a:lt1>
          <a:srgbClr val="FFFFFF"/>
        </a:lt1>
        <a:dk2>
          <a:srgbClr val="C889CD"/>
        </a:dk2>
        <a:lt2>
          <a:srgbClr val="DED9CC"/>
        </a:lt2>
        <a:accent1>
          <a:srgbClr val="72AFD8"/>
        </a:accent1>
        <a:accent2>
          <a:srgbClr val="80CAB1"/>
        </a:accent2>
        <a:accent3>
          <a:srgbClr val="FFFFFF"/>
        </a:accent3>
        <a:accent4>
          <a:srgbClr val="000000"/>
        </a:accent4>
        <a:accent5>
          <a:srgbClr val="BCD4E9"/>
        </a:accent5>
        <a:accent6>
          <a:srgbClr val="73B7A0"/>
        </a:accent6>
        <a:hlink>
          <a:srgbClr val="E1995D"/>
        </a:hlink>
        <a:folHlink>
          <a:srgbClr val="E5879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主题49</Template>
  <TotalTime>0</TotalTime>
  <Words>1097</Words>
  <Application>Microsoft Office PowerPoint</Application>
  <PresentationFormat>全屏显示(4:3)</PresentationFormat>
  <Paragraphs>118</Paragraphs>
  <Slides>19</Slides>
  <Notes>1</Notes>
  <HiddenSlides>0</HiddenSlides>
  <MMClips>2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8" baseType="lpstr">
      <vt:lpstr>宋体</vt:lpstr>
      <vt:lpstr>微软雅黑</vt:lpstr>
      <vt:lpstr>Arial</vt:lpstr>
      <vt:lpstr>Calibri</vt:lpstr>
      <vt:lpstr>Comic Sans MS</vt:lpstr>
      <vt:lpstr>Times New Roman</vt:lpstr>
      <vt:lpstr>Verdana</vt:lpstr>
      <vt:lpstr>Wingdings</vt:lpstr>
      <vt:lpstr>WWW.2PPT.COM
</vt:lpstr>
      <vt:lpstr>PowerPoint 演示文稿</vt:lpstr>
      <vt:lpstr>PowerPoint 演示文稿</vt:lpstr>
      <vt:lpstr>PowerPoint 演示文稿</vt:lpstr>
      <vt:lpstr>Think About It!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2013-03-12T01:51:00Z</dcterms:created>
  <dcterms:modified xsi:type="dcterms:W3CDTF">2023-01-17T02:22:18Z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78F1ADBA78BF4D72B6B5035B3E2C424D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