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80" r:id="rId4"/>
    <p:sldId id="287" r:id="rId5"/>
    <p:sldId id="288" r:id="rId6"/>
    <p:sldId id="305" r:id="rId7"/>
    <p:sldId id="306" r:id="rId8"/>
    <p:sldId id="291" r:id="rId9"/>
    <p:sldId id="293" r:id="rId10"/>
    <p:sldId id="294" r:id="rId11"/>
    <p:sldId id="295" r:id="rId12"/>
    <p:sldId id="296" r:id="rId13"/>
    <p:sldId id="297" r:id="rId14"/>
    <p:sldId id="307" r:id="rId15"/>
    <p:sldId id="298" r:id="rId16"/>
    <p:sldId id="299" r:id="rId17"/>
    <p:sldId id="300" r:id="rId18"/>
    <p:sldId id="301" r:id="rId19"/>
    <p:sldId id="302" r:id="rId20"/>
    <p:sldId id="304" r:id="rId21"/>
    <p:sldId id="303" r:id="rId22"/>
    <p:sldId id="284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9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95838" autoAdjust="0"/>
  </p:normalViewPr>
  <p:slideViewPr>
    <p:cSldViewPr snapToGrid="0" showGuides="1">
      <p:cViewPr>
        <p:scale>
          <a:sx n="120" d="100"/>
          <a:sy n="120" d="100"/>
        </p:scale>
        <p:origin x="-1374" y="-546"/>
      </p:cViewPr>
      <p:guideLst>
        <p:guide orient="horz" pos="1609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86D0-4449-4F95-A621-D0385788071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C7F7-05D0-4939-8B17-A6C2070712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C7F7-05D0-4939-8B17-A6C20707128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367D-D689-4937-8386-518B02425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1B5C-3FC5-441F-8064-BDBBAE536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tiff"/><Relationship Id="rId5" Type="http://schemas.openxmlformats.org/officeDocument/2006/relationships/image" Target="../media/image35.jpeg"/><Relationship Id="rId4" Type="http://schemas.openxmlformats.org/officeDocument/2006/relationships/image" Target="../media/image3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2.png"/><Relationship Id="rId3" Type="http://schemas.openxmlformats.org/officeDocument/2006/relationships/image" Target="../media/image39.tiff"/><Relationship Id="rId7" Type="http://schemas.openxmlformats.org/officeDocument/2006/relationships/image" Target="../media/image19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4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44.tif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tif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4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5.tif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860903" y="0"/>
            <a:ext cx="5608686" cy="1345094"/>
            <a:chOff x="1334575" y="1181971"/>
            <a:chExt cx="9522850" cy="26568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34575" y="1487612"/>
              <a:ext cx="1467854" cy="2045531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601514" y="1255393"/>
              <a:ext cx="1770191" cy="246685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855071" y="1181971"/>
              <a:ext cx="1906504" cy="265681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221225" y="1380552"/>
              <a:ext cx="1680378" cy="2341696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690415" y="1380552"/>
              <a:ext cx="1680379" cy="2341697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941886" y="1329430"/>
              <a:ext cx="1717064" cy="239281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9051482" y="1205572"/>
              <a:ext cx="1805943" cy="2516676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4" name="PA_文本框 8"/>
          <p:cNvSpPr txBox="1"/>
          <p:nvPr>
            <p:custDataLst>
              <p:tags r:id="rId1"/>
            </p:custDataLst>
          </p:nvPr>
        </p:nvSpPr>
        <p:spPr>
          <a:xfrm>
            <a:off x="304906" y="1482918"/>
            <a:ext cx="8679937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Module</a:t>
            </a:r>
            <a:r>
              <a:rPr lang="zh-CN" altLang="en-US" sz="3300" b="1" dirty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 dirty="0" smtClean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  <a:p>
            <a:pPr algn="ctr"/>
            <a:r>
              <a:rPr lang="en-US" altLang="zh-CN" sz="3300" b="1" dirty="0" smtClean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Unit</a:t>
            </a:r>
            <a:r>
              <a:rPr lang="zh-CN" altLang="en-US" sz="3300" b="1" dirty="0" smtClean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 dirty="0" smtClean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/>
            <a:r>
              <a:rPr lang="en-US" altLang="zh-CN" sz="3300" b="1" dirty="0" err="1" smtClean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Arnwick</a:t>
            </a:r>
            <a:r>
              <a:rPr lang="zh-CN" altLang="en-US" sz="3300" b="1" dirty="0" smtClean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</a:t>
            </a:r>
            <a:r>
              <a:rPr lang="en-US" altLang="zh-CN" sz="3300" b="1" dirty="0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a city with 200,000 people</a:t>
            </a:r>
            <a:endParaRPr lang="zh-CN" altLang="en-US" sz="3300" b="1" dirty="0">
              <a:gradFill>
                <a:gsLst>
                  <a:gs pos="0">
                    <a:srgbClr val="49602A"/>
                  </a:gs>
                  <a:gs pos="26000">
                    <a:srgbClr val="6A8303"/>
                  </a:gs>
                  <a:gs pos="49000">
                    <a:srgbClr val="F5C10E"/>
                  </a:gs>
                  <a:gs pos="100000">
                    <a:srgbClr val="A83A2F"/>
                  </a:gs>
                  <a:gs pos="74000">
                    <a:srgbClr val="C3573A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23630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1670493" y="160368"/>
            <a:ext cx="59150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Thinking</a:t>
            </a:r>
            <a:endParaRPr lang="zh-CN" altLang="en-US" sz="3000" b="1" dirty="0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76"/>
          <p:cNvSpPr txBox="1"/>
          <p:nvPr/>
        </p:nvSpPr>
        <p:spPr>
          <a:xfrm>
            <a:off x="610127" y="678952"/>
            <a:ext cx="704313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you were Jo, how would you feel? 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610128" y="2954111"/>
            <a:ext cx="860829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do you think should solve the problems?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94711">
            <a:off x="1851162" y="3479221"/>
            <a:ext cx="1188129" cy="1564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693820">
            <a:off x="3435984" y="3788209"/>
            <a:ext cx="2359345" cy="1214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834877">
            <a:off x="6102423" y="3513997"/>
            <a:ext cx="1361198" cy="1743356"/>
          </a:xfrm>
          <a:prstGeom prst="rect">
            <a:avLst/>
          </a:prstGeom>
        </p:spPr>
      </p:pic>
      <p:sp>
        <p:nvSpPr>
          <p:cNvPr id="26" name="TextBox 76"/>
          <p:cNvSpPr txBox="1"/>
          <p:nvPr/>
        </p:nvSpPr>
        <p:spPr>
          <a:xfrm>
            <a:off x="1551957" y="1198287"/>
            <a:ext cx="562557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Maybe angry, worried and so on.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 11"/>
          <p:cNvGrpSpPr/>
          <p:nvPr/>
        </p:nvGrpSpPr>
        <p:grpSpPr>
          <a:xfrm rot="20635872">
            <a:off x="446740" y="3817438"/>
            <a:ext cx="1044662" cy="1041903"/>
            <a:chOff x="663388" y="4751294"/>
            <a:chExt cx="1392883" cy="1389203"/>
          </a:xfrm>
        </p:grpSpPr>
        <p:sp>
          <p:nvSpPr>
            <p:cNvPr id="10" name="矩形 9"/>
            <p:cNvSpPr/>
            <p:nvPr/>
          </p:nvSpPr>
          <p:spPr>
            <a:xfrm>
              <a:off x="663388" y="4751294"/>
              <a:ext cx="1392883" cy="136263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35966" y="4909391"/>
              <a:ext cx="1047724" cy="12311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Jo</a:t>
              </a:r>
              <a:endParaRPr lang="zh-CN" alt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610127" y="1644139"/>
            <a:ext cx="819783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 the problems need to be solved? Why?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1609674" y="2159299"/>
            <a:ext cx="7532007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only one city. A good city environment is pretty important for us.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459751" y="421583"/>
            <a:ext cx="1156447" cy="1180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3" grpId="1"/>
      <p:bldP spid="26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1336945" y="166299"/>
            <a:ext cx="59150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Post-reading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4305" y="1758166"/>
            <a:ext cx="4397188" cy="228524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In</a:t>
            </a:r>
            <a:r>
              <a:rPr kumimoji="1" lang="zh-CN" altLang="en-US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order to live a better life, </a:t>
            </a:r>
          </a:p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People</a:t>
            </a:r>
            <a:r>
              <a:rPr kumimoji="1" lang="zh-CN" altLang="en-US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in Arnwick should/ must/ need to…</a:t>
            </a:r>
            <a:endParaRPr kumimoji="1" lang="en-US" altLang="zh-CN" sz="2400" b="1">
              <a:solidFill>
                <a:srgbClr val="FF0000"/>
              </a:solidFill>
              <a:latin typeface="Times"/>
              <a:ea typeface="Times" charset="0"/>
              <a:cs typeface="Times" charset="0"/>
            </a:endParaRPr>
          </a:p>
          <a:p>
            <a:endParaRPr kumimoji="1" lang="en-US" altLang="zh-CN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The government should…</a:t>
            </a:r>
          </a:p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                          …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5094245" y="4005931"/>
            <a:ext cx="3869843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to make Arnwick become better?</a:t>
            </a:r>
            <a:endParaRPr lang="zh-CN" altLang="en-US" sz="24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29134" y="185810"/>
            <a:ext cx="4124597" cy="5780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101600" prst="slop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30199" y="280688"/>
            <a:ext cx="3922294" cy="385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" name="组 25"/>
          <p:cNvGrpSpPr/>
          <p:nvPr/>
        </p:nvGrpSpPr>
        <p:grpSpPr>
          <a:xfrm>
            <a:off x="7326599" y="972061"/>
            <a:ext cx="1263948" cy="941884"/>
            <a:chOff x="783149" y="918183"/>
            <a:chExt cx="2742177" cy="208426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7136015">
              <a:off x="1112105" y="589227"/>
              <a:ext cx="2084265" cy="274217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185200" y="1450174"/>
              <a:ext cx="1851080" cy="91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100" b="1">
                  <a:solidFill>
                    <a:schemeClr val="bg1"/>
                  </a:solidFill>
                </a:rPr>
                <a:t>What</a:t>
              </a:r>
              <a:endParaRPr kumimoji="1" lang="zh-CN" altLang="en-US" sz="2100" b="1">
                <a:solidFill>
                  <a:schemeClr val="bg1"/>
                </a:solidFill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4394903">
            <a:off x="7762417" y="1464115"/>
            <a:ext cx="1006127" cy="1323717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886289" y="1805310"/>
            <a:ext cx="85321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chemeClr val="bg1"/>
                </a:solidFill>
              </a:rPr>
              <a:t>Why</a:t>
            </a:r>
            <a:endParaRPr kumimoji="1" lang="zh-CN" altLang="en-US" sz="21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7391" y="1082564"/>
            <a:ext cx="1953632" cy="257030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544760" y="2113900"/>
            <a:ext cx="138831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3300" b="1">
                <a:solidFill>
                  <a:schemeClr val="bg1"/>
                </a:solidFill>
              </a:rPr>
              <a:t>How</a:t>
            </a:r>
            <a:endParaRPr kumimoji="1" lang="zh-CN" altLang="en-US" sz="3300" b="1">
              <a:solidFill>
                <a:schemeClr val="bg1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 rot="10800000">
            <a:off x="5262998" y="2511525"/>
            <a:ext cx="873815" cy="35891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1336945" y="166299"/>
            <a:ext cx="59150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Post-reading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12739" y="1372367"/>
            <a:ext cx="2396943" cy="2447636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>
          <a:xfrm>
            <a:off x="4088318" y="2406488"/>
            <a:ext cx="873815" cy="35891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" name="组合 20"/>
          <p:cNvGrpSpPr/>
          <p:nvPr/>
        </p:nvGrpSpPr>
        <p:grpSpPr>
          <a:xfrm flipH="1">
            <a:off x="2108212" y="4221716"/>
            <a:ext cx="5045519" cy="1843569"/>
            <a:chOff x="1334574" y="87398"/>
            <a:chExt cx="10266876" cy="37513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34574" y="644880"/>
              <a:ext cx="2072591" cy="288826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601514" y="239081"/>
              <a:ext cx="2499487" cy="348316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855070" y="87398"/>
              <a:ext cx="2691959" cy="3751387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221225" y="415804"/>
              <a:ext cx="2372672" cy="330644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690415" y="415804"/>
              <a:ext cx="2372673" cy="33064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941886" y="343620"/>
              <a:ext cx="2424472" cy="337862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9051482" y="168734"/>
              <a:ext cx="2549968" cy="355351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组 6"/>
          <p:cNvGrpSpPr/>
          <p:nvPr/>
        </p:nvGrpSpPr>
        <p:grpSpPr>
          <a:xfrm>
            <a:off x="5915067" y="1243851"/>
            <a:ext cx="2788700" cy="2537587"/>
            <a:chOff x="7037317" y="1375339"/>
            <a:chExt cx="2551994" cy="2329140"/>
          </a:xfrm>
        </p:grpSpPr>
        <p:grpSp>
          <p:nvGrpSpPr>
            <p:cNvPr id="6" name="组 5"/>
            <p:cNvGrpSpPr/>
            <p:nvPr/>
          </p:nvGrpSpPr>
          <p:grpSpPr>
            <a:xfrm>
              <a:off x="7037317" y="1375339"/>
              <a:ext cx="2551994" cy="2329140"/>
              <a:chOff x="9351125" y="1296081"/>
              <a:chExt cx="2551994" cy="2329140"/>
            </a:xfrm>
          </p:grpSpPr>
          <p:grpSp>
            <p:nvGrpSpPr>
              <p:cNvPr id="31" name="组 30"/>
              <p:cNvGrpSpPr/>
              <p:nvPr/>
            </p:nvGrpSpPr>
            <p:grpSpPr>
              <a:xfrm>
                <a:off x="9768799" y="1296081"/>
                <a:ext cx="1685264" cy="1255845"/>
                <a:chOff x="783149" y="918183"/>
                <a:chExt cx="2742177" cy="2084265"/>
              </a:xfrm>
            </p:grpSpPr>
            <p:pic>
              <p:nvPicPr>
                <p:cNvPr id="39" name="图片 38"/>
                <p:cNvPicPr>
                  <a:picLocks noChangeAspect="1"/>
                </p:cNvPicPr>
                <p:nvPr/>
              </p:nvPicPr>
              <p:blipFill>
                <a:blip r:embed="rId11" cstate="email"/>
                <a:stretch>
                  <a:fillRect/>
                </a:stretch>
              </p:blipFill>
              <p:spPr>
                <a:xfrm rot="7136015">
                  <a:off x="1112105" y="589227"/>
                  <a:ext cx="2084265" cy="2742177"/>
                </a:xfrm>
                <a:prstGeom prst="rect">
                  <a:avLst/>
                </a:prstGeom>
              </p:spPr>
            </p:pic>
            <p:sp>
              <p:nvSpPr>
                <p:cNvPr id="40" name="文本框 39"/>
                <p:cNvSpPr txBox="1"/>
                <p:nvPr/>
              </p:nvSpPr>
              <p:spPr>
                <a:xfrm>
                  <a:off x="1443406" y="1593712"/>
                  <a:ext cx="1851081" cy="703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400" b="1">
                      <a:solidFill>
                        <a:schemeClr val="bg1"/>
                      </a:solidFill>
                    </a:rPr>
                    <a:t>What</a:t>
                  </a:r>
                  <a:endParaRPr kumimoji="1" lang="zh-CN" altLang="en-US" sz="2400" b="1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 rot="14394903">
                <a:off x="10349890" y="1952153"/>
                <a:ext cx="1341502" cy="1764956"/>
              </a:xfrm>
              <a:prstGeom prst="rect">
                <a:avLst/>
              </a:prstGeom>
            </p:spPr>
          </p:pic>
          <p:grpSp>
            <p:nvGrpSpPr>
              <p:cNvPr id="5" name="组 4"/>
              <p:cNvGrpSpPr/>
              <p:nvPr/>
            </p:nvGrpSpPr>
            <p:grpSpPr>
              <a:xfrm>
                <a:off x="9351125" y="1829823"/>
                <a:ext cx="2208685" cy="1795398"/>
                <a:chOff x="9351125" y="1829823"/>
                <a:chExt cx="2208685" cy="1795398"/>
              </a:xfrm>
            </p:grpSpPr>
            <p:pic>
              <p:nvPicPr>
                <p:cNvPr id="43" name="图片 42"/>
                <p:cNvPicPr>
                  <a:picLocks noChangeAspect="1"/>
                </p:cNvPicPr>
                <p:nvPr/>
              </p:nvPicPr>
              <p:blipFill>
                <a:blip r:embed="rId13" cstate="email"/>
                <a:stretch>
                  <a:fillRect/>
                </a:stretch>
              </p:blipFill>
              <p:spPr>
                <a:xfrm>
                  <a:off x="9351125" y="1829823"/>
                  <a:ext cx="1392260" cy="1795398"/>
                </a:xfrm>
                <a:prstGeom prst="rect">
                  <a:avLst/>
                </a:prstGeom>
              </p:spPr>
            </p:pic>
            <p:sp>
              <p:nvSpPr>
                <p:cNvPr id="44" name="文本框 43"/>
                <p:cNvSpPr txBox="1"/>
                <p:nvPr/>
              </p:nvSpPr>
              <p:spPr>
                <a:xfrm>
                  <a:off x="9708729" y="2503849"/>
                  <a:ext cx="1851081" cy="423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400" b="1">
                      <a:solidFill>
                        <a:schemeClr val="bg1"/>
                      </a:solidFill>
                    </a:rPr>
                    <a:t>How</a:t>
                  </a:r>
                  <a:endParaRPr kumimoji="1" lang="zh-CN" altLang="en-US" sz="2400" b="1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8388210" y="2593092"/>
              <a:ext cx="1137622" cy="4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>
                  <a:solidFill>
                    <a:schemeClr val="bg1"/>
                  </a:solidFill>
                </a:rPr>
                <a:t>Why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5890006" y="1366844"/>
            <a:ext cx="2696276" cy="24977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 50"/>
          <p:cNvGrpSpPr/>
          <p:nvPr/>
        </p:nvGrpSpPr>
        <p:grpSpPr>
          <a:xfrm>
            <a:off x="3171740" y="1317132"/>
            <a:ext cx="2788700" cy="2537587"/>
            <a:chOff x="9351125" y="1296081"/>
            <a:chExt cx="2551994" cy="232914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7136015">
              <a:off x="9983509" y="1081372"/>
              <a:ext cx="1255845" cy="168526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4394903">
              <a:off x="10349890" y="1952153"/>
              <a:ext cx="1341502" cy="1764956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351125" y="1829823"/>
              <a:ext cx="1392260" cy="1795398"/>
            </a:xfrm>
            <a:prstGeom prst="rect">
              <a:avLst/>
            </a:prstGeom>
          </p:spPr>
        </p:pic>
      </p:grpSp>
      <p:sp>
        <p:nvSpPr>
          <p:cNvPr id="20" name="TextBox 76"/>
          <p:cNvSpPr txBox="1"/>
          <p:nvPr/>
        </p:nvSpPr>
        <p:spPr>
          <a:xfrm>
            <a:off x="-76064" y="169579"/>
            <a:ext cx="315734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Writing idea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76"/>
          <p:cNvSpPr txBox="1"/>
          <p:nvPr/>
        </p:nvSpPr>
        <p:spPr>
          <a:xfrm>
            <a:off x="2424610" y="95818"/>
            <a:ext cx="6839643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you write a passage about city problems. How do you write?</a:t>
            </a:r>
            <a:endParaRPr lang="zh-CN" altLang="en-US" sz="24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88426" y="1005604"/>
            <a:ext cx="138831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What</a:t>
            </a:r>
            <a:endParaRPr kumimoji="1" lang="zh-CN" altLang="en-US" sz="2100" b="1">
              <a:solidFill>
                <a:srgbClr val="FF0000"/>
              </a:solidFill>
              <a:latin typeface="Times"/>
              <a:ea typeface="Times" charset="0"/>
              <a:cs typeface="Times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9901" y="1430795"/>
            <a:ext cx="138831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Why</a:t>
            </a:r>
            <a:endParaRPr kumimoji="1" lang="zh-CN" altLang="en-US" sz="21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247751" y="1393418"/>
            <a:ext cx="138831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How</a:t>
            </a:r>
            <a:endParaRPr kumimoji="1" lang="zh-CN" altLang="en-US" sz="21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5" name="右箭头 64"/>
          <p:cNvSpPr/>
          <p:nvPr/>
        </p:nvSpPr>
        <p:spPr>
          <a:xfrm rot="10335462" flipH="1">
            <a:off x="5165181" y="1577287"/>
            <a:ext cx="785217" cy="1516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5994250" y="1134063"/>
            <a:ext cx="165030" cy="1697430"/>
          </a:xfrm>
          <a:prstGeom prst="leftBrac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6753251" y="2534330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</a:rPr>
              <a:t>________ problem</a:t>
            </a:r>
            <a:endParaRPr kumimoji="1"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753251" y="1747993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</a:rPr>
              <a:t>________ problem</a:t>
            </a:r>
            <a:endParaRPr kumimoji="1"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798739" y="911288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</a:rPr>
              <a:t>________ problem</a:t>
            </a:r>
            <a:endParaRPr kumimoji="1" lang="zh-CN" altLang="en-US" sz="2100" b="1">
              <a:solidFill>
                <a:srgbClr val="FF0000"/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6204187" y="1071014"/>
            <a:ext cx="2939813" cy="2256648"/>
            <a:chOff x="12251415" y="3632081"/>
            <a:chExt cx="3919750" cy="3008864"/>
          </a:xfrm>
        </p:grpSpPr>
        <p:grpSp>
          <p:nvGrpSpPr>
            <p:cNvPr id="46" name="组 45"/>
            <p:cNvGrpSpPr/>
            <p:nvPr/>
          </p:nvGrpSpPr>
          <p:grpSpPr>
            <a:xfrm>
              <a:off x="12251415" y="3632081"/>
              <a:ext cx="3919750" cy="3008864"/>
              <a:chOff x="3917834" y="1033340"/>
              <a:chExt cx="7968677" cy="6042494"/>
            </a:xfrm>
          </p:grpSpPr>
          <p:grpSp>
            <p:nvGrpSpPr>
              <p:cNvPr id="47" name="组 46"/>
              <p:cNvGrpSpPr/>
              <p:nvPr/>
            </p:nvGrpSpPr>
            <p:grpSpPr>
              <a:xfrm>
                <a:off x="3917834" y="1033340"/>
                <a:ext cx="1239223" cy="1112555"/>
                <a:chOff x="3917834" y="1033340"/>
                <a:chExt cx="1239223" cy="1112555"/>
              </a:xfrm>
            </p:grpSpPr>
            <p:sp>
              <p:nvSpPr>
                <p:cNvPr id="62" name="Oval 7"/>
                <p:cNvSpPr/>
                <p:nvPr/>
              </p:nvSpPr>
              <p:spPr>
                <a:xfrm>
                  <a:off x="3933921" y="1076548"/>
                  <a:ext cx="1017781" cy="1017781"/>
                </a:xfrm>
                <a:prstGeom prst="ellipse">
                  <a:avLst/>
                </a:prstGeom>
                <a:solidFill>
                  <a:srgbClr val="F4F5F9"/>
                </a:solidFill>
                <a:ln w="28575">
                  <a:solidFill>
                    <a:srgbClr val="6A8303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3" name="TextBox 18"/>
                <p:cNvSpPr txBox="1"/>
                <p:nvPr/>
              </p:nvSpPr>
              <p:spPr>
                <a:xfrm>
                  <a:off x="3917834" y="1033340"/>
                  <a:ext cx="1239223" cy="1112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b="1">
                      <a:solidFill>
                        <a:schemeClr val="bg2">
                          <a:lumMod val="25000"/>
                        </a:schemeClr>
                      </a:solidFill>
                    </a:rPr>
                    <a:t>01</a:t>
                  </a:r>
                  <a:endParaRPr lang="en-GB" sz="2100" b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60" name="Oval 9"/>
              <p:cNvSpPr/>
              <p:nvPr/>
            </p:nvSpPr>
            <p:spPr>
              <a:xfrm>
                <a:off x="3970436" y="3064676"/>
                <a:ext cx="1017781" cy="1017781"/>
              </a:xfrm>
              <a:prstGeom prst="ellipse">
                <a:avLst/>
              </a:prstGeom>
              <a:solidFill>
                <a:srgbClr val="F4F5F9"/>
              </a:solidFill>
              <a:ln w="28575">
                <a:solidFill>
                  <a:srgbClr val="6A830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58" name="Oval 11"/>
              <p:cNvSpPr/>
              <p:nvPr/>
            </p:nvSpPr>
            <p:spPr>
              <a:xfrm>
                <a:off x="3994503" y="5039828"/>
                <a:ext cx="1017781" cy="1017781"/>
              </a:xfrm>
              <a:prstGeom prst="ellipse">
                <a:avLst/>
              </a:prstGeom>
              <a:solidFill>
                <a:srgbClr val="F4F5F9"/>
              </a:solidFill>
              <a:ln w="28575">
                <a:solidFill>
                  <a:srgbClr val="6A830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50" name="Freeform 6"/>
              <p:cNvSpPr/>
              <p:nvPr/>
            </p:nvSpPr>
            <p:spPr>
              <a:xfrm>
                <a:off x="5198450" y="6155990"/>
                <a:ext cx="6682194" cy="919844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0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30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56" name="Freeform 6"/>
              <p:cNvSpPr/>
              <p:nvPr/>
            </p:nvSpPr>
            <p:spPr>
              <a:xfrm>
                <a:off x="5192580" y="2077474"/>
                <a:ext cx="6693931" cy="820581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0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30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54" name="Freeform 6"/>
              <p:cNvSpPr/>
              <p:nvPr/>
            </p:nvSpPr>
            <p:spPr>
              <a:xfrm>
                <a:off x="5198450" y="4077905"/>
                <a:ext cx="6682194" cy="784829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0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30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2289128" y="4626246"/>
              <a:ext cx="60956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b="1">
                  <a:solidFill>
                    <a:schemeClr val="bg2">
                      <a:lumMod val="25000"/>
                    </a:schemeClr>
                  </a:solidFill>
                </a:rPr>
                <a:t>02</a:t>
              </a:r>
              <a:endParaRPr lang="en-GB" altLang="zh-CN" sz="21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2280167" y="5621329"/>
              <a:ext cx="60956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b="1">
                  <a:solidFill>
                    <a:schemeClr val="bg2">
                      <a:lumMod val="25000"/>
                    </a:schemeClr>
                  </a:solidFill>
                </a:rPr>
                <a:t>03</a:t>
              </a:r>
              <a:endParaRPr lang="en-GB" altLang="zh-CN" sz="21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6821764" y="1416366"/>
            <a:ext cx="5054680" cy="1940913"/>
            <a:chOff x="9095685" y="1888487"/>
            <a:chExt cx="6739573" cy="2587884"/>
          </a:xfrm>
        </p:grpSpPr>
        <p:sp>
          <p:nvSpPr>
            <p:cNvPr id="69" name="文本框 68"/>
            <p:cNvSpPr txBox="1"/>
            <p:nvPr/>
          </p:nvSpPr>
          <p:spPr>
            <a:xfrm>
              <a:off x="9095685" y="1888487"/>
              <a:ext cx="672633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100" b="1">
                  <a:solidFill>
                    <a:schemeClr val="bg1"/>
                  </a:solidFill>
                </a:rPr>
                <a:t>Details</a:t>
              </a:r>
              <a:endParaRPr kumimoji="1" lang="zh-CN" alt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108924" y="2866216"/>
              <a:ext cx="672633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100" b="1">
                  <a:solidFill>
                    <a:schemeClr val="bg1"/>
                  </a:solidFill>
                </a:rPr>
                <a:t>Details</a:t>
              </a:r>
              <a:endParaRPr kumimoji="1" lang="zh-CN" alt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108924" y="3922374"/>
              <a:ext cx="672633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100" b="1">
                  <a:solidFill>
                    <a:schemeClr val="bg1"/>
                  </a:solidFill>
                </a:rPr>
                <a:t>Details</a:t>
              </a:r>
              <a:endParaRPr kumimoji="1" lang="zh-CN" altLang="en-US" sz="2100" b="1">
                <a:solidFill>
                  <a:schemeClr val="bg1"/>
                </a:solidFill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-12068" y="3011118"/>
            <a:ext cx="3400136" cy="103874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In</a:t>
            </a:r>
            <a:r>
              <a:rPr kumimoji="1" lang="zh-CN" altLang="en-US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order to live a better life, </a:t>
            </a:r>
          </a:p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we should/ must/ need to…</a:t>
            </a:r>
            <a:endParaRPr kumimoji="1" lang="en-US" altLang="zh-CN" sz="2100" b="1">
              <a:solidFill>
                <a:srgbClr val="FF0000"/>
              </a:solidFill>
              <a:latin typeface="Times"/>
              <a:ea typeface="Times" charset="0"/>
              <a:cs typeface="Times" charset="0"/>
            </a:endParaRPr>
          </a:p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The government should…</a:t>
            </a:r>
            <a:endParaRPr kumimoji="1" lang="zh-CN" altLang="en-US" sz="21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6" name="右箭头 75"/>
          <p:cNvSpPr/>
          <p:nvPr/>
        </p:nvSpPr>
        <p:spPr>
          <a:xfrm rot="18459100" flipH="1">
            <a:off x="3418272" y="3584321"/>
            <a:ext cx="452968" cy="134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右箭头 40"/>
          <p:cNvSpPr/>
          <p:nvPr/>
        </p:nvSpPr>
        <p:spPr>
          <a:xfrm rot="13211205" flipH="1">
            <a:off x="5245113" y="3517417"/>
            <a:ext cx="452968" cy="134579"/>
          </a:xfrm>
          <a:prstGeom prst="rightArrow">
            <a:avLst/>
          </a:prstGeom>
          <a:solidFill>
            <a:srgbClr val="F5C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688039" y="3592115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</a:rPr>
              <a:t>Because…</a:t>
            </a:r>
            <a:endParaRPr kumimoji="1" lang="zh-CN" altLang="en-US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912 L 0.18881 0.14514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3.7037E-06 L 0.42734 0.23426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8866 L 0.11797 0.24143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65" grpId="0" animBg="1"/>
      <p:bldP spid="5" grpId="0" animBg="1"/>
      <p:bldP spid="66" grpId="0"/>
      <p:bldP spid="67" grpId="0"/>
      <p:bldP spid="68" grpId="0"/>
      <p:bldP spid="75" grpId="0" animBg="1"/>
      <p:bldP spid="76" grpId="0" animBg="1"/>
      <p:bldP spid="41" grpId="0" animBg="1"/>
      <p:bldP spid="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1336945" y="166299"/>
            <a:ext cx="59150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Writing</a:t>
            </a:r>
            <a:r>
              <a:rPr lang="zh-CN" altLang="en-US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0"/>
          <p:cNvGrpSpPr/>
          <p:nvPr/>
        </p:nvGrpSpPr>
        <p:grpSpPr>
          <a:xfrm flipH="1">
            <a:off x="2108212" y="4221716"/>
            <a:ext cx="5045519" cy="1843569"/>
            <a:chOff x="1334574" y="87398"/>
            <a:chExt cx="10266876" cy="37513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34574" y="644880"/>
              <a:ext cx="2072591" cy="288826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01514" y="239081"/>
              <a:ext cx="2499487" cy="348316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855070" y="87398"/>
              <a:ext cx="2691959" cy="3751387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21225" y="415804"/>
              <a:ext cx="2372672" cy="330644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690415" y="415804"/>
              <a:ext cx="2372673" cy="33064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941886" y="343620"/>
              <a:ext cx="2424472" cy="337862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9051482" y="168734"/>
              <a:ext cx="2549968" cy="355351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812132" y="1492195"/>
            <a:ext cx="8067174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(     ) Many young people want to leave the countryside 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            because they want to find jobs in the city.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(     ) There are not enough schools and hospitals.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(     ) Too much traffic brings air pollution.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(     ) There is too much rubbish in the streets.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(     ) There are not enough police in the city.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(     ) It is difficult to get enough clean water.</a:t>
            </a:r>
            <a:endParaRPr kumimoji="1" lang="zh-CN" altLang="en-US" sz="2400" b="1">
              <a:latin typeface="Times"/>
              <a:ea typeface="Times" charset="0"/>
              <a:cs typeface="Times" charset="0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51747" y="914515"/>
            <a:ext cx="868078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one of FS’s city problems(P75 Act.5)</a:t>
            </a:r>
            <a:endParaRPr lang="zh-CN" altLang="en-US" sz="27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57959" y="149927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</a:t>
            </a:r>
            <a:r>
              <a:rPr lang="zh-CN" altLang="en-US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76"/>
          <p:cNvSpPr txBox="1"/>
          <p:nvPr/>
        </p:nvSpPr>
        <p:spPr>
          <a:xfrm>
            <a:off x="2769909" y="137590"/>
            <a:ext cx="5916892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Draw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mind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 city problem in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</a:t>
            </a:r>
            <a:endParaRPr lang="zh-CN" altLang="en-US" sz="24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右箭头 64"/>
          <p:cNvSpPr/>
          <p:nvPr/>
        </p:nvSpPr>
        <p:spPr>
          <a:xfrm rot="10381277" flipH="1">
            <a:off x="5111079" y="1572390"/>
            <a:ext cx="614129" cy="14821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5964468" y="1041576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</a:rPr>
              <a:t>________ problem</a:t>
            </a:r>
            <a:endParaRPr kumimoji="1"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56" name="Freeform 6"/>
          <p:cNvSpPr/>
          <p:nvPr/>
        </p:nvSpPr>
        <p:spPr>
          <a:xfrm>
            <a:off x="5992457" y="1569067"/>
            <a:ext cx="2469532" cy="306457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0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6A83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953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/>
          </a:p>
        </p:txBody>
      </p:sp>
      <p:sp>
        <p:nvSpPr>
          <p:cNvPr id="69" name="文本框 68"/>
          <p:cNvSpPr txBox="1"/>
          <p:nvPr/>
        </p:nvSpPr>
        <p:spPr>
          <a:xfrm>
            <a:off x="6000299" y="1515956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chemeClr val="bg1"/>
                </a:solidFill>
              </a:rPr>
              <a:t>Details</a:t>
            </a:r>
            <a:endParaRPr kumimoji="1" lang="zh-CN" altLang="en-US" sz="2100" b="1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-12068" y="3011118"/>
            <a:ext cx="3400136" cy="103874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In</a:t>
            </a:r>
            <a:r>
              <a:rPr kumimoji="1" lang="zh-CN" altLang="en-US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order to live a better life, </a:t>
            </a:r>
          </a:p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we should/ must/ need to…</a:t>
            </a:r>
          </a:p>
          <a:p>
            <a:r>
              <a:rPr kumimoji="1" lang="en-US" altLang="zh-CN" sz="21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The government should…</a:t>
            </a:r>
            <a:endParaRPr kumimoji="1" lang="zh-CN" altLang="en-US" sz="21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6" name="右箭头 75"/>
          <p:cNvSpPr/>
          <p:nvPr/>
        </p:nvSpPr>
        <p:spPr>
          <a:xfrm rot="18459100" flipH="1">
            <a:off x="3418272" y="3584321"/>
            <a:ext cx="452968" cy="134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937593" y="4234139"/>
            <a:ext cx="4124597" cy="5780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101600" prst="slop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5038744" y="4316105"/>
            <a:ext cx="3922294" cy="385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右箭头 47"/>
          <p:cNvSpPr/>
          <p:nvPr/>
        </p:nvSpPr>
        <p:spPr>
          <a:xfrm rot="13211205" flipH="1">
            <a:off x="5245113" y="3517417"/>
            <a:ext cx="452968" cy="134579"/>
          </a:xfrm>
          <a:prstGeom prst="rightArrow">
            <a:avLst/>
          </a:prstGeom>
          <a:solidFill>
            <a:srgbClr val="F5C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688039" y="3592115"/>
            <a:ext cx="50447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rgbClr val="FF0000"/>
                </a:solidFill>
              </a:rPr>
              <a:t>Because…</a:t>
            </a:r>
            <a:endParaRPr kumimoji="1" lang="zh-CN" altLang="en-US" sz="2100" b="1">
              <a:solidFill>
                <a:srgbClr val="FF0000"/>
              </a:solidFill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3210061" y="1303819"/>
            <a:ext cx="2788700" cy="2537587"/>
            <a:chOff x="7037317" y="1375339"/>
            <a:chExt cx="2551994" cy="2329140"/>
          </a:xfrm>
        </p:grpSpPr>
        <p:grpSp>
          <p:nvGrpSpPr>
            <p:cNvPr id="33" name="组 32"/>
            <p:cNvGrpSpPr/>
            <p:nvPr/>
          </p:nvGrpSpPr>
          <p:grpSpPr>
            <a:xfrm>
              <a:off x="7037317" y="1375339"/>
              <a:ext cx="2551994" cy="2329140"/>
              <a:chOff x="9351125" y="1296081"/>
              <a:chExt cx="2551994" cy="2329140"/>
            </a:xfrm>
          </p:grpSpPr>
          <p:grpSp>
            <p:nvGrpSpPr>
              <p:cNvPr id="39" name="组 38"/>
              <p:cNvGrpSpPr/>
              <p:nvPr/>
            </p:nvGrpSpPr>
            <p:grpSpPr>
              <a:xfrm>
                <a:off x="9768799" y="1296081"/>
                <a:ext cx="1685264" cy="1255845"/>
                <a:chOff x="783149" y="918183"/>
                <a:chExt cx="2742177" cy="2084265"/>
              </a:xfrm>
            </p:grpSpPr>
            <p:pic>
              <p:nvPicPr>
                <p:cNvPr id="51" name="图片 50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 rot="7136015">
                  <a:off x="1112105" y="589227"/>
                  <a:ext cx="2084265" cy="2742177"/>
                </a:xfrm>
                <a:prstGeom prst="rect">
                  <a:avLst/>
                </a:prstGeom>
              </p:spPr>
            </p:pic>
            <p:sp>
              <p:nvSpPr>
                <p:cNvPr id="52" name="文本框 51"/>
                <p:cNvSpPr txBox="1"/>
                <p:nvPr/>
              </p:nvSpPr>
              <p:spPr>
                <a:xfrm>
                  <a:off x="1443406" y="1593712"/>
                  <a:ext cx="1851081" cy="703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400" b="1">
                      <a:solidFill>
                        <a:schemeClr val="bg1"/>
                      </a:solidFill>
                    </a:rPr>
                    <a:t>What</a:t>
                  </a:r>
                  <a:endParaRPr kumimoji="1" lang="zh-CN" altLang="en-US" sz="2400" b="1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 rot="14394903">
                <a:off x="10349890" y="1952153"/>
                <a:ext cx="1341502" cy="1764956"/>
              </a:xfrm>
              <a:prstGeom prst="rect">
                <a:avLst/>
              </a:prstGeom>
            </p:spPr>
          </p:pic>
          <p:grpSp>
            <p:nvGrpSpPr>
              <p:cNvPr id="46" name="组 45"/>
              <p:cNvGrpSpPr/>
              <p:nvPr/>
            </p:nvGrpSpPr>
            <p:grpSpPr>
              <a:xfrm>
                <a:off x="9351125" y="1829823"/>
                <a:ext cx="2208685" cy="1795398"/>
                <a:chOff x="9351125" y="1829823"/>
                <a:chExt cx="2208685" cy="1795398"/>
              </a:xfrm>
            </p:grpSpPr>
            <p:pic>
              <p:nvPicPr>
                <p:cNvPr id="47" name="图片 46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9351125" y="1829823"/>
                  <a:ext cx="1392260" cy="1795398"/>
                </a:xfrm>
                <a:prstGeom prst="rect">
                  <a:avLst/>
                </a:prstGeom>
              </p:spPr>
            </p:pic>
            <p:sp>
              <p:nvSpPr>
                <p:cNvPr id="50" name="文本框 49"/>
                <p:cNvSpPr txBox="1"/>
                <p:nvPr/>
              </p:nvSpPr>
              <p:spPr>
                <a:xfrm>
                  <a:off x="9708729" y="2503849"/>
                  <a:ext cx="1851081" cy="423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400" b="1">
                      <a:solidFill>
                        <a:schemeClr val="bg1"/>
                      </a:solidFill>
                    </a:rPr>
                    <a:t>How</a:t>
                  </a:r>
                  <a:endParaRPr kumimoji="1" lang="zh-CN" altLang="en-US" sz="2400" b="1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4" name="文本框 33"/>
            <p:cNvSpPr txBox="1"/>
            <p:nvPr/>
          </p:nvSpPr>
          <p:spPr>
            <a:xfrm>
              <a:off x="8388210" y="2593092"/>
              <a:ext cx="1137622" cy="4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>
                  <a:solidFill>
                    <a:schemeClr val="bg1"/>
                  </a:solidFill>
                </a:rPr>
                <a:t>Why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225970" y="184369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Writing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76"/>
          <p:cNvSpPr txBox="1"/>
          <p:nvPr/>
        </p:nvSpPr>
        <p:spPr>
          <a:xfrm>
            <a:off x="2189333" y="188447"/>
            <a:ext cx="591689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5460" y="1703643"/>
            <a:ext cx="7799294" cy="284693"/>
          </a:xfrm>
          <a:prstGeom prst="rect">
            <a:avLst/>
          </a:prstGeom>
          <a:solidFill>
            <a:srgbClr val="F4F5F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7058" y="1926306"/>
            <a:ext cx="7456095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     I</a:t>
            </a:r>
            <a:r>
              <a:rPr kumimoji="1" lang="zh-CN" altLang="en-US" sz="2400" b="1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live</a:t>
            </a:r>
            <a:r>
              <a:rPr kumimoji="1" lang="zh-CN" altLang="en-US" sz="2400" b="1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in</a:t>
            </a:r>
            <a:r>
              <a:rPr kumimoji="1" lang="zh-CN" altLang="en-US" sz="2400" b="1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Foshan</a:t>
            </a:r>
            <a:r>
              <a:rPr kumimoji="1" lang="zh-CN" altLang="en-US" sz="2400" b="1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now. There are a lot of city problems.  _______________________________________________</a:t>
            </a:r>
          </a:p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Because 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________________________________________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     </a:t>
            </a:r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In order to 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__________________________________, ________________________________________________</a:t>
            </a:r>
          </a:p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Also,</a:t>
            </a:r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 ___________________________________________</a:t>
            </a:r>
          </a:p>
          <a:p>
            <a:r>
              <a:rPr kumimoji="1" lang="en-US" altLang="zh-CN" sz="2400" b="1">
                <a:latin typeface="Times" charset="0"/>
                <a:ea typeface="Times" charset="0"/>
                <a:cs typeface="Times" charset="0"/>
              </a:rPr>
              <a:t>      I hope ______________________________________.</a:t>
            </a:r>
          </a:p>
          <a:p>
            <a:endParaRPr kumimoji="1" lang="zh-CN" altLang="en-US" sz="2400" b="1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368077" y="917209"/>
            <a:ext cx="8076677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help me write a passage about a city problem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Foshan International Channel?</a:t>
            </a:r>
            <a:endParaRPr lang="zh-CN" altLang="en-US" sz="21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91475" y="1533890"/>
            <a:ext cx="1023867" cy="392415"/>
          </a:xfrm>
          <a:prstGeom prst="rect">
            <a:avLst/>
          </a:prstGeom>
          <a:solidFill>
            <a:srgbClr val="C3563A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Where</a:t>
            </a:r>
            <a:endParaRPr kumimoji="1" lang="zh-CN" altLang="en-US" sz="2100" b="1">
              <a:solidFill>
                <a:schemeClr val="bg1"/>
              </a:solidFill>
              <a:latin typeface="Times"/>
              <a:ea typeface="Times" charset="0"/>
              <a:cs typeface="Times" charset="0"/>
            </a:endParaRPr>
          </a:p>
        </p:txBody>
      </p:sp>
      <p:cxnSp>
        <p:nvCxnSpPr>
          <p:cNvPr id="4" name="直线连接符 3"/>
          <p:cNvCxnSpPr/>
          <p:nvPr/>
        </p:nvCxnSpPr>
        <p:spPr>
          <a:xfrm>
            <a:off x="2090057" y="2318657"/>
            <a:ext cx="1153886" cy="108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左中括号 5"/>
          <p:cNvSpPr/>
          <p:nvPr/>
        </p:nvSpPr>
        <p:spPr>
          <a:xfrm>
            <a:off x="817059" y="2318658"/>
            <a:ext cx="34289" cy="359228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右中括号 9"/>
          <p:cNvSpPr/>
          <p:nvPr/>
        </p:nvSpPr>
        <p:spPr>
          <a:xfrm>
            <a:off x="8106225" y="2329543"/>
            <a:ext cx="34289" cy="348343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01696" y="2285471"/>
            <a:ext cx="1023867" cy="392415"/>
          </a:xfrm>
          <a:prstGeom prst="rect">
            <a:avLst/>
          </a:prstGeom>
          <a:solidFill>
            <a:srgbClr val="C3563A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What</a:t>
            </a:r>
            <a:endParaRPr kumimoji="1" lang="zh-CN" altLang="en-US" sz="2100" b="1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7" name="左中括号 16"/>
          <p:cNvSpPr/>
          <p:nvPr/>
        </p:nvSpPr>
        <p:spPr>
          <a:xfrm>
            <a:off x="811615" y="2726872"/>
            <a:ext cx="34289" cy="359228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中括号 17"/>
          <p:cNvSpPr/>
          <p:nvPr/>
        </p:nvSpPr>
        <p:spPr>
          <a:xfrm>
            <a:off x="8187868" y="2737759"/>
            <a:ext cx="34289" cy="348343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749432" y="2661027"/>
            <a:ext cx="757254" cy="392415"/>
          </a:xfrm>
          <a:prstGeom prst="rect">
            <a:avLst/>
          </a:prstGeom>
          <a:solidFill>
            <a:srgbClr val="C3563A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Why</a:t>
            </a:r>
            <a:endParaRPr kumimoji="1" lang="zh-CN" altLang="en-US" sz="2100" b="1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1" name="左中括号 20"/>
          <p:cNvSpPr/>
          <p:nvPr/>
        </p:nvSpPr>
        <p:spPr>
          <a:xfrm>
            <a:off x="1187170" y="3047999"/>
            <a:ext cx="34289" cy="359228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右中括号 21"/>
          <p:cNvSpPr/>
          <p:nvPr/>
        </p:nvSpPr>
        <p:spPr>
          <a:xfrm>
            <a:off x="8209639" y="3815433"/>
            <a:ext cx="34289" cy="348343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166479" y="3591956"/>
            <a:ext cx="757254" cy="392415"/>
          </a:xfrm>
          <a:prstGeom prst="rect">
            <a:avLst/>
          </a:prstGeom>
          <a:solidFill>
            <a:srgbClr val="C3563A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100" b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How</a:t>
            </a:r>
            <a:endParaRPr kumimoji="1" lang="zh-CN" altLang="en-US" sz="2100" b="1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6792686" y="1"/>
            <a:ext cx="2524568" cy="1703643"/>
            <a:chOff x="9056914" y="1"/>
            <a:chExt cx="3366091" cy="2271524"/>
          </a:xfrm>
        </p:grpSpPr>
        <p:sp>
          <p:nvSpPr>
            <p:cNvPr id="11" name="折角形 10"/>
            <p:cNvSpPr/>
            <p:nvPr/>
          </p:nvSpPr>
          <p:spPr>
            <a:xfrm>
              <a:off x="9056914" y="1"/>
              <a:ext cx="3135086" cy="2271524"/>
            </a:xfrm>
            <a:prstGeom prst="foldedCorne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93591" y="20716"/>
              <a:ext cx="3229414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Tip:</a:t>
              </a:r>
            </a:p>
            <a:p>
              <a:r>
                <a:rPr kumimoji="1" lang="en-US" altLang="zh-CN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Pay attention to the</a:t>
              </a:r>
              <a:r>
                <a:rPr kumimoji="1" lang="zh-CN" altLang="en-US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 </a:t>
              </a:r>
              <a:r>
                <a:rPr kumimoji="1" lang="en-US" altLang="zh-CN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conjunctions</a:t>
              </a:r>
            </a:p>
            <a:p>
              <a:r>
                <a:rPr kumimoji="1" lang="en-US" altLang="zh-CN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(</a:t>
              </a:r>
              <a:r>
                <a:rPr kumimoji="1" lang="zh-CN" altLang="en-US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连接词</a:t>
              </a:r>
              <a:r>
                <a:rPr kumimoji="1" lang="en-US" altLang="zh-CN" sz="2400" b="1">
                  <a:solidFill>
                    <a:schemeClr val="bg1"/>
                  </a:solidFill>
                  <a:latin typeface="Times" charset="0"/>
                  <a:ea typeface="Times" charset="0"/>
                  <a:cs typeface="Times" charset="0"/>
                </a:rPr>
                <a:t>)</a:t>
              </a:r>
              <a:endParaRPr kumimoji="1" lang="zh-CN" altLang="en-US" sz="2400" b="1">
                <a:solidFill>
                  <a:schemeClr val="bg1"/>
                </a:solidFill>
                <a:latin typeface="Times"/>
                <a:ea typeface="Times" charset="0"/>
                <a:cs typeface="Times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103909" y="136937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Assessment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5460" y="715284"/>
            <a:ext cx="7799294" cy="284693"/>
          </a:xfrm>
          <a:prstGeom prst="rect">
            <a:avLst/>
          </a:prstGeom>
          <a:solidFill>
            <a:srgbClr val="F4F5F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28560" y="1344019"/>
            <a:ext cx="460621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/>
              <a:t>Evaluating standard(</a:t>
            </a:r>
            <a:r>
              <a:rPr kumimoji="1" lang="zh-CN" altLang="en-US" sz="2400" b="1"/>
              <a:t>评分标准</a:t>
            </a:r>
            <a:r>
              <a:rPr kumimoji="1" lang="en-US" altLang="zh-CN" sz="2400" b="1"/>
              <a:t>): 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Content(</a:t>
            </a:r>
            <a:r>
              <a:rPr kumimoji="1" lang="zh-CN" altLang="en-US" sz="2400" b="1"/>
              <a:t>内容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         </a:t>
            </a:r>
            <a:r>
              <a:rPr kumimoji="1" lang="en-US" altLang="zh-CN" sz="2400" b="1"/>
              <a:t>5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points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Language(</a:t>
            </a:r>
            <a:r>
              <a:rPr kumimoji="1" lang="zh-CN" altLang="en-US" sz="2400" b="1"/>
              <a:t>语言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       </a:t>
            </a:r>
            <a:r>
              <a:rPr kumimoji="1" lang="en-US" altLang="zh-CN" sz="2400" b="1"/>
              <a:t>7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points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Coherence(</a:t>
            </a:r>
            <a:r>
              <a:rPr kumimoji="1" lang="zh-CN" altLang="en-US" sz="2400" b="1"/>
              <a:t>连贯性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</a:t>
            </a:r>
            <a:r>
              <a:rPr kumimoji="1" lang="en-US" altLang="zh-CN" sz="2400" b="1"/>
              <a:t>2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Hand-writing(</a:t>
            </a:r>
            <a:r>
              <a:rPr kumimoji="1" lang="zh-CN" altLang="en-US" sz="2400" b="1"/>
              <a:t>书写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          </a:t>
            </a:r>
            <a:r>
              <a:rPr kumimoji="1" lang="en-US" altLang="zh-CN" sz="2400" b="1"/>
              <a:t>1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</a:t>
            </a:r>
          </a:p>
        </p:txBody>
      </p:sp>
      <p:sp>
        <p:nvSpPr>
          <p:cNvPr id="3" name="矩形 2"/>
          <p:cNvSpPr/>
          <p:nvPr/>
        </p:nvSpPr>
        <p:spPr>
          <a:xfrm>
            <a:off x="2657483" y="4289710"/>
            <a:ext cx="4348370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1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TOTALLY: 15 POINTS</a:t>
            </a:r>
            <a:endParaRPr lang="zh-CN" altLang="en-US" sz="41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225970" y="184369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Writing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76"/>
          <p:cNvSpPr txBox="1"/>
          <p:nvPr/>
        </p:nvSpPr>
        <p:spPr>
          <a:xfrm>
            <a:off x="2058587" y="237106"/>
            <a:ext cx="68822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 according to the mind map</a:t>
            </a:r>
            <a:endParaRPr lang="zh-CN" altLang="en-US" sz="24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20157" y="4219595"/>
            <a:ext cx="4124597" cy="5780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101600" prst="slop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4421307" y="4316105"/>
            <a:ext cx="3922294" cy="385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0944" y="715284"/>
            <a:ext cx="4343400" cy="284693"/>
          </a:xfrm>
          <a:prstGeom prst="rect">
            <a:avLst/>
          </a:prstGeom>
          <a:solidFill>
            <a:srgbClr val="F4F5F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9486" y="1195690"/>
            <a:ext cx="4304858" cy="37010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800" b="1" dirty="0">
                <a:latin typeface="Times" charset="0"/>
                <a:ea typeface="Times" charset="0"/>
                <a:cs typeface="Times" charset="0"/>
              </a:rPr>
              <a:t>     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I</a:t>
            </a:r>
            <a:r>
              <a:rPr kumimoji="1" lang="zh-CN" altLang="en-US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live</a:t>
            </a:r>
            <a:r>
              <a:rPr kumimoji="1" lang="zh-CN" altLang="en-US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in</a:t>
            </a:r>
            <a:r>
              <a:rPr kumimoji="1" lang="zh-CN" altLang="en-US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000" b="1" dirty="0" err="1">
                <a:latin typeface="Times" charset="0"/>
                <a:ea typeface="Times" charset="0"/>
                <a:cs typeface="Times" charset="0"/>
              </a:rPr>
              <a:t>Foshan</a:t>
            </a:r>
            <a:r>
              <a:rPr kumimoji="1" lang="zh-CN" altLang="en-US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now. There is a city problem.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For example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, _____________________________</a:t>
            </a:r>
          </a:p>
          <a:p>
            <a:r>
              <a:rPr kumimoji="1" lang="en-US" altLang="zh-CN" sz="20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Because 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________________________</a:t>
            </a:r>
          </a:p>
          <a:p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     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In order to 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make our city better, we should/need to/ must_______________</a:t>
            </a:r>
          </a:p>
          <a:p>
            <a:r>
              <a:rPr kumimoji="1" lang="en-US" altLang="zh-CN" sz="20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Also</a:t>
            </a:r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, ____________________________</a:t>
            </a:r>
          </a:p>
          <a:p>
            <a:r>
              <a:rPr kumimoji="1" lang="en-US" altLang="zh-CN" sz="2000" b="1" dirty="0">
                <a:latin typeface="Times" charset="0"/>
                <a:ea typeface="Times" charset="0"/>
                <a:cs typeface="Times" charset="0"/>
              </a:rPr>
              <a:t>     I hope our city will become better and better.</a:t>
            </a:r>
          </a:p>
          <a:p>
            <a:endParaRPr kumimoji="1" lang="zh-CN" altLang="en-US" sz="28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5709" y="1051287"/>
            <a:ext cx="460621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/>
              <a:t>Evaluating standard(</a:t>
            </a:r>
            <a:r>
              <a:rPr kumimoji="1" lang="zh-CN" altLang="en-US" sz="2400" b="1"/>
              <a:t>评分标准</a:t>
            </a:r>
            <a:r>
              <a:rPr kumimoji="1" lang="en-US" altLang="zh-CN" sz="2400" b="1"/>
              <a:t>): 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Content(</a:t>
            </a:r>
            <a:r>
              <a:rPr kumimoji="1" lang="zh-CN" altLang="en-US" sz="2400" b="1"/>
              <a:t>内容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         </a:t>
            </a:r>
            <a:r>
              <a:rPr kumimoji="1" lang="en-US" altLang="zh-CN" sz="2400" b="1"/>
              <a:t>5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points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Language(</a:t>
            </a:r>
            <a:r>
              <a:rPr kumimoji="1" lang="zh-CN" altLang="en-US" sz="2400" b="1"/>
              <a:t>语言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       </a:t>
            </a:r>
            <a:r>
              <a:rPr kumimoji="1" lang="en-US" altLang="zh-CN" sz="2400" b="1"/>
              <a:t>7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points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Coherence(</a:t>
            </a:r>
            <a:r>
              <a:rPr kumimoji="1" lang="zh-CN" altLang="en-US" sz="2400" b="1"/>
              <a:t>连贯性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</a:t>
            </a:r>
            <a:r>
              <a:rPr kumimoji="1" lang="en-US" altLang="zh-CN" sz="2400" b="1"/>
              <a:t>2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</a:t>
            </a:r>
          </a:p>
          <a:p>
            <a:pPr marL="386080" indent="-386080">
              <a:buAutoNum type="arabicPeriod"/>
            </a:pPr>
            <a:r>
              <a:rPr kumimoji="1" lang="en-US" altLang="zh-CN" sz="2400" b="1"/>
              <a:t>Hand-writing(</a:t>
            </a:r>
            <a:r>
              <a:rPr kumimoji="1" lang="zh-CN" altLang="en-US" sz="2400" b="1"/>
              <a:t>书写</a:t>
            </a:r>
            <a:r>
              <a:rPr kumimoji="1" lang="en-US" altLang="zh-CN" sz="2400" b="1"/>
              <a:t>)</a:t>
            </a:r>
            <a:r>
              <a:rPr kumimoji="1" lang="zh-CN" altLang="en-US" sz="2400" b="1"/>
              <a:t>            </a:t>
            </a:r>
            <a:r>
              <a:rPr kumimoji="1" lang="en-US" altLang="zh-CN" sz="2400" b="1"/>
              <a:t>1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TextBox 76"/>
          <p:cNvSpPr txBox="1"/>
          <p:nvPr/>
        </p:nvSpPr>
        <p:spPr>
          <a:xfrm>
            <a:off x="-205188" y="136937"/>
            <a:ext cx="2995878" cy="530915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94780" y="1088441"/>
            <a:ext cx="6998086" cy="25930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Protecting</a:t>
            </a:r>
            <a:r>
              <a:rPr lang="zh-CN" altLang="en-US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altLang="zh-CN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</a:t>
            </a:r>
            <a:r>
              <a:rPr lang="zh-CN" altLang="en-US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altLang="zh-CN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city is everyone’s responsibility(</a:t>
            </a:r>
            <a:r>
              <a:rPr lang="zh-CN" altLang="en-US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责任</a:t>
            </a:r>
            <a:r>
              <a:rPr lang="en-US" altLang="zh-CN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).</a:t>
            </a:r>
          </a:p>
          <a:p>
            <a:r>
              <a:rPr lang="en-US" altLang="zh-CN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Try your best to make your city better.</a:t>
            </a:r>
            <a:endParaRPr lang="zh-CN" altLang="en-US" sz="4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225764" y="-696015"/>
            <a:ext cx="1036669" cy="14446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2120538" y="-829570"/>
            <a:ext cx="1250194" cy="174221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3005859" y="-911874"/>
            <a:ext cx="1346465" cy="187636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3970703" y="-829570"/>
            <a:ext cx="1186763" cy="165381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V="1">
            <a:off x="5008315" y="-829570"/>
            <a:ext cx="1186764" cy="165381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V="1">
            <a:off x="5892164" y="-829570"/>
            <a:ext cx="1212673" cy="168992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V="1">
            <a:off x="6675814" y="-829570"/>
            <a:ext cx="1275443" cy="177739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PA_文本框 8"/>
          <p:cNvSpPr txBox="1"/>
          <p:nvPr>
            <p:custDataLst>
              <p:tags r:id="rId1"/>
            </p:custDataLst>
          </p:nvPr>
        </p:nvSpPr>
        <p:spPr>
          <a:xfrm>
            <a:off x="2278778" y="947827"/>
            <a:ext cx="457061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objectives</a:t>
            </a:r>
            <a:endParaRPr lang="zh-CN" altLang="en-US" sz="3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 flipV="1">
            <a:off x="522943" y="1654533"/>
            <a:ext cx="542519" cy="542735"/>
          </a:xfrm>
          <a:prstGeom prst="roundRect">
            <a:avLst/>
          </a:prstGeom>
          <a:solidFill>
            <a:srgbClr val="49602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Text Box 3"/>
          <p:cNvSpPr>
            <a:spLocks noChangeArrowheads="1"/>
          </p:cNvSpPr>
          <p:nvPr/>
        </p:nvSpPr>
        <p:spPr bwMode="auto">
          <a:xfrm>
            <a:off x="554228" y="1722801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1119334" y="1747077"/>
            <a:ext cx="7292213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mind map to catch</a:t>
            </a:r>
            <a:r>
              <a:rPr lang="zh-CN" altLang="en-US" sz="21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21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information</a:t>
            </a:r>
            <a:endParaRPr lang="zh-CN" altLang="en-US" sz="21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8"/>
          <p:cNvSpPr/>
          <p:nvPr/>
        </p:nvSpPr>
        <p:spPr bwMode="auto">
          <a:xfrm flipV="1">
            <a:off x="470422" y="3117467"/>
            <a:ext cx="542519" cy="542735"/>
          </a:xfrm>
          <a:prstGeom prst="roundRect">
            <a:avLst/>
          </a:prstGeom>
          <a:solidFill>
            <a:srgbClr val="A83A2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163026" y="3234292"/>
            <a:ext cx="798920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some conjunctions(</a:t>
            </a:r>
            <a:r>
              <a:rPr lang="zh-CN" altLang="en-US" sz="2100" b="1" dirty="0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连接词</a:t>
            </a:r>
            <a:r>
              <a:rPr lang="en-US" altLang="zh-CN" sz="2100" b="1" dirty="0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100" b="1" dirty="0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 dirty="0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write a passage</a:t>
            </a:r>
            <a:endParaRPr lang="zh-CN" altLang="en-US" sz="2100" b="1" dirty="0">
              <a:solidFill>
                <a:srgbClr val="A83A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8"/>
          <p:cNvSpPr/>
          <p:nvPr/>
        </p:nvSpPr>
        <p:spPr bwMode="auto">
          <a:xfrm flipV="1">
            <a:off x="489809" y="2414124"/>
            <a:ext cx="542519" cy="542735"/>
          </a:xfrm>
          <a:prstGeom prst="roundRect">
            <a:avLst/>
          </a:prstGeom>
          <a:solidFill>
            <a:srgbClr val="6A830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Text Box 3"/>
          <p:cNvSpPr>
            <a:spLocks noChangeArrowheads="1"/>
          </p:cNvSpPr>
          <p:nvPr/>
        </p:nvSpPr>
        <p:spPr bwMode="auto">
          <a:xfrm>
            <a:off x="494530" y="3221621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1119334" y="2521578"/>
            <a:ext cx="740587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mind map to </a:t>
            </a:r>
            <a:r>
              <a:rPr lang="en-US" altLang="zh-CN" sz="2100" b="1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analyse</a:t>
            </a:r>
            <a:r>
              <a:rPr lang="en-US" altLang="zh-CN" sz="21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city problems</a:t>
            </a:r>
            <a:endParaRPr lang="zh-CN" altLang="en-US" sz="2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8"/>
          <p:cNvSpPr/>
          <p:nvPr/>
        </p:nvSpPr>
        <p:spPr bwMode="auto">
          <a:xfrm flipV="1">
            <a:off x="470422" y="3947224"/>
            <a:ext cx="542519" cy="542735"/>
          </a:xfrm>
          <a:prstGeom prst="roundRect">
            <a:avLst/>
          </a:prstGeom>
          <a:solidFill>
            <a:srgbClr val="C3573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Text Box 3"/>
          <p:cNvSpPr>
            <a:spLocks noChangeArrowheads="1"/>
          </p:cNvSpPr>
          <p:nvPr/>
        </p:nvSpPr>
        <p:spPr bwMode="auto">
          <a:xfrm>
            <a:off x="466402" y="4031502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04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Text Box 3"/>
          <p:cNvSpPr>
            <a:spLocks noChangeArrowheads="1"/>
          </p:cNvSpPr>
          <p:nvPr/>
        </p:nvSpPr>
        <p:spPr bwMode="auto">
          <a:xfrm>
            <a:off x="513917" y="2466200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163026" y="4031501"/>
            <a:ext cx="620088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C35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Enhance(</a:t>
            </a:r>
            <a:r>
              <a:rPr lang="zh-CN" altLang="en-US" sz="2100" b="1" dirty="0">
                <a:solidFill>
                  <a:srgbClr val="C35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en-US" altLang="zh-CN" sz="2100" b="1" dirty="0">
                <a:solidFill>
                  <a:srgbClr val="C35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a sense of social responsibility</a:t>
            </a:r>
            <a:endParaRPr lang="zh-CN" altLang="en-US" sz="2100" b="1" dirty="0">
              <a:solidFill>
                <a:srgbClr val="C35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225764" y="-696015"/>
            <a:ext cx="1036669" cy="14446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2120538" y="-829570"/>
            <a:ext cx="1250194" cy="174221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3005859" y="-911874"/>
            <a:ext cx="1346465" cy="187636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3970703" y="-829570"/>
            <a:ext cx="1186763" cy="165381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V="1">
            <a:off x="5008315" y="-829570"/>
            <a:ext cx="1186764" cy="165381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V="1">
            <a:off x="5892164" y="-829570"/>
            <a:ext cx="1212673" cy="168992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V="1">
            <a:off x="6675814" y="-829570"/>
            <a:ext cx="1275443" cy="177739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PA_文本框 8"/>
          <p:cNvSpPr txBox="1"/>
          <p:nvPr>
            <p:custDataLst>
              <p:tags r:id="rId1"/>
            </p:custDataLst>
          </p:nvPr>
        </p:nvSpPr>
        <p:spPr>
          <a:xfrm>
            <a:off x="2278778" y="947827"/>
            <a:ext cx="457061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objectives</a:t>
            </a:r>
            <a:endParaRPr lang="zh-CN" altLang="en-US" sz="3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 flipV="1">
            <a:off x="522943" y="1654533"/>
            <a:ext cx="542519" cy="542735"/>
          </a:xfrm>
          <a:prstGeom prst="roundRect">
            <a:avLst/>
          </a:prstGeom>
          <a:solidFill>
            <a:srgbClr val="49602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Text Box 3"/>
          <p:cNvSpPr>
            <a:spLocks noChangeArrowheads="1"/>
          </p:cNvSpPr>
          <p:nvPr/>
        </p:nvSpPr>
        <p:spPr bwMode="auto">
          <a:xfrm>
            <a:off x="554228" y="1722801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1119334" y="1747077"/>
            <a:ext cx="7292213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mind map to catch</a:t>
            </a:r>
            <a:r>
              <a:rPr lang="zh-CN" altLang="en-US" sz="21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21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information</a:t>
            </a:r>
            <a:endParaRPr lang="zh-CN" altLang="en-US" sz="21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8"/>
          <p:cNvSpPr/>
          <p:nvPr/>
        </p:nvSpPr>
        <p:spPr bwMode="auto">
          <a:xfrm flipV="1">
            <a:off x="470422" y="3117467"/>
            <a:ext cx="542519" cy="542735"/>
          </a:xfrm>
          <a:prstGeom prst="roundRect">
            <a:avLst/>
          </a:prstGeom>
          <a:solidFill>
            <a:srgbClr val="A83A2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163026" y="3234292"/>
            <a:ext cx="798920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some conjunctions(</a:t>
            </a:r>
            <a:r>
              <a:rPr lang="zh-CN" altLang="en-US" sz="2100" b="1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连接词</a:t>
            </a:r>
            <a:r>
              <a:rPr lang="en-US" altLang="zh-CN" sz="2100" b="1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100" b="1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rgbClr val="A8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write a passage</a:t>
            </a:r>
            <a:endParaRPr lang="zh-CN" altLang="en-US" sz="2100" b="1">
              <a:solidFill>
                <a:srgbClr val="A83A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8"/>
          <p:cNvSpPr/>
          <p:nvPr/>
        </p:nvSpPr>
        <p:spPr bwMode="auto">
          <a:xfrm flipV="1">
            <a:off x="489809" y="2414124"/>
            <a:ext cx="542519" cy="542735"/>
          </a:xfrm>
          <a:prstGeom prst="roundRect">
            <a:avLst/>
          </a:prstGeom>
          <a:solidFill>
            <a:srgbClr val="6A830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Text Box 3"/>
          <p:cNvSpPr>
            <a:spLocks noChangeArrowheads="1"/>
          </p:cNvSpPr>
          <p:nvPr/>
        </p:nvSpPr>
        <p:spPr bwMode="auto">
          <a:xfrm>
            <a:off x="494530" y="3221621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1119334" y="2521578"/>
            <a:ext cx="740587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mind map to analyse the city problems</a:t>
            </a:r>
            <a:endParaRPr lang="zh-CN" altLang="en-US" sz="21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8"/>
          <p:cNvSpPr/>
          <p:nvPr/>
        </p:nvSpPr>
        <p:spPr bwMode="auto">
          <a:xfrm flipV="1">
            <a:off x="470422" y="3947224"/>
            <a:ext cx="542519" cy="542735"/>
          </a:xfrm>
          <a:prstGeom prst="roundRect">
            <a:avLst/>
          </a:prstGeom>
          <a:solidFill>
            <a:srgbClr val="C3573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Text Box 3"/>
          <p:cNvSpPr>
            <a:spLocks noChangeArrowheads="1"/>
          </p:cNvSpPr>
          <p:nvPr/>
        </p:nvSpPr>
        <p:spPr bwMode="auto">
          <a:xfrm>
            <a:off x="466402" y="4031502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04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Text Box 3"/>
          <p:cNvSpPr>
            <a:spLocks noChangeArrowheads="1"/>
          </p:cNvSpPr>
          <p:nvPr/>
        </p:nvSpPr>
        <p:spPr bwMode="auto">
          <a:xfrm>
            <a:off x="513917" y="2466200"/>
            <a:ext cx="5184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163026" y="4031501"/>
            <a:ext cx="620088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C35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Enhance(</a:t>
            </a:r>
            <a:r>
              <a:rPr lang="zh-CN" altLang="en-US" sz="2100" b="1">
                <a:solidFill>
                  <a:srgbClr val="C35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en-US" altLang="zh-CN" sz="2100" b="1">
                <a:solidFill>
                  <a:srgbClr val="C35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a sense of social responsibility</a:t>
            </a:r>
            <a:endParaRPr lang="zh-CN" altLang="en-US" sz="2100" b="1">
              <a:solidFill>
                <a:srgbClr val="C35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388051" y="1579508"/>
            <a:ext cx="746036" cy="6911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416990" y="2333076"/>
            <a:ext cx="746036" cy="6911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418339" y="3098012"/>
            <a:ext cx="746036" cy="6911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430381" y="3905239"/>
            <a:ext cx="746036" cy="6911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0" y="201504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89914" y="3305473"/>
            <a:ext cx="2754086" cy="18380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3000" y="1230086"/>
            <a:ext cx="6389915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AutoNum type="arabicPeriod"/>
            </a:pPr>
            <a:r>
              <a:rPr kumimoji="1" lang="en-US" altLang="zh-CN" sz="2400" b="1" dirty="0">
                <a:latin typeface="Times" charset="0"/>
                <a:ea typeface="Times" charset="0"/>
                <a:cs typeface="Times" charset="0"/>
              </a:rPr>
              <a:t>Use a mind map to describe your hometown problems.</a:t>
            </a:r>
          </a:p>
          <a:p>
            <a:pPr marL="257175" indent="-257175">
              <a:buAutoNum type="arabicPeriod"/>
            </a:pPr>
            <a:r>
              <a:rPr kumimoji="1" lang="en-US" altLang="zh-CN" sz="2400" b="1" dirty="0">
                <a:latin typeface="Times" charset="0"/>
                <a:ea typeface="Times" charset="0"/>
                <a:cs typeface="Times" charset="0"/>
              </a:rPr>
              <a:t>Write a passage about your hometown problems and give your advice.</a:t>
            </a:r>
            <a:endParaRPr kumimoji="1" lang="zh-CN" altLang="en-US" sz="2400" b="1" dirty="0">
              <a:latin typeface="Times" charset="0"/>
              <a:ea typeface="Times" charset="0"/>
              <a:cs typeface="Times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931" y="1115710"/>
            <a:ext cx="1100891" cy="153414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51136" y="941545"/>
            <a:ext cx="1327643" cy="185014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91303" y="886478"/>
            <a:ext cx="1429878" cy="199261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15919" y="1035414"/>
            <a:ext cx="1260284" cy="17562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17812" y="1035414"/>
            <a:ext cx="1260284" cy="175627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956415" y="997073"/>
            <a:ext cx="1287798" cy="179461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788612" y="904179"/>
            <a:ext cx="1354457" cy="188750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PA_文本框 8"/>
          <p:cNvSpPr txBox="1"/>
          <p:nvPr>
            <p:custDataLst>
              <p:tags r:id="rId1"/>
            </p:custDataLst>
          </p:nvPr>
        </p:nvSpPr>
        <p:spPr>
          <a:xfrm>
            <a:off x="1584152" y="3053253"/>
            <a:ext cx="592381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r>
              <a:rPr lang="zh-CN" altLang="en-US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good</a:t>
            </a:r>
            <a:r>
              <a:rPr lang="zh-CN" altLang="en-US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300" b="1">
                <a:gradFill>
                  <a:gsLst>
                    <a:gs pos="0">
                      <a:srgbClr val="49602A"/>
                    </a:gs>
                    <a:gs pos="26000">
                      <a:srgbClr val="6A8303"/>
                    </a:gs>
                    <a:gs pos="49000">
                      <a:srgbClr val="F5C10E"/>
                    </a:gs>
                    <a:gs pos="100000">
                      <a:srgbClr val="A83A2F"/>
                    </a:gs>
                    <a:gs pos="74000">
                      <a:srgbClr val="C3573A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bye</a:t>
            </a:r>
            <a:endParaRPr lang="zh-CN" altLang="en-US" sz="3300" b="1">
              <a:gradFill>
                <a:gsLst>
                  <a:gs pos="0">
                    <a:srgbClr val="49602A"/>
                  </a:gs>
                  <a:gs pos="26000">
                    <a:srgbClr val="6A8303"/>
                  </a:gs>
                  <a:gs pos="49000">
                    <a:srgbClr val="F5C10E"/>
                  </a:gs>
                  <a:gs pos="100000">
                    <a:srgbClr val="A83A2F"/>
                  </a:gs>
                  <a:gs pos="74000">
                    <a:srgbClr val="C3573A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New picture" hidden="1"/>
          <p:cNvPicPr/>
          <p:nvPr/>
        </p:nvPicPr>
        <p:blipFill>
          <a:blip r:embed="rId11"/>
          <a:stretch>
            <a:fillRect/>
          </a:stretch>
        </p:blipFill>
        <p:spPr>
          <a:xfrm>
            <a:off x="8886825" y="8077200"/>
            <a:ext cx="266700" cy="209550"/>
          </a:xfrm>
          <a:prstGeom prst="cube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6"/>
          <p:cNvSpPr txBox="1"/>
          <p:nvPr/>
        </p:nvSpPr>
        <p:spPr>
          <a:xfrm>
            <a:off x="1863420" y="801339"/>
            <a:ext cx="513609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</a:t>
            </a:r>
            <a:r>
              <a:rPr lang="zh-CN" altLang="en-US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</a:t>
            </a:r>
            <a:r>
              <a:rPr lang="zh-CN" altLang="en-US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come from?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-449138" y="86266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Lead-in</a:t>
            </a:r>
            <a:endParaRPr lang="zh-CN" altLang="en-US" sz="3000" b="1" dirty="0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2108212" y="4221716"/>
            <a:ext cx="5045519" cy="1843569"/>
            <a:chOff x="1334574" y="87398"/>
            <a:chExt cx="10266876" cy="375138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34574" y="644880"/>
              <a:ext cx="2072591" cy="288826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01514" y="239081"/>
              <a:ext cx="2499487" cy="348316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855070" y="87398"/>
              <a:ext cx="2691959" cy="3751387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21225" y="415804"/>
              <a:ext cx="2372672" cy="330644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690415" y="415804"/>
              <a:ext cx="2372673" cy="33064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941886" y="343620"/>
              <a:ext cx="2424472" cy="337862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9051482" y="168734"/>
              <a:ext cx="2549968" cy="355351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9" name="TextBox 76"/>
          <p:cNvSpPr txBox="1"/>
          <p:nvPr/>
        </p:nvSpPr>
        <p:spPr>
          <a:xfrm>
            <a:off x="1863420" y="1420831"/>
            <a:ext cx="513609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you like your hometown?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5803181" y="2659690"/>
            <a:ext cx="1682549" cy="8079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35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 problems</a:t>
            </a:r>
            <a:endParaRPr lang="zh-CN" altLang="en-US" sz="2400" b="1">
              <a:solidFill>
                <a:srgbClr val="C35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547008" y="2944710"/>
            <a:ext cx="615821" cy="237931"/>
          </a:xfrm>
          <a:prstGeom prst="rightArrow">
            <a:avLst/>
          </a:prstGeom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TextBox 76"/>
          <p:cNvSpPr txBox="1"/>
          <p:nvPr/>
        </p:nvSpPr>
        <p:spPr>
          <a:xfrm>
            <a:off x="2224106" y="2495010"/>
            <a:ext cx="1853564" cy="1177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35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Foshan is my hometown</a:t>
            </a:r>
            <a:endParaRPr lang="zh-CN" altLang="en-US" sz="2400" b="1">
              <a:solidFill>
                <a:srgbClr val="C35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675017" y="2163023"/>
            <a:ext cx="1269880" cy="180124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9" name="右箭头 18"/>
          <p:cNvSpPr/>
          <p:nvPr/>
        </p:nvSpPr>
        <p:spPr>
          <a:xfrm rot="5400000">
            <a:off x="4547007" y="3398118"/>
            <a:ext cx="615821" cy="237931"/>
          </a:xfrm>
          <a:prstGeom prst="rightArrow">
            <a:avLst/>
          </a:prstGeom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TextBox 76"/>
          <p:cNvSpPr txBox="1"/>
          <p:nvPr/>
        </p:nvSpPr>
        <p:spPr>
          <a:xfrm>
            <a:off x="4077670" y="3936753"/>
            <a:ext cx="1682549" cy="4385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video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  <p:bldP spid="6" grpId="0" animBg="1"/>
      <p:bldP spid="31" grpId="0" animBg="1"/>
      <p:bldP spid="1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261093" y="136937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</a:t>
            </a:r>
            <a:r>
              <a:rPr lang="zh-CN" altLang="en-US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</a:t>
            </a:r>
            <a:endParaRPr lang="zh-CN" altLang="en-US" sz="3000" b="1" dirty="0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2108212" y="4221716"/>
            <a:ext cx="5045519" cy="1843569"/>
            <a:chOff x="1334574" y="87398"/>
            <a:chExt cx="10266876" cy="375138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34574" y="644880"/>
              <a:ext cx="2072591" cy="288826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01514" y="239081"/>
              <a:ext cx="2499487" cy="348316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855070" y="87398"/>
              <a:ext cx="2691959" cy="3751387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21225" y="415804"/>
              <a:ext cx="2372672" cy="330644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690415" y="415804"/>
              <a:ext cx="2372673" cy="33064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941886" y="343620"/>
              <a:ext cx="2424472" cy="337862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9051482" y="168734"/>
              <a:ext cx="2549968" cy="355351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8" name="TextBox 76"/>
          <p:cNvSpPr txBox="1"/>
          <p:nvPr/>
        </p:nvSpPr>
        <p:spPr>
          <a:xfrm>
            <a:off x="229924" y="2787171"/>
            <a:ext cx="7107964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Could</a:t>
            </a:r>
            <a:r>
              <a:rPr lang="zh-CN" altLang="en-US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please help me write a passage about city problems</a:t>
            </a:r>
            <a:r>
              <a:rPr lang="zh-CN" altLang="en-US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them?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248942" y="-53585"/>
            <a:ext cx="1931437" cy="2897155"/>
          </a:xfrm>
          <a:prstGeom prst="rect">
            <a:avLst/>
          </a:prstGeom>
        </p:spPr>
      </p:pic>
      <p:sp>
        <p:nvSpPr>
          <p:cNvPr id="19" name="TextBox 76"/>
          <p:cNvSpPr txBox="1"/>
          <p:nvPr/>
        </p:nvSpPr>
        <p:spPr>
          <a:xfrm>
            <a:off x="523688" y="878283"/>
            <a:ext cx="6474272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Foshan</a:t>
            </a:r>
            <a:r>
              <a:rPr lang="zh-CN" altLang="en-US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Channel wants to report </a:t>
            </a:r>
            <a:r>
              <a:rPr lang="en-US" altLang="zh-CN" sz="2700" b="1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Foshan</a:t>
            </a:r>
            <a:r>
              <a:rPr lang="en-US" altLang="zh-CN" sz="27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 problems.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0" y="146981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Pre-reading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2108212" y="4221716"/>
            <a:ext cx="5045519" cy="1843569"/>
            <a:chOff x="1334574" y="87398"/>
            <a:chExt cx="10266876" cy="375138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34574" y="644880"/>
              <a:ext cx="2072591" cy="288826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01514" y="239081"/>
              <a:ext cx="2499487" cy="348316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855070" y="87398"/>
              <a:ext cx="2691959" cy="3751387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21225" y="415804"/>
              <a:ext cx="2372672" cy="330644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690415" y="415804"/>
              <a:ext cx="2372673" cy="33064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941886" y="343620"/>
              <a:ext cx="2424472" cy="337862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9051482" y="168734"/>
              <a:ext cx="2549968" cy="3553514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76"/>
          <p:cNvSpPr txBox="1"/>
          <p:nvPr/>
        </p:nvSpPr>
        <p:spPr>
          <a:xfrm>
            <a:off x="3471106" y="672560"/>
            <a:ext cx="661341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Jo, a student comes</a:t>
            </a:r>
            <a:r>
              <a:rPr lang="zh-CN" altLang="en-US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</a:p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Parkville, also thought her city </a:t>
            </a:r>
          </a:p>
          <a:p>
            <a:endParaRPr lang="en-US" altLang="zh-CN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 some problems.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3009911" y="2576742"/>
            <a:ext cx="6031452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Please read how she described her city.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38727" y="1451334"/>
            <a:ext cx="169585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i-FI" altLang="zh-CN" sz="2400" b="1">
                <a:solidFill>
                  <a:srgbClr val="FF0000"/>
                </a:solidFill>
                <a:latin typeface="zuoyeFont_mathFont" charset="0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PingFang SC" charset="-122"/>
              </a:rPr>
              <a:t>ˈ</a:t>
            </a:r>
            <a:r>
              <a:rPr lang="en-US" altLang="zh-CN" sz="2400" b="1" err="1">
                <a:solidFill>
                  <a:srgbClr val="FF0000"/>
                </a:solidFill>
                <a:latin typeface="PingFang SC" charset="-122"/>
              </a:rPr>
              <a:t>pɑ:kˌvil</a:t>
            </a:r>
            <a:r>
              <a:rPr lang="fi-FI" altLang="zh-CN" sz="2400" b="1">
                <a:solidFill>
                  <a:srgbClr val="FF0000"/>
                </a:solidFill>
              </a:rPr>
              <a:t>】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44104" y="823050"/>
            <a:ext cx="2107671" cy="31615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0" y="146981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Skimming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76"/>
          <p:cNvSpPr txBox="1"/>
          <p:nvPr/>
        </p:nvSpPr>
        <p:spPr>
          <a:xfrm>
            <a:off x="951272" y="838384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Match</a:t>
            </a:r>
            <a:r>
              <a:rPr lang="zh-CN" altLang="en-US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headings</a:t>
            </a:r>
            <a:r>
              <a:rPr lang="zh-CN" altLang="en-US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paragraphs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29134" y="185810"/>
            <a:ext cx="4124597" cy="5780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101600" prst="slop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130199" y="280688"/>
            <a:ext cx="3922294" cy="385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TextBox 76"/>
          <p:cNvSpPr txBox="1"/>
          <p:nvPr/>
        </p:nvSpPr>
        <p:spPr>
          <a:xfrm>
            <a:off x="207819" y="1497137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Part 1(para 1)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07818" y="2281369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Part 2(para 2)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207818" y="3080895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Part 3(para 3)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207818" y="3812393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Part 4(para 4-5)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4954078" y="1372024"/>
            <a:ext cx="3792683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The situation</a:t>
            </a:r>
            <a:r>
              <a:rPr lang="zh-CN" altLang="en-US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</a:p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Arnwick today</a:t>
            </a:r>
            <a:endParaRPr lang="zh-CN" altLang="en-US" sz="21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4954078" y="2269543"/>
            <a:ext cx="379268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The past of Parville</a:t>
            </a:r>
            <a:endParaRPr lang="zh-CN" altLang="en-US" sz="21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5035133" y="2817506"/>
            <a:ext cx="3792683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The problems that </a:t>
            </a:r>
          </a:p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Arnwick and many other </a:t>
            </a:r>
          </a:p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cities meet</a:t>
            </a:r>
            <a:endParaRPr lang="zh-CN" altLang="en-US" sz="21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4954078" y="4011800"/>
            <a:ext cx="3792683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Jo’s trouble in going </a:t>
            </a:r>
          </a:p>
          <a:p>
            <a:r>
              <a:rPr lang="en-US" altLang="zh-CN" sz="2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to school</a:t>
            </a:r>
            <a:endParaRPr lang="zh-CN" altLang="en-US" sz="21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3271604" y="1788379"/>
            <a:ext cx="2001187" cy="6731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 flipV="1">
            <a:off x="3271604" y="1748188"/>
            <a:ext cx="2001187" cy="759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/>
        </p:nvCxnSpPr>
        <p:spPr>
          <a:xfrm>
            <a:off x="3271603" y="3352429"/>
            <a:ext cx="2001188" cy="9130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/>
          <p:cNvCxnSpPr/>
          <p:nvPr/>
        </p:nvCxnSpPr>
        <p:spPr>
          <a:xfrm flipV="1">
            <a:off x="3540706" y="3333132"/>
            <a:ext cx="1732085" cy="737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0" y="146981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Skimming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76"/>
          <p:cNvSpPr txBox="1"/>
          <p:nvPr/>
        </p:nvSpPr>
        <p:spPr>
          <a:xfrm>
            <a:off x="1391140" y="2062067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People moved from__________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3965084" y="2642852"/>
            <a:ext cx="476991" cy="2496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TextBox 76"/>
          <p:cNvSpPr txBox="1"/>
          <p:nvPr/>
        </p:nvSpPr>
        <p:spPr>
          <a:xfrm>
            <a:off x="1771533" y="2950714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People arrived in __________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5400000">
            <a:off x="3986408" y="3617514"/>
            <a:ext cx="476991" cy="2496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TextBox 76"/>
          <p:cNvSpPr txBox="1"/>
          <p:nvPr/>
        </p:nvSpPr>
        <p:spPr>
          <a:xfrm>
            <a:off x="706647" y="3976746"/>
            <a:ext cx="821999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Arnwick became a________city with over a millionpeople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5689256" y="4626646"/>
            <a:ext cx="7604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Does Jo like it ?</a:t>
            </a:r>
            <a:endParaRPr lang="zh-CN" altLang="en-US" sz="27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2953" y="5686"/>
            <a:ext cx="1414388" cy="165425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87024" y="2059459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Parville</a:t>
            </a:r>
            <a:endParaRPr kumimoji="1" lang="zh-CN" altLang="en-US" sz="2400" b="1">
              <a:solidFill>
                <a:srgbClr val="FF0000"/>
              </a:solidFill>
              <a:latin typeface="Times"/>
              <a:ea typeface="Times" charset="0"/>
              <a:cs typeface="Times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16649" y="2914748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Arnwick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5376" y="3938537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larger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06646" y="734297"/>
          <a:ext cx="6609587" cy="114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" charset="0"/>
                          <a:ea typeface="Times" charset="0"/>
                          <a:cs typeface="Times" charset="0"/>
                        </a:rPr>
                        <a:t>In the past</a:t>
                      </a:r>
                      <a:endParaRPr lang="zh-CN" altLang="en-US" sz="240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" charset="0"/>
                          <a:ea typeface="Times" charset="0"/>
                          <a:cs typeface="Times" charset="0"/>
                        </a:rPr>
                        <a:t>now</a:t>
                      </a:r>
                      <a:endParaRPr lang="zh-CN" altLang="en-US" sz="2400">
                        <a:latin typeface="Times"/>
                        <a:ea typeface="Times" charset="0"/>
                        <a:cs typeface="Times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smtClean="0">
                          <a:latin typeface="Times" charset="0"/>
                          <a:ea typeface="Times" charset="0"/>
                          <a:cs typeface="Times" charset="0"/>
                        </a:rPr>
                        <a:t>The population of Arnwick</a:t>
                      </a:r>
                      <a:endParaRPr lang="zh-CN" altLang="en-US" sz="2100" b="1">
                        <a:latin typeface="Times"/>
                        <a:ea typeface="Times" charset="0"/>
                        <a:cs typeface="Times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"/>
                        <a:ea typeface="Times" charset="0"/>
                        <a:cs typeface="Times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432592" y="1345659"/>
            <a:ext cx="1607696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/>
              <a:t>200,000</a:t>
            </a:r>
            <a:endParaRPr lang="zh-CN" altLang="en-US" sz="2400" b="1"/>
          </a:p>
          <a:p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193322" y="1303738"/>
            <a:ext cx="2122911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latin typeface="Times" charset="0"/>
                <a:ea typeface="Times" charset="0"/>
                <a:cs typeface="Times" charset="0"/>
              </a:rPr>
              <a:t>over a million</a:t>
            </a:r>
            <a:endParaRPr lang="zh-CN" altLang="en-US" sz="2400" b="1">
              <a:latin typeface="Times" charset="0"/>
              <a:ea typeface="Times" charset="0"/>
              <a:cs typeface="Times" charset="0"/>
            </a:endParaRPr>
          </a:p>
          <a:p>
            <a:endParaRPr kumimoji="1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 animBg="1"/>
      <p:bldP spid="22" grpId="0"/>
      <p:bldP spid="23" grpId="0" animBg="1"/>
      <p:bldP spid="24" grpId="0"/>
      <p:bldP spid="25" grpId="0"/>
      <p:bldP spid="11" grpId="0"/>
      <p:bldP spid="12" grpId="0"/>
      <p:bldP spid="13" grpId="0"/>
      <p:bldP spid="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0" y="146981"/>
            <a:ext cx="29958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Scanning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029134" y="185810"/>
            <a:ext cx="4124597" cy="5780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101600" prst="slop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130199" y="280688"/>
            <a:ext cx="3922294" cy="385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587362" y="688638"/>
            <a:ext cx="2056633" cy="1563199"/>
            <a:chOff x="783149" y="918183"/>
            <a:chExt cx="2742177" cy="20842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7136015">
              <a:off x="1112105" y="589227"/>
              <a:ext cx="2084265" cy="274217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365016" y="1593608"/>
              <a:ext cx="18510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000" b="1">
                  <a:solidFill>
                    <a:schemeClr val="bg1"/>
                  </a:solidFill>
                </a:rPr>
                <a:t>What</a:t>
              </a:r>
              <a:endParaRPr kumimoji="1" lang="zh-CN" altLang="en-US" sz="3000" b="1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76"/>
          <p:cNvSpPr txBox="1"/>
          <p:nvPr/>
        </p:nvSpPr>
        <p:spPr>
          <a:xfrm>
            <a:off x="0" y="2439217"/>
            <a:ext cx="283223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are the problems in Arnwick?</a:t>
            </a:r>
            <a:endParaRPr lang="zh-CN" altLang="en-US" sz="24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 84"/>
          <p:cNvGrpSpPr/>
          <p:nvPr/>
        </p:nvGrpSpPr>
        <p:grpSpPr>
          <a:xfrm>
            <a:off x="2928707" y="983835"/>
            <a:ext cx="6072279" cy="3684991"/>
            <a:chOff x="3970436" y="1186335"/>
            <a:chExt cx="8096372" cy="4913321"/>
          </a:xfrm>
        </p:grpSpPr>
        <p:grpSp>
          <p:nvGrpSpPr>
            <p:cNvPr id="15" name="组 14"/>
            <p:cNvGrpSpPr/>
            <p:nvPr/>
          </p:nvGrpSpPr>
          <p:grpSpPr>
            <a:xfrm>
              <a:off x="4009978" y="1186335"/>
              <a:ext cx="895844" cy="940924"/>
              <a:chOff x="4009978" y="1186335"/>
              <a:chExt cx="895844" cy="940924"/>
            </a:xfrm>
          </p:grpSpPr>
          <p:sp>
            <p:nvSpPr>
              <p:cNvPr id="39" name="Oval 7"/>
              <p:cNvSpPr/>
              <p:nvPr/>
            </p:nvSpPr>
            <p:spPr>
              <a:xfrm>
                <a:off x="4009978" y="1186335"/>
                <a:ext cx="895844" cy="940924"/>
              </a:xfrm>
              <a:prstGeom prst="ellipse">
                <a:avLst/>
              </a:prstGeom>
              <a:solidFill>
                <a:srgbClr val="F4F5F9"/>
              </a:solidFill>
              <a:ln w="28575">
                <a:solidFill>
                  <a:srgbClr val="6A830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40" name="TextBox 18"/>
              <p:cNvSpPr txBox="1"/>
              <p:nvPr/>
            </p:nvSpPr>
            <p:spPr>
              <a:xfrm>
                <a:off x="4136529" y="1285379"/>
                <a:ext cx="71216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chemeClr val="bg2">
                        <a:lumMod val="25000"/>
                      </a:schemeClr>
                    </a:solidFill>
                  </a:rPr>
                  <a:t>01</a:t>
                </a:r>
                <a:endParaRPr lang="en-GB" sz="2700" b="1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" name="组 7"/>
            <p:cNvGrpSpPr/>
            <p:nvPr/>
          </p:nvGrpSpPr>
          <p:grpSpPr>
            <a:xfrm>
              <a:off x="3970436" y="3064675"/>
              <a:ext cx="1017781" cy="1017781"/>
              <a:chOff x="3986420" y="3434049"/>
              <a:chExt cx="1017781" cy="1017781"/>
            </a:xfrm>
          </p:grpSpPr>
          <p:sp>
            <p:nvSpPr>
              <p:cNvPr id="41" name="Oval 9"/>
              <p:cNvSpPr/>
              <p:nvPr/>
            </p:nvSpPr>
            <p:spPr>
              <a:xfrm>
                <a:off x="3986420" y="3434049"/>
                <a:ext cx="1017781" cy="1017781"/>
              </a:xfrm>
              <a:prstGeom prst="ellipse">
                <a:avLst/>
              </a:prstGeom>
              <a:solidFill>
                <a:srgbClr val="F4F5F9"/>
              </a:solidFill>
              <a:ln w="28575">
                <a:solidFill>
                  <a:srgbClr val="6A830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42" name="TextBox 18"/>
              <p:cNvSpPr txBox="1"/>
              <p:nvPr/>
            </p:nvSpPr>
            <p:spPr>
              <a:xfrm>
                <a:off x="4168940" y="3619773"/>
                <a:ext cx="71216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chemeClr val="bg2">
                        <a:lumMod val="25000"/>
                      </a:schemeClr>
                    </a:solidFill>
                  </a:rPr>
                  <a:t>02</a:t>
                </a:r>
                <a:endParaRPr lang="en-GB" sz="2700" b="1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9" name="组 8"/>
            <p:cNvGrpSpPr/>
            <p:nvPr/>
          </p:nvGrpSpPr>
          <p:grpSpPr>
            <a:xfrm>
              <a:off x="3994504" y="5039828"/>
              <a:ext cx="1017781" cy="1017781"/>
              <a:chOff x="3994504" y="5272924"/>
              <a:chExt cx="1017781" cy="1017781"/>
            </a:xfrm>
          </p:grpSpPr>
          <p:sp>
            <p:nvSpPr>
              <p:cNvPr id="43" name="Oval 11"/>
              <p:cNvSpPr/>
              <p:nvPr/>
            </p:nvSpPr>
            <p:spPr>
              <a:xfrm>
                <a:off x="3994504" y="5272924"/>
                <a:ext cx="1017781" cy="1017781"/>
              </a:xfrm>
              <a:prstGeom prst="ellipse">
                <a:avLst/>
              </a:prstGeom>
              <a:solidFill>
                <a:srgbClr val="F4F5F9"/>
              </a:solidFill>
              <a:ln w="28575">
                <a:solidFill>
                  <a:srgbClr val="6A830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44" name="TextBox 18"/>
              <p:cNvSpPr txBox="1"/>
              <p:nvPr/>
            </p:nvSpPr>
            <p:spPr>
              <a:xfrm>
                <a:off x="4177023" y="5458648"/>
                <a:ext cx="71216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chemeClr val="bg2">
                        <a:lumMod val="25000"/>
                      </a:schemeClr>
                    </a:solidFill>
                  </a:rPr>
                  <a:t>03</a:t>
                </a:r>
                <a:endParaRPr lang="en-GB" sz="2700" b="1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9" name="Freeform 6"/>
            <p:cNvSpPr/>
            <p:nvPr/>
          </p:nvSpPr>
          <p:spPr>
            <a:xfrm>
              <a:off x="5198449" y="5413248"/>
              <a:ext cx="6682195" cy="686408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0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30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/>
            </a:p>
          </p:txBody>
        </p:sp>
        <p:grpSp>
          <p:nvGrpSpPr>
            <p:cNvPr id="17" name="组 16"/>
            <p:cNvGrpSpPr/>
            <p:nvPr/>
          </p:nvGrpSpPr>
          <p:grpSpPr>
            <a:xfrm>
              <a:off x="5161360" y="1543730"/>
              <a:ext cx="6867073" cy="1600439"/>
              <a:chOff x="5161360" y="1543730"/>
              <a:chExt cx="6867073" cy="1600439"/>
            </a:xfrm>
          </p:grpSpPr>
          <p:sp>
            <p:nvSpPr>
              <p:cNvPr id="45" name="Freeform 6"/>
              <p:cNvSpPr/>
              <p:nvPr/>
            </p:nvSpPr>
            <p:spPr>
              <a:xfrm>
                <a:off x="5161360" y="1545124"/>
                <a:ext cx="6693930" cy="1245771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0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30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302099" y="1543730"/>
                <a:ext cx="6726334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>
                    <a:solidFill>
                      <a:schemeClr val="bg1"/>
                    </a:solidFill>
                  </a:rPr>
                  <a:t>A lot of _______;</a:t>
                </a:r>
              </a:p>
              <a:p>
                <a:r>
                  <a:rPr kumimoji="1" lang="en-US" altLang="zh-CN" sz="2400" b="1">
                    <a:solidFill>
                      <a:schemeClr val="bg1"/>
                    </a:solidFill>
                  </a:rPr>
                  <a:t>A lot of ________,such as__________.</a:t>
                </a:r>
                <a:r>
                  <a:rPr kumimoji="1" lang="zh-CN" altLang="en-US" sz="2400" b="1">
                    <a:solidFill>
                      <a:schemeClr val="bg1"/>
                    </a:solidFill>
                  </a:rPr>
                  <a:t> </a:t>
                </a:r>
                <a:endParaRPr kumimoji="1" lang="en-US" altLang="zh-CN" sz="2400" b="1">
                  <a:solidFill>
                    <a:schemeClr val="bg1"/>
                  </a:solidFill>
                </a:endParaRPr>
              </a:p>
              <a:p>
                <a:endParaRPr kumimoji="1"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 15"/>
            <p:cNvGrpSpPr/>
            <p:nvPr/>
          </p:nvGrpSpPr>
          <p:grpSpPr>
            <a:xfrm>
              <a:off x="5186713" y="3857194"/>
              <a:ext cx="6880095" cy="964756"/>
              <a:chOff x="5186713" y="3857194"/>
              <a:chExt cx="6880095" cy="964756"/>
            </a:xfrm>
          </p:grpSpPr>
          <p:sp>
            <p:nvSpPr>
              <p:cNvPr id="48" name="Freeform 6"/>
              <p:cNvSpPr/>
              <p:nvPr/>
            </p:nvSpPr>
            <p:spPr>
              <a:xfrm>
                <a:off x="5186713" y="3857194"/>
                <a:ext cx="6682195" cy="964756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0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30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340474" y="3906262"/>
                <a:ext cx="67263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zh-CN" altLang="en-US" sz="24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4996618" y="1580197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pollution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271494" y="1195837"/>
            <a:ext cx="2353747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air, water, rubbish…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931570" y="782730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</a:rPr>
              <a:t>___________ problem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3954403" y="2511007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</a:rPr>
              <a:t>___________ problem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3809748" y="693880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</a:rPr>
              <a:t>Environmental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99249" y="2426758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</a:rPr>
              <a:t>Education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20033" y="1189402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traffic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27454" y="2933727"/>
            <a:ext cx="504475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</a:rPr>
              <a:t>Local school ______________;</a:t>
            </a:r>
          </a:p>
          <a:p>
            <a:r>
              <a:rPr kumimoji="1" lang="en-US" altLang="zh-CN" sz="2400" b="1">
                <a:solidFill>
                  <a:schemeClr val="bg1"/>
                </a:solidFill>
              </a:rPr>
              <a:t>New school is very ______</a:t>
            </a:r>
          </a:p>
          <a:p>
            <a:endParaRPr kumimoji="1" lang="zh-CN" altLang="en-US" sz="2400" b="1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81366" y="3709192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</a:rPr>
              <a:t>Health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70524" y="3727773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</a:rPr>
              <a:t>___________ problem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970524" y="4080203"/>
            <a:ext cx="5044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</a:rPr>
              <a:t>Not enough _________.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87786" y="2885551"/>
            <a:ext cx="199185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closed</a:t>
            </a:r>
            <a:r>
              <a:rPr kumimoji="1" lang="zh-CN" altLang="en-US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down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79548" y="3246116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far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16987" y="4031569"/>
            <a:ext cx="13355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hospitals</a:t>
            </a:r>
            <a:endParaRPr kumimoji="1" lang="zh-CN" altLang="en-US" sz="2400" b="1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0" grpId="0"/>
      <p:bldP spid="91" grpId="0"/>
      <p:bldP spid="95" grpId="0"/>
      <p:bldP spid="97" grpId="0"/>
      <p:bldP spid="99" grpId="0"/>
      <p:bldP spid="100" grpId="0"/>
      <p:bldP spid="46" grpId="0"/>
      <p:bldP spid="47" grpId="0"/>
      <p:bldP spid="51" grpId="0"/>
      <p:bldP spid="52" grpId="0"/>
      <p:bldP spid="53" grpId="0"/>
      <p:bldP spid="37" grpId="0"/>
      <p:bldP spid="38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-1670493" y="160368"/>
            <a:ext cx="59150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496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Thinking</a:t>
            </a:r>
            <a:endParaRPr lang="zh-CN" altLang="en-US" sz="3000" b="1">
              <a:solidFill>
                <a:srgbClr val="496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01504"/>
            <a:ext cx="207818" cy="401782"/>
          </a:xfrm>
          <a:prstGeom prst="rect">
            <a:avLst/>
          </a:prstGeom>
          <a:solidFill>
            <a:srgbClr val="6A8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76"/>
          <p:cNvSpPr txBox="1"/>
          <p:nvPr/>
        </p:nvSpPr>
        <p:spPr>
          <a:xfrm>
            <a:off x="2528656" y="808760"/>
            <a:ext cx="820322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does Arnwick have so many </a:t>
            </a:r>
          </a:p>
          <a:p>
            <a:r>
              <a:rPr lang="en-US" altLang="zh-CN" sz="27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problems?</a:t>
            </a:r>
            <a:endParaRPr lang="zh-CN" altLang="en-US" sz="27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2559500" y="1937280"/>
            <a:ext cx="562557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Because…</a:t>
            </a:r>
            <a:endParaRPr lang="zh-CN" altLang="en-US" sz="27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2541607" y="2461836"/>
            <a:ext cx="6572000" cy="1452117"/>
            <a:chOff x="3388809" y="3282448"/>
            <a:chExt cx="8762666" cy="19361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315856" y="3282448"/>
              <a:ext cx="3141798" cy="188885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88809" y="3295426"/>
              <a:ext cx="2927047" cy="19231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457654" y="3295425"/>
              <a:ext cx="2693821" cy="1875879"/>
            </a:xfrm>
            <a:prstGeom prst="rect">
              <a:avLst/>
            </a:prstGeom>
          </p:spPr>
        </p:pic>
      </p:grpSp>
      <p:sp>
        <p:nvSpPr>
          <p:cNvPr id="21" name="TextBox 76"/>
          <p:cNvSpPr txBox="1"/>
          <p:nvPr/>
        </p:nvSpPr>
        <p:spPr>
          <a:xfrm>
            <a:off x="2477853" y="3963496"/>
            <a:ext cx="562557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 many people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477852" y="4348738"/>
            <a:ext cx="72565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Lack of a sense of protecting environment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2541607" y="4628353"/>
            <a:ext cx="562557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60315" y="1018476"/>
            <a:ext cx="1263948" cy="941884"/>
            <a:chOff x="783149" y="918183"/>
            <a:chExt cx="2742177" cy="208426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7136015">
              <a:off x="1112105" y="589227"/>
              <a:ext cx="2084265" cy="274217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185200" y="1450174"/>
              <a:ext cx="1851080" cy="91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100" b="1">
                  <a:solidFill>
                    <a:schemeClr val="bg1"/>
                  </a:solidFill>
                </a:rPr>
                <a:t>What</a:t>
              </a:r>
              <a:endParaRPr kumimoji="1" lang="zh-CN" altLang="en-US" sz="21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4394903">
            <a:off x="311106" y="1659624"/>
            <a:ext cx="1686850" cy="2219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27921" y="2460815"/>
            <a:ext cx="125728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3000" b="1">
                <a:solidFill>
                  <a:srgbClr val="FF0000"/>
                </a:solidFill>
              </a:rPr>
              <a:t>Why</a:t>
            </a:r>
            <a:endParaRPr kumimoji="1" lang="zh-CN" altLang="en-US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全屏显示(16:9)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PingFang SC</vt:lpstr>
      <vt:lpstr>zuoyeFont_mathFont</vt:lpstr>
      <vt:lpstr>宋体</vt:lpstr>
      <vt:lpstr>微软雅黑</vt:lpstr>
      <vt:lpstr>Arial</vt:lpstr>
      <vt:lpstr>Calibri</vt:lpstr>
      <vt:lpstr>Calibri Light</vt:lpstr>
      <vt:lpstr>Times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2017-02-27T11:20:00Z</dcterms:created>
  <dcterms:modified xsi:type="dcterms:W3CDTF">2023-01-17T02:22:24Z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0C9BAAE040624585BB519A883033B880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