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74" r:id="rId2"/>
    <p:sldId id="342" r:id="rId3"/>
    <p:sldId id="344" r:id="rId4"/>
    <p:sldId id="351" r:id="rId5"/>
    <p:sldId id="314" r:id="rId6"/>
    <p:sldId id="348" r:id="rId7"/>
    <p:sldId id="349" r:id="rId8"/>
    <p:sldId id="259" r:id="rId9"/>
    <p:sldId id="350" r:id="rId10"/>
    <p:sldId id="352" r:id="rId11"/>
    <p:sldId id="263" r:id="rId12"/>
    <p:sldId id="353" r:id="rId13"/>
    <p:sldId id="354" r:id="rId14"/>
    <p:sldId id="346" r:id="rId15"/>
    <p:sldId id="355" r:id="rId16"/>
    <p:sldId id="309" r:id="rId17"/>
    <p:sldId id="264" r:id="rId18"/>
    <p:sldId id="271" r:id="rId19"/>
    <p:sldId id="368" r:id="rId20"/>
    <p:sldId id="369" r:id="rId21"/>
    <p:sldId id="370" r:id="rId22"/>
    <p:sldId id="371" r:id="rId23"/>
    <p:sldId id="367" r:id="rId24"/>
    <p:sldId id="375" r:id="rId25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342900" indent="114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685800" indent="228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028700" indent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371600" indent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44">
          <p15:clr>
            <a:srgbClr val="A4A3A4"/>
          </p15:clr>
        </p15:guide>
        <p15:guide id="2" pos="29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34343"/>
    <a:srgbClr val="007175"/>
    <a:srgbClr val="DCF6F1"/>
    <a:srgbClr val="FFF2E2"/>
    <a:srgbClr val="EAEAEF"/>
    <a:srgbClr val="0A758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82" y="-804"/>
      </p:cViewPr>
      <p:guideLst>
        <p:guide orient="horz" pos="1744"/>
        <p:guide pos="29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3596E92-F459-427D-B7A2-70CCB0BE85F7}" type="datetimeFigureOut">
              <a:rPr lang="zh-CN" altLang="en-US"/>
              <a:t>2023-01-17</a:t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301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5CD3D54-3985-4BBF-850B-4D82798E7D73}" type="slidenum">
              <a:rPr lang="zh-CN" altLang="en-US"/>
              <a:t>‹#›</a:t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4035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5059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3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7107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1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9155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8841" y="3034921"/>
            <a:ext cx="2750110" cy="19549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DCE22F-2794-492F-B7D6-5492B9A23AF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B03B16-B0A9-4C7B-8674-F1882BC655C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4986F-D7C3-4033-A372-BDE6B379638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41D62-6DD6-44B9-8BC1-37B15FAF3A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8D481-BD4A-493A-B55C-A3E323D0C53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79EBB-8479-41DB-B42F-9A798F9A36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30238" y="817563"/>
            <a:ext cx="7788275" cy="71437"/>
          </a:xfrm>
          <a:prstGeom prst="rect">
            <a:avLst/>
          </a:prstGeom>
          <a:gradFill>
            <a:gsLst>
              <a:gs pos="0">
                <a:schemeClr val="tx1">
                  <a:lumMod val="100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86A1C8-BA27-4BCD-9A5C-985A7C705D1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61568C-9509-4920-B98C-03241D2D1B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38099-8249-4D8D-9997-F550C3E3282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B7B70-F3E9-4BDE-AF60-94E6EBCC007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6801-2230-46A6-8D10-FB9F1DDA535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631A4-49DF-4DA5-99C5-D3720DBA8D8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E074D-8E79-415A-90D6-8764E6FF3A7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355B-B1C7-46B2-ADB8-749D057EE6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0365D-2597-44CB-8F6C-372B2B14EE2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CFF1A-EDC5-450D-BAC3-8E080A5B94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2C40-0581-4592-8DE5-1E1FFD820A5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EB693-7D0E-406B-B4E1-36AC72567AC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C9C77-9D4F-44C3-89A1-6B5AFFD8658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22980-4DA3-4554-9078-D6EDF08185A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02B584D-F58D-43DD-9FFF-178FDA57FC0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44EFA4-AF62-4CAB-8A3D-22DC34D20BA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2"/>
          <p:cNvSpPr txBox="1">
            <a:spLocks noChangeArrowheads="1"/>
          </p:cNvSpPr>
          <p:nvPr/>
        </p:nvSpPr>
        <p:spPr bwMode="auto">
          <a:xfrm>
            <a:off x="0" y="1371600"/>
            <a:ext cx="9144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4100" b="1">
                <a:latin typeface="微软雅黑" panose="020B0503020204020204" pitchFamily="34" charset="-122"/>
              </a:rPr>
              <a:t>利用三角形全等测距离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4014788"/>
            <a:ext cx="9144000" cy="4298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93725" y="390525"/>
            <a:ext cx="1066800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fontAlgn="auto">
              <a:defRPr/>
            </a:pPr>
            <a:r>
              <a: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做一做</a:t>
            </a:r>
          </a:p>
        </p:txBody>
      </p:sp>
      <p:sp>
        <p:nvSpPr>
          <p:cNvPr id="26627" name="文本框 42011"/>
          <p:cNvSpPr txBox="1">
            <a:spLocks noChangeArrowheads="1"/>
          </p:cNvSpPr>
          <p:nvPr/>
        </p:nvSpPr>
        <p:spPr bwMode="auto">
          <a:xfrm>
            <a:off x="541338" y="3113088"/>
            <a:ext cx="48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26628" name="文本框 42018"/>
          <p:cNvSpPr txBox="1">
            <a:spLocks noChangeArrowheads="1"/>
          </p:cNvSpPr>
          <p:nvPr/>
        </p:nvSpPr>
        <p:spPr bwMode="auto">
          <a:xfrm>
            <a:off x="1836738" y="3168650"/>
            <a:ext cx="485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26629" name="文本框 42019"/>
          <p:cNvSpPr txBox="1">
            <a:spLocks noChangeArrowheads="1"/>
          </p:cNvSpPr>
          <p:nvPr/>
        </p:nvSpPr>
        <p:spPr bwMode="auto">
          <a:xfrm>
            <a:off x="1027113" y="2514600"/>
            <a:ext cx="4857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 b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26630" name="文本框 42013"/>
          <p:cNvSpPr txBox="1">
            <a:spLocks noChangeArrowheads="1"/>
          </p:cNvSpPr>
          <p:nvPr/>
        </p:nvSpPr>
        <p:spPr bwMode="auto">
          <a:xfrm>
            <a:off x="485775" y="3544888"/>
            <a:ext cx="48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26631" name="文本框 42014"/>
          <p:cNvSpPr txBox="1">
            <a:spLocks noChangeArrowheads="1"/>
          </p:cNvSpPr>
          <p:nvPr/>
        </p:nvSpPr>
        <p:spPr bwMode="auto">
          <a:xfrm>
            <a:off x="485775" y="4302125"/>
            <a:ext cx="485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26632" name="文本框 42015"/>
          <p:cNvSpPr txBox="1">
            <a:spLocks noChangeArrowheads="1"/>
          </p:cNvSpPr>
          <p:nvPr/>
        </p:nvSpPr>
        <p:spPr bwMode="auto">
          <a:xfrm>
            <a:off x="1674813" y="4030663"/>
            <a:ext cx="48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26633" name="矩形 42021"/>
          <p:cNvSpPr>
            <a:spLocks noChangeArrowheads="1"/>
          </p:cNvSpPr>
          <p:nvPr/>
        </p:nvSpPr>
        <p:spPr bwMode="auto">
          <a:xfrm>
            <a:off x="811213" y="4187825"/>
            <a:ext cx="1619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42030" name="组合 42029"/>
          <p:cNvGrpSpPr/>
          <p:nvPr/>
        </p:nvGrpSpPr>
        <p:grpSpPr bwMode="auto">
          <a:xfrm>
            <a:off x="4533900" y="2162175"/>
            <a:ext cx="1728788" cy="701675"/>
            <a:chOff x="1837" y="2069"/>
            <a:chExt cx="726" cy="681"/>
          </a:xfrm>
        </p:grpSpPr>
        <p:sp>
          <p:nvSpPr>
            <p:cNvPr id="26672" name="直接连接符 42027"/>
            <p:cNvSpPr>
              <a:spLocks noChangeShapeType="1"/>
            </p:cNvSpPr>
            <p:nvPr/>
          </p:nvSpPr>
          <p:spPr bwMode="auto">
            <a:xfrm>
              <a:off x="1837" y="2069"/>
              <a:ext cx="0" cy="681"/>
            </a:xfrm>
            <a:prstGeom prst="line">
              <a:avLst/>
            </a:prstGeom>
            <a:noFill/>
            <a:ln w="31750">
              <a:solidFill>
                <a:srgbClr val="9933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3" name="直接连接符 42028"/>
            <p:cNvSpPr>
              <a:spLocks noChangeShapeType="1"/>
            </p:cNvSpPr>
            <p:nvPr/>
          </p:nvSpPr>
          <p:spPr bwMode="auto">
            <a:xfrm>
              <a:off x="1837" y="2069"/>
              <a:ext cx="726" cy="0"/>
            </a:xfrm>
            <a:prstGeom prst="line">
              <a:avLst/>
            </a:prstGeom>
            <a:noFill/>
            <a:ln w="31750">
              <a:solidFill>
                <a:srgbClr val="9933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2036" name="组合 42035"/>
          <p:cNvGrpSpPr/>
          <p:nvPr/>
        </p:nvGrpSpPr>
        <p:grpSpPr bwMode="auto">
          <a:xfrm>
            <a:off x="4510088" y="2851150"/>
            <a:ext cx="1703387" cy="728663"/>
            <a:chOff x="2396" y="2454"/>
            <a:chExt cx="1457" cy="613"/>
          </a:xfrm>
        </p:grpSpPr>
        <p:sp>
          <p:nvSpPr>
            <p:cNvPr id="26670" name="直接连接符 42033"/>
            <p:cNvSpPr>
              <a:spLocks noChangeShapeType="1"/>
            </p:cNvSpPr>
            <p:nvPr/>
          </p:nvSpPr>
          <p:spPr bwMode="auto">
            <a:xfrm rot="10800000">
              <a:off x="3853" y="2478"/>
              <a:ext cx="0" cy="589"/>
            </a:xfrm>
            <a:prstGeom prst="line">
              <a:avLst/>
            </a:prstGeom>
            <a:noFill/>
            <a:ln w="31750">
              <a:solidFill>
                <a:srgbClr val="9933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1" name="直接连接符 42034"/>
            <p:cNvSpPr>
              <a:spLocks noChangeShapeType="1"/>
            </p:cNvSpPr>
            <p:nvPr/>
          </p:nvSpPr>
          <p:spPr bwMode="auto">
            <a:xfrm rot="10800000">
              <a:off x="2396" y="2454"/>
              <a:ext cx="1451" cy="611"/>
            </a:xfrm>
            <a:prstGeom prst="line">
              <a:avLst/>
            </a:prstGeom>
            <a:noFill/>
            <a:ln w="31750">
              <a:solidFill>
                <a:srgbClr val="9933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2061" name="组合 42060"/>
          <p:cNvGrpSpPr/>
          <p:nvPr/>
        </p:nvGrpSpPr>
        <p:grpSpPr bwMode="auto">
          <a:xfrm>
            <a:off x="998538" y="1893888"/>
            <a:ext cx="5626100" cy="3200400"/>
            <a:chOff x="567" y="1525"/>
            <a:chExt cx="4726" cy="2687"/>
          </a:xfrm>
        </p:grpSpPr>
        <p:pic>
          <p:nvPicPr>
            <p:cNvPr id="26665" name="图片 42053"/>
            <p:cNvPicPr>
              <a:picLocks noChangeAspect="1" noChangeArrowheads="1"/>
            </p:cNvPicPr>
            <p:nvPr/>
          </p:nvPicPr>
          <p:blipFill>
            <a:blip r:embed="rId3" cstate="email"/>
            <a:srcRect b="44034"/>
            <a:stretch>
              <a:fillRect/>
            </a:stretch>
          </p:blipFill>
          <p:spPr bwMode="auto">
            <a:xfrm>
              <a:off x="4831" y="2160"/>
              <a:ext cx="46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6" name="图片 42054"/>
            <p:cNvPicPr>
              <a:picLocks noChangeAspect="1" noChangeArrowheads="1"/>
            </p:cNvPicPr>
            <p:nvPr/>
          </p:nvPicPr>
          <p:blipFill>
            <a:blip r:embed="rId3" cstate="email"/>
            <a:srcRect b="44034"/>
            <a:stretch>
              <a:fillRect/>
            </a:stretch>
          </p:blipFill>
          <p:spPr bwMode="auto">
            <a:xfrm rot="-2203970">
              <a:off x="1163" y="1525"/>
              <a:ext cx="46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7" name="图片 42055"/>
            <p:cNvPicPr>
              <a:picLocks noChangeAspect="1" noChangeArrowheads="1"/>
            </p:cNvPicPr>
            <p:nvPr/>
          </p:nvPicPr>
          <p:blipFill>
            <a:blip r:embed="rId3" cstate="email"/>
            <a:srcRect b="44034"/>
            <a:stretch>
              <a:fillRect/>
            </a:stretch>
          </p:blipFill>
          <p:spPr bwMode="auto">
            <a:xfrm rot="-7524277">
              <a:off x="582" y="1569"/>
              <a:ext cx="46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图片 42056"/>
            <p:cNvPicPr>
              <a:picLocks noChangeAspect="1" noChangeArrowheads="1"/>
            </p:cNvPicPr>
            <p:nvPr/>
          </p:nvPicPr>
          <p:blipFill>
            <a:blip r:embed="rId3" cstate="email"/>
            <a:srcRect b="44034"/>
            <a:stretch>
              <a:fillRect/>
            </a:stretch>
          </p:blipFill>
          <p:spPr bwMode="auto">
            <a:xfrm rot="344002">
              <a:off x="1710" y="3325"/>
              <a:ext cx="46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图片 42058"/>
            <p:cNvPicPr>
              <a:picLocks noChangeAspect="1" noChangeArrowheads="1"/>
            </p:cNvPicPr>
            <p:nvPr/>
          </p:nvPicPr>
          <p:blipFill>
            <a:blip r:embed="rId3" cstate="email"/>
            <a:srcRect b="44034"/>
            <a:stretch>
              <a:fillRect/>
            </a:stretch>
          </p:blipFill>
          <p:spPr bwMode="auto">
            <a:xfrm rot="2097971">
              <a:off x="1777" y="3713"/>
              <a:ext cx="46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7" name="组合 42030"/>
          <p:cNvGrpSpPr/>
          <p:nvPr/>
        </p:nvGrpSpPr>
        <p:grpSpPr bwMode="auto">
          <a:xfrm>
            <a:off x="811213" y="3756025"/>
            <a:ext cx="2430462" cy="1349375"/>
            <a:chOff x="4082" y="2160"/>
            <a:chExt cx="1678" cy="1134"/>
          </a:xfrm>
        </p:grpSpPr>
        <p:sp>
          <p:nvSpPr>
            <p:cNvPr id="26662" name="直接连接符 42005"/>
            <p:cNvSpPr>
              <a:spLocks noChangeShapeType="1"/>
            </p:cNvSpPr>
            <p:nvPr/>
          </p:nvSpPr>
          <p:spPr bwMode="auto">
            <a:xfrm>
              <a:off x="4082" y="2675"/>
              <a:ext cx="16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3" name="直接连接符 42006"/>
            <p:cNvSpPr>
              <a:spLocks noChangeShapeType="1"/>
            </p:cNvSpPr>
            <p:nvPr/>
          </p:nvSpPr>
          <p:spPr bwMode="auto">
            <a:xfrm flipV="1">
              <a:off x="4082" y="2160"/>
              <a:ext cx="0" cy="5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4" name="直接连接符 42007"/>
            <p:cNvSpPr>
              <a:spLocks noChangeShapeType="1"/>
            </p:cNvSpPr>
            <p:nvPr/>
          </p:nvSpPr>
          <p:spPr bwMode="auto">
            <a:xfrm>
              <a:off x="4082" y="2160"/>
              <a:ext cx="1520" cy="11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2027" name="直接连接符 42026"/>
          <p:cNvSpPr>
            <a:spLocks noChangeShapeType="1"/>
          </p:cNvSpPr>
          <p:nvPr/>
        </p:nvSpPr>
        <p:spPr bwMode="auto">
          <a:xfrm flipV="1">
            <a:off x="2808288" y="4375150"/>
            <a:ext cx="0" cy="595313"/>
          </a:xfrm>
          <a:prstGeom prst="line">
            <a:avLst/>
          </a:prstGeom>
          <a:noFill/>
          <a:ln w="31750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26639" name="组合 42031"/>
          <p:cNvGrpSpPr/>
          <p:nvPr/>
        </p:nvGrpSpPr>
        <p:grpSpPr bwMode="auto">
          <a:xfrm>
            <a:off x="4060825" y="1858963"/>
            <a:ext cx="4224338" cy="1304925"/>
            <a:chOff x="385" y="2846"/>
            <a:chExt cx="3549" cy="1096"/>
          </a:xfrm>
        </p:grpSpPr>
        <p:sp>
          <p:nvSpPr>
            <p:cNvPr id="26655" name="直接连接符 42002"/>
            <p:cNvSpPr>
              <a:spLocks noChangeShapeType="1"/>
            </p:cNvSpPr>
            <p:nvPr/>
          </p:nvSpPr>
          <p:spPr bwMode="auto">
            <a:xfrm>
              <a:off x="760" y="3675"/>
              <a:ext cx="31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6" name="直接连接符 42003"/>
            <p:cNvSpPr>
              <a:spLocks noChangeShapeType="1"/>
            </p:cNvSpPr>
            <p:nvPr/>
          </p:nvSpPr>
          <p:spPr bwMode="auto">
            <a:xfrm>
              <a:off x="2193" y="3096"/>
              <a:ext cx="0" cy="5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7" name="直接连接符 42004"/>
            <p:cNvSpPr>
              <a:spLocks noChangeShapeType="1"/>
            </p:cNvSpPr>
            <p:nvPr/>
          </p:nvSpPr>
          <p:spPr bwMode="auto">
            <a:xfrm flipH="1">
              <a:off x="760" y="3096"/>
              <a:ext cx="1434" cy="5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8" name="文本框 42012"/>
            <p:cNvSpPr txBox="1">
              <a:spLocks noChangeArrowheads="1"/>
            </p:cNvSpPr>
            <p:nvPr/>
          </p:nvSpPr>
          <p:spPr bwMode="auto">
            <a:xfrm>
              <a:off x="385" y="3632"/>
              <a:ext cx="79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26659" name="文本框 42016"/>
            <p:cNvSpPr txBox="1">
              <a:spLocks noChangeArrowheads="1"/>
            </p:cNvSpPr>
            <p:nvPr/>
          </p:nvSpPr>
          <p:spPr bwMode="auto">
            <a:xfrm>
              <a:off x="1683" y="3632"/>
              <a:ext cx="79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26660" name="文本框 42017"/>
            <p:cNvSpPr txBox="1">
              <a:spLocks noChangeArrowheads="1"/>
            </p:cNvSpPr>
            <p:nvPr/>
          </p:nvSpPr>
          <p:spPr bwMode="auto">
            <a:xfrm>
              <a:off x="1994" y="2846"/>
              <a:ext cx="79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26661" name="矩形 42020"/>
            <p:cNvSpPr>
              <a:spLocks noChangeArrowheads="1"/>
            </p:cNvSpPr>
            <p:nvPr/>
          </p:nvSpPr>
          <p:spPr bwMode="auto">
            <a:xfrm>
              <a:off x="2064" y="3543"/>
              <a:ext cx="125" cy="1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42026" name="直接连接符 42025"/>
          <p:cNvSpPr>
            <a:spLocks noChangeShapeType="1"/>
          </p:cNvSpPr>
          <p:nvPr/>
        </p:nvSpPr>
        <p:spPr bwMode="auto">
          <a:xfrm>
            <a:off x="6262688" y="2176463"/>
            <a:ext cx="1619250" cy="647700"/>
          </a:xfrm>
          <a:prstGeom prst="line">
            <a:avLst/>
          </a:prstGeom>
          <a:noFill/>
          <a:ln w="31750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2025" name="直接连接符 42024"/>
          <p:cNvSpPr>
            <a:spLocks noChangeShapeType="1"/>
          </p:cNvSpPr>
          <p:nvPr/>
        </p:nvSpPr>
        <p:spPr bwMode="auto">
          <a:xfrm>
            <a:off x="1135063" y="2135188"/>
            <a:ext cx="1025525" cy="0"/>
          </a:xfrm>
          <a:prstGeom prst="line">
            <a:avLst/>
          </a:prstGeom>
          <a:noFill/>
          <a:ln w="31750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26642" name="组合 42001"/>
          <p:cNvGrpSpPr/>
          <p:nvPr/>
        </p:nvGrpSpPr>
        <p:grpSpPr bwMode="auto">
          <a:xfrm>
            <a:off x="865188" y="1811338"/>
            <a:ext cx="1403350" cy="1404937"/>
            <a:chOff x="703" y="1888"/>
            <a:chExt cx="1587" cy="1270"/>
          </a:xfrm>
        </p:grpSpPr>
        <p:sp>
          <p:nvSpPr>
            <p:cNvPr id="26652" name="直接连接符 41998"/>
            <p:cNvSpPr>
              <a:spLocks noChangeShapeType="1"/>
            </p:cNvSpPr>
            <p:nvPr/>
          </p:nvSpPr>
          <p:spPr bwMode="auto">
            <a:xfrm>
              <a:off x="703" y="3158"/>
              <a:ext cx="12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3" name="直接连接符 41999"/>
            <p:cNvSpPr>
              <a:spLocks noChangeShapeType="1"/>
            </p:cNvSpPr>
            <p:nvPr/>
          </p:nvSpPr>
          <p:spPr bwMode="auto">
            <a:xfrm flipV="1">
              <a:off x="703" y="2069"/>
              <a:ext cx="1587" cy="10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4" name="直接连接符 42000"/>
            <p:cNvSpPr>
              <a:spLocks noChangeShapeType="1"/>
            </p:cNvSpPr>
            <p:nvPr/>
          </p:nvSpPr>
          <p:spPr bwMode="auto">
            <a:xfrm flipH="1" flipV="1">
              <a:off x="748" y="1888"/>
              <a:ext cx="1179" cy="12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2060" name="组合 42059"/>
          <p:cNvGrpSpPr/>
          <p:nvPr/>
        </p:nvGrpSpPr>
        <p:grpSpPr bwMode="auto">
          <a:xfrm>
            <a:off x="658813" y="1931988"/>
            <a:ext cx="5981700" cy="3138487"/>
            <a:chOff x="304" y="1536"/>
            <a:chExt cx="5024" cy="2636"/>
          </a:xfrm>
        </p:grpSpPr>
        <p:sp>
          <p:nvSpPr>
            <p:cNvPr id="26645" name="文本框 42036"/>
            <p:cNvSpPr txBox="1">
              <a:spLocks noChangeArrowheads="1"/>
            </p:cNvSpPr>
            <p:nvPr/>
          </p:nvSpPr>
          <p:spPr bwMode="auto">
            <a:xfrm>
              <a:off x="3160" y="1536"/>
              <a:ext cx="46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D′</a:t>
              </a:r>
            </a:p>
          </p:txBody>
        </p:sp>
        <p:sp>
          <p:nvSpPr>
            <p:cNvPr id="26646" name="文本框 42037"/>
            <p:cNvSpPr txBox="1">
              <a:spLocks noChangeArrowheads="1"/>
            </p:cNvSpPr>
            <p:nvPr/>
          </p:nvSpPr>
          <p:spPr bwMode="auto">
            <a:xfrm>
              <a:off x="4810" y="2891"/>
              <a:ext cx="31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26647" name="文本框 42038"/>
            <p:cNvSpPr txBox="1">
              <a:spLocks noChangeArrowheads="1"/>
            </p:cNvSpPr>
            <p:nvPr/>
          </p:nvSpPr>
          <p:spPr bwMode="auto">
            <a:xfrm>
              <a:off x="1566" y="1590"/>
              <a:ext cx="31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26648" name="文本框 42040"/>
            <p:cNvSpPr txBox="1">
              <a:spLocks noChangeArrowheads="1"/>
            </p:cNvSpPr>
            <p:nvPr/>
          </p:nvSpPr>
          <p:spPr bwMode="auto">
            <a:xfrm>
              <a:off x="1982" y="3263"/>
              <a:ext cx="46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</a:p>
          </p:txBody>
        </p:sp>
        <p:sp>
          <p:nvSpPr>
            <p:cNvPr id="26649" name="文本框 42041"/>
            <p:cNvSpPr txBox="1">
              <a:spLocks noChangeArrowheads="1"/>
            </p:cNvSpPr>
            <p:nvPr/>
          </p:nvSpPr>
          <p:spPr bwMode="auto">
            <a:xfrm>
              <a:off x="2153" y="3862"/>
              <a:ext cx="31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26650" name="文本框 42047"/>
            <p:cNvSpPr txBox="1">
              <a:spLocks noChangeArrowheads="1"/>
            </p:cNvSpPr>
            <p:nvPr/>
          </p:nvSpPr>
          <p:spPr bwMode="auto">
            <a:xfrm>
              <a:off x="5010" y="2430"/>
              <a:ext cx="31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</a:p>
          </p:txBody>
        </p:sp>
        <p:sp>
          <p:nvSpPr>
            <p:cNvPr id="26651" name="文本框 42048"/>
            <p:cNvSpPr txBox="1">
              <a:spLocks noChangeArrowheads="1"/>
            </p:cNvSpPr>
            <p:nvPr/>
          </p:nvSpPr>
          <p:spPr bwMode="auto">
            <a:xfrm>
              <a:off x="304" y="1576"/>
              <a:ext cx="46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</a:p>
          </p:txBody>
        </p:sp>
      </p:grpSp>
      <p:sp>
        <p:nvSpPr>
          <p:cNvPr id="26644" name="文本框 2"/>
          <p:cNvSpPr txBox="1">
            <a:spLocks noChangeArrowheads="1"/>
          </p:cNvSpPr>
          <p:nvPr/>
        </p:nvSpPr>
        <p:spPr bwMode="auto">
          <a:xfrm>
            <a:off x="593725" y="755650"/>
            <a:ext cx="657701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请你在下列各图中，以最快的速度画出一个三角形，使它与△ABC全等，比比看谁快！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7" grpId="0" animBg="1"/>
      <p:bldP spid="42026" grpId="0" animBg="1"/>
      <p:bldP spid="420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620713" y="363538"/>
            <a:ext cx="1066800" cy="4397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fontAlgn="auto">
              <a:defRPr/>
            </a:pPr>
            <a:r>
              <a: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做一做</a:t>
            </a:r>
          </a:p>
        </p:txBody>
      </p:sp>
      <p:sp>
        <p:nvSpPr>
          <p:cNvPr id="27651" name="矩形 444417"/>
          <p:cNvSpPr>
            <a:spLocks noChangeArrowheads="1"/>
          </p:cNvSpPr>
          <p:nvPr/>
        </p:nvSpPr>
        <p:spPr bwMode="auto">
          <a:xfrm>
            <a:off x="415925" y="803275"/>
            <a:ext cx="7275513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150000"/>
              </a:lnSpc>
              <a:buClr>
                <a:schemeClr val="hlink"/>
              </a:buClr>
              <a:buSzPct val="70000"/>
            </a:pPr>
            <a:r>
              <a:rPr lang="en-US" altLang="zh-CN" sz="2100" b="1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小明在上周末游览风景</a:t>
            </a:r>
          </a:p>
          <a:p>
            <a:pPr marL="257175" indent="-257175">
              <a:lnSpc>
                <a:spcPct val="150000"/>
              </a:lnSpc>
              <a:buClr>
                <a:schemeClr val="hlink"/>
              </a:buClr>
              <a:buSzPct val="70000"/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区时，看到了一个美丽的</a:t>
            </a:r>
          </a:p>
          <a:p>
            <a:pPr marL="257175" indent="-257175">
              <a:lnSpc>
                <a:spcPct val="150000"/>
              </a:lnSpc>
              <a:buClr>
                <a:schemeClr val="hlink"/>
              </a:buClr>
              <a:buSzPct val="70000"/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池塘 ，他想知道最远两点</a:t>
            </a:r>
          </a:p>
          <a:p>
            <a:pPr marL="257175" indent="-257175">
              <a:lnSpc>
                <a:spcPct val="150000"/>
              </a:lnSpc>
              <a:buClr>
                <a:schemeClr val="hlink"/>
              </a:buClr>
              <a:buSzPct val="70000"/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之间的距离，但是他没有船，不能直接去测。</a:t>
            </a:r>
          </a:p>
          <a:p>
            <a:pPr marL="257175" indent="-257175">
              <a:lnSpc>
                <a:spcPct val="150000"/>
              </a:lnSpc>
              <a:buClr>
                <a:schemeClr val="hlink"/>
              </a:buClr>
              <a:buSzPct val="70000"/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手里只有一根绳子和一把尺子，他怎样才能测出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</a:p>
          <a:p>
            <a:pPr marL="257175" indent="-257175">
              <a:lnSpc>
                <a:spcPct val="150000"/>
              </a:lnSpc>
              <a:buClr>
                <a:schemeClr val="hlink"/>
              </a:buClr>
              <a:buSzPct val="70000"/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之间的距离呢？</a:t>
            </a:r>
          </a:p>
          <a:p>
            <a:pPr marL="257175" indent="-257175">
              <a:lnSpc>
                <a:spcPct val="150000"/>
              </a:lnSpc>
              <a:buClr>
                <a:schemeClr val="hlink"/>
              </a:buClr>
              <a:buSzPct val="70000"/>
            </a:pPr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</a:p>
        </p:txBody>
      </p:sp>
      <p:graphicFrame>
        <p:nvGraphicFramePr>
          <p:cNvPr id="27652" name="对象 444418"/>
          <p:cNvGraphicFramePr/>
          <p:nvPr/>
        </p:nvGraphicFramePr>
        <p:xfrm>
          <a:off x="4178300" y="1371600"/>
          <a:ext cx="392113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r:id="rId3" imgW="1854200" imgH="3733800" progId="Photoshop.Image.7">
                  <p:embed/>
                </p:oleObj>
              </mc:Choice>
              <mc:Fallback>
                <p:oleObj r:id="rId3" imgW="1854200" imgH="3733800" progId="Photoshop.Image.7">
                  <p:embed/>
                  <p:pic>
                    <p:nvPicPr>
                      <p:cNvPr id="0" name="对象 44441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1371600"/>
                        <a:ext cx="392113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云形标注 444419"/>
          <p:cNvSpPr>
            <a:spLocks noChangeArrowheads="1"/>
          </p:cNvSpPr>
          <p:nvPr/>
        </p:nvSpPr>
        <p:spPr bwMode="auto">
          <a:xfrm>
            <a:off x="6291263" y="3582988"/>
            <a:ext cx="2665412" cy="1068387"/>
          </a:xfrm>
          <a:prstGeom prst="cloudCallout">
            <a:avLst>
              <a:gd name="adj1" fmla="val -45639"/>
              <a:gd name="adj2" fmla="val -1925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lIns="68580" tIns="34290" rIns="68580" bIns="34290"/>
          <a:lstStyle/>
          <a:p>
            <a:pPr algn="ctr"/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间有多远呢？</a:t>
            </a:r>
          </a:p>
        </p:txBody>
      </p:sp>
      <p:grpSp>
        <p:nvGrpSpPr>
          <p:cNvPr id="27654" name="组合 444420"/>
          <p:cNvGrpSpPr/>
          <p:nvPr/>
        </p:nvGrpSpPr>
        <p:grpSpPr bwMode="auto">
          <a:xfrm>
            <a:off x="4718050" y="682625"/>
            <a:ext cx="2105025" cy="2001838"/>
            <a:chOff x="3787" y="447"/>
            <a:chExt cx="1418" cy="1682"/>
          </a:xfrm>
        </p:grpSpPr>
        <p:pic>
          <p:nvPicPr>
            <p:cNvPr id="27655" name="图片 444421" descr="fish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87" y="754"/>
              <a:ext cx="1418" cy="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6" name="文本框 444422"/>
            <p:cNvSpPr txBox="1">
              <a:spLocks noChangeArrowheads="1"/>
            </p:cNvSpPr>
            <p:nvPr/>
          </p:nvSpPr>
          <p:spPr bwMode="auto">
            <a:xfrm>
              <a:off x="4712" y="638"/>
              <a:ext cx="24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27657" name="文本框 444423"/>
            <p:cNvSpPr txBox="1">
              <a:spLocks noChangeArrowheads="1"/>
            </p:cNvSpPr>
            <p:nvPr/>
          </p:nvSpPr>
          <p:spPr bwMode="auto">
            <a:xfrm>
              <a:off x="4755" y="1691"/>
              <a:ext cx="24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27658" name="矩形 444424"/>
            <p:cNvSpPr>
              <a:spLocks noChangeArrowheads="1"/>
            </p:cNvSpPr>
            <p:nvPr/>
          </p:nvSpPr>
          <p:spPr bwMode="auto">
            <a:xfrm>
              <a:off x="4623" y="447"/>
              <a:ext cx="192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5400">
                  <a:latin typeface="Times New Roman" panose="02020603050405020304" pitchFamily="18" charset="0"/>
                  <a:ea typeface="宋体" panose="02010600030101010101" pitchFamily="2" charset="-122"/>
                </a:rPr>
                <a:t>·</a:t>
              </a:r>
            </a:p>
          </p:txBody>
        </p:sp>
        <p:sp>
          <p:nvSpPr>
            <p:cNvPr id="27659" name="矩形 444425"/>
            <p:cNvSpPr>
              <a:spLocks noChangeArrowheads="1"/>
            </p:cNvSpPr>
            <p:nvPr/>
          </p:nvSpPr>
          <p:spPr bwMode="auto">
            <a:xfrm>
              <a:off x="4599" y="1354"/>
              <a:ext cx="24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5400">
                  <a:latin typeface="Times New Roman" panose="02020603050405020304" pitchFamily="18" charset="0"/>
                  <a:ea typeface="宋体" panose="02010600030101010101" pitchFamily="2" charset="-122"/>
                </a:rPr>
                <a:t>·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内容占位符 173058"/>
          <p:cNvSpPr>
            <a:spLocks noGrp="1" noRot="1" noChangeArrowheads="1"/>
          </p:cNvSpPr>
          <p:nvPr>
            <p:ph idx="1"/>
          </p:nvPr>
        </p:nvSpPr>
        <p:spPr>
          <a:xfrm>
            <a:off x="246063" y="744538"/>
            <a:ext cx="8683625" cy="228758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 smtClean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2400" b="1" smtClean="0">
                <a:solidFill>
                  <a:srgbClr val="F71D3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一个叔叔帮小明出了这样一个主意：  </a:t>
            </a:r>
            <a:r>
              <a:rPr lang="zh-CN" altLang="en-US" sz="24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先在地上取一个可以直接到达</a:t>
            </a:r>
            <a:r>
              <a:rPr lang="en-US" altLang="zh-CN" sz="2400" b="1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4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点和</a:t>
            </a:r>
            <a:r>
              <a:rPr lang="en-US" altLang="zh-CN" sz="2400" b="1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4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点的点</a:t>
            </a:r>
            <a:r>
              <a:rPr lang="en-US" altLang="zh-CN" sz="2400" b="1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24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，连接</a:t>
            </a:r>
            <a:r>
              <a:rPr lang="en-US" altLang="zh-CN" sz="2400" b="1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AC</a:t>
            </a:r>
            <a:r>
              <a:rPr lang="zh-CN" altLang="en-US" sz="24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并延长到</a:t>
            </a:r>
            <a:r>
              <a:rPr lang="en-US" altLang="zh-CN" sz="2400" b="1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sz="24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，使</a:t>
            </a:r>
            <a:r>
              <a:rPr lang="en-US" altLang="zh-CN" sz="2400" b="1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CD</a:t>
            </a:r>
            <a:r>
              <a:rPr lang="en-US" altLang="zh-CN" sz="24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sz="2400" b="1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AC</a:t>
            </a:r>
            <a:r>
              <a:rPr lang="en-US" altLang="zh-CN" sz="24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;</a:t>
            </a:r>
            <a:r>
              <a:rPr lang="zh-CN" altLang="en-US" sz="24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连接</a:t>
            </a:r>
            <a:r>
              <a:rPr lang="en-US" altLang="zh-CN" sz="2400" b="1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BC</a:t>
            </a:r>
            <a:r>
              <a:rPr lang="zh-CN" altLang="en-US" sz="24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并延长到</a:t>
            </a:r>
            <a:r>
              <a:rPr lang="en-US" altLang="zh-CN" sz="2400" b="1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zh-CN" altLang="en-US" sz="24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，使</a:t>
            </a:r>
            <a:r>
              <a:rPr lang="en-US" altLang="zh-CN" sz="2400" b="1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CE</a:t>
            </a:r>
            <a:r>
              <a:rPr lang="en-US" altLang="zh-CN" sz="24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sz="2400" b="1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CB</a:t>
            </a:r>
            <a:r>
              <a:rPr lang="en-US" altLang="zh-CN" sz="24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sz="24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连接</a:t>
            </a:r>
            <a:r>
              <a:rPr lang="en-US" altLang="zh-CN" sz="2400" b="1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DE</a:t>
            </a:r>
            <a:r>
              <a:rPr lang="zh-CN" altLang="en-US" sz="24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并测量出它的长度，</a:t>
            </a:r>
            <a:r>
              <a:rPr lang="en-US" altLang="zh-CN" sz="2400" b="1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DE</a:t>
            </a:r>
            <a:r>
              <a:rPr lang="zh-CN" altLang="en-US" sz="24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的长度就是</a:t>
            </a:r>
            <a:r>
              <a:rPr lang="en-US" altLang="zh-CN" sz="2400" b="1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4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i="1" smtClean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4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间的距离</a:t>
            </a:r>
            <a:r>
              <a:rPr lang="en-US" altLang="zh-CN" sz="24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mtClean="0"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173093" name="文本框 173092"/>
          <p:cNvSpPr txBox="1">
            <a:spLocks noChangeArrowheads="1"/>
          </p:cNvSpPr>
          <p:nvPr/>
        </p:nvSpPr>
        <p:spPr bwMode="auto">
          <a:xfrm>
            <a:off x="4608513" y="3646488"/>
            <a:ext cx="3509962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已知的是什么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求证的什么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</a:p>
        </p:txBody>
      </p:sp>
      <p:grpSp>
        <p:nvGrpSpPr>
          <p:cNvPr id="173114" name="组合 173113"/>
          <p:cNvGrpSpPr/>
          <p:nvPr/>
        </p:nvGrpSpPr>
        <p:grpSpPr bwMode="auto">
          <a:xfrm>
            <a:off x="998538" y="2681288"/>
            <a:ext cx="2616200" cy="2308225"/>
            <a:chOff x="388" y="2160"/>
            <a:chExt cx="2198" cy="1939"/>
          </a:xfrm>
        </p:grpSpPr>
        <p:sp>
          <p:nvSpPr>
            <p:cNvPr id="28677" name="文本框 173062"/>
            <p:cNvSpPr txBox="1">
              <a:spLocks noChangeArrowheads="1"/>
            </p:cNvSpPr>
            <p:nvPr/>
          </p:nvSpPr>
          <p:spPr bwMode="auto">
            <a:xfrm>
              <a:off x="1146" y="3122"/>
              <a:ext cx="13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grpSp>
          <p:nvGrpSpPr>
            <p:cNvPr id="28678" name="组合 173112"/>
            <p:cNvGrpSpPr/>
            <p:nvPr/>
          </p:nvGrpSpPr>
          <p:grpSpPr bwMode="auto">
            <a:xfrm>
              <a:off x="388" y="2160"/>
              <a:ext cx="2198" cy="1939"/>
              <a:chOff x="388" y="2160"/>
              <a:chExt cx="2198" cy="1939"/>
            </a:xfrm>
          </p:grpSpPr>
          <p:grpSp>
            <p:nvGrpSpPr>
              <p:cNvPr id="28679" name="组合 173110"/>
              <p:cNvGrpSpPr/>
              <p:nvPr/>
            </p:nvGrpSpPr>
            <p:grpSpPr bwMode="auto">
              <a:xfrm>
                <a:off x="388" y="2387"/>
                <a:ext cx="709" cy="1712"/>
                <a:chOff x="297" y="2513"/>
                <a:chExt cx="709" cy="1712"/>
              </a:xfrm>
            </p:grpSpPr>
            <p:sp>
              <p:nvSpPr>
                <p:cNvPr id="28694" name="文本框 173067"/>
                <p:cNvSpPr txBox="1">
                  <a:spLocks noChangeArrowheads="1"/>
                </p:cNvSpPr>
                <p:nvPr/>
              </p:nvSpPr>
              <p:spPr bwMode="auto">
                <a:xfrm>
                  <a:off x="561" y="3837"/>
                  <a:ext cx="122" cy="3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400" b="1" i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</a:t>
                  </a:r>
                </a:p>
              </p:txBody>
            </p:sp>
            <p:grpSp>
              <p:nvGrpSpPr>
                <p:cNvPr id="28695" name="组合 173098"/>
                <p:cNvGrpSpPr/>
                <p:nvPr/>
              </p:nvGrpSpPr>
              <p:grpSpPr bwMode="auto">
                <a:xfrm>
                  <a:off x="297" y="2513"/>
                  <a:ext cx="709" cy="1710"/>
                  <a:chOff x="297" y="2513"/>
                  <a:chExt cx="709" cy="1710"/>
                </a:xfrm>
              </p:grpSpPr>
              <p:pic>
                <p:nvPicPr>
                  <p:cNvPr id="28696" name="图片 173069" descr="fish13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297" y="2785"/>
                    <a:ext cx="709" cy="12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697" name="文本框 1730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8" y="2513"/>
                    <a:ext cx="122" cy="3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软雅黑" panose="020B0503020204020204" pitchFamily="34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软雅黑" panose="020B0503020204020204" pitchFamily="34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软雅黑" panose="020B0503020204020204" pitchFamily="34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软雅黑" panose="020B0503020204020204" pitchFamily="34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软雅黑" panose="020B0503020204020204" pitchFamily="34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软雅黑" panose="020B0503020204020204" pitchFamily="34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软雅黑" panose="020B0503020204020204" pitchFamily="34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软雅黑" panose="020B0503020204020204" pitchFamily="34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 i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A</a:t>
                    </a:r>
                  </a:p>
                </p:txBody>
              </p:sp>
              <p:sp>
                <p:nvSpPr>
                  <p:cNvPr id="28698" name="矩形 173071"/>
                  <p:cNvSpPr>
                    <a:spLocks noChangeArrowheads="1"/>
                  </p:cNvSpPr>
                  <p:nvPr/>
                </p:nvSpPr>
                <p:spPr bwMode="auto">
                  <a:xfrm>
                    <a:off x="515" y="3370"/>
                    <a:ext cx="272" cy="8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zh-CN" sz="600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·</a:t>
                    </a:r>
                  </a:p>
                </p:txBody>
              </p:sp>
            </p:grpSp>
          </p:grpSp>
          <p:grpSp>
            <p:nvGrpSpPr>
              <p:cNvPr id="28680" name="组合 173111"/>
              <p:cNvGrpSpPr/>
              <p:nvPr/>
            </p:nvGrpSpPr>
            <p:grpSpPr bwMode="auto">
              <a:xfrm>
                <a:off x="457" y="2160"/>
                <a:ext cx="2129" cy="1930"/>
                <a:chOff x="367" y="2296"/>
                <a:chExt cx="2129" cy="1930"/>
              </a:xfrm>
            </p:grpSpPr>
            <p:sp>
              <p:nvSpPr>
                <p:cNvPr id="28681" name="矩形 173079"/>
                <p:cNvSpPr>
                  <a:spLocks noChangeArrowheads="1"/>
                </p:cNvSpPr>
                <p:nvPr/>
              </p:nvSpPr>
              <p:spPr bwMode="auto">
                <a:xfrm>
                  <a:off x="2024" y="2296"/>
                  <a:ext cx="137" cy="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60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·</a:t>
                  </a:r>
                </a:p>
              </p:txBody>
            </p:sp>
            <p:grpSp>
              <p:nvGrpSpPr>
                <p:cNvPr id="28682" name="组合 173109"/>
                <p:cNvGrpSpPr/>
                <p:nvPr/>
              </p:nvGrpSpPr>
              <p:grpSpPr bwMode="auto">
                <a:xfrm>
                  <a:off x="367" y="2472"/>
                  <a:ext cx="2129" cy="1754"/>
                  <a:chOff x="367" y="2472"/>
                  <a:chExt cx="2129" cy="1754"/>
                </a:xfrm>
              </p:grpSpPr>
              <p:sp>
                <p:nvSpPr>
                  <p:cNvPr id="28683" name="矩形 173080"/>
                  <p:cNvSpPr>
                    <a:spLocks noChangeArrowheads="1"/>
                  </p:cNvSpPr>
                  <p:nvPr/>
                </p:nvSpPr>
                <p:spPr bwMode="auto">
                  <a:xfrm>
                    <a:off x="2024" y="3339"/>
                    <a:ext cx="135" cy="8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zh-CN" sz="600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·</a:t>
                    </a:r>
                  </a:p>
                </p:txBody>
              </p:sp>
              <p:grpSp>
                <p:nvGrpSpPr>
                  <p:cNvPr id="28684" name="组合 173099"/>
                  <p:cNvGrpSpPr/>
                  <p:nvPr/>
                </p:nvGrpSpPr>
                <p:grpSpPr bwMode="auto">
                  <a:xfrm>
                    <a:off x="367" y="2472"/>
                    <a:ext cx="2129" cy="1754"/>
                    <a:chOff x="367" y="2472"/>
                    <a:chExt cx="2129" cy="1754"/>
                  </a:xfrm>
                </p:grpSpPr>
                <p:sp>
                  <p:nvSpPr>
                    <p:cNvPr id="28685" name="矩形 173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" y="2523"/>
                      <a:ext cx="317" cy="8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altLang="zh-CN" sz="600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·</a:t>
                      </a:r>
                    </a:p>
                  </p:txBody>
                </p:sp>
                <p:sp>
                  <p:nvSpPr>
                    <p:cNvPr id="28686" name="直接连接符 17310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57" y="2795"/>
                      <a:ext cx="27" cy="104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FF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8687" name="直接连接符 173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7" y="2795"/>
                      <a:ext cx="1452" cy="95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FF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8688" name="直接连接符 1731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57" y="2731"/>
                      <a:ext cx="1505" cy="111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FF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8689" name="直接连接符 17310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121" y="2731"/>
                      <a:ext cx="27" cy="108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FF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8690" name="矩形 173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4" y="2840"/>
                      <a:ext cx="136" cy="8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altLang="zh-CN" sz="600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·</a:t>
                      </a:r>
                    </a:p>
                  </p:txBody>
                </p:sp>
                <p:sp>
                  <p:nvSpPr>
                    <p:cNvPr id="28691" name="文本框 17310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27" y="3748"/>
                      <a:ext cx="192" cy="3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zh-CN" sz="24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</a:t>
                      </a:r>
                    </a:p>
                  </p:txBody>
                </p:sp>
                <p:sp>
                  <p:nvSpPr>
                    <p:cNvPr id="28692" name="文本框 17310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77" y="2472"/>
                      <a:ext cx="219" cy="3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zh-CN" sz="24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</a:p>
                  </p:txBody>
                </p:sp>
                <p:sp>
                  <p:nvSpPr>
                    <p:cNvPr id="28693" name="文本框 17310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0" y="3838"/>
                      <a:ext cx="227" cy="3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dist="107763" dir="13500000" algn="ctr" rotWithShape="0">
                        <a:schemeClr val="bg2">
                          <a:alpha val="50000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altLang="zh-CN" sz="24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</a:t>
                      </a:r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73059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73059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7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73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73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73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矩形 252929"/>
          <p:cNvSpPr>
            <a:spLocks noChangeArrowheads="1"/>
          </p:cNvSpPr>
          <p:nvPr/>
        </p:nvSpPr>
        <p:spPr bwMode="auto">
          <a:xfrm>
            <a:off x="552450" y="863600"/>
            <a:ext cx="7758113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小颖将条件标注在图中，并得出了结论．你理解她的意思吗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29699" name="文本框 252932"/>
          <p:cNvSpPr txBox="1">
            <a:spLocks noChangeArrowheads="1"/>
          </p:cNvSpPr>
          <p:nvPr/>
        </p:nvSpPr>
        <p:spPr bwMode="auto">
          <a:xfrm>
            <a:off x="6165850" y="3613150"/>
            <a:ext cx="2667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  <p:grpSp>
        <p:nvGrpSpPr>
          <p:cNvPr id="29700" name="组合 252935"/>
          <p:cNvGrpSpPr/>
          <p:nvPr/>
        </p:nvGrpSpPr>
        <p:grpSpPr bwMode="auto">
          <a:xfrm>
            <a:off x="3919538" y="2079625"/>
            <a:ext cx="1392237" cy="2686050"/>
            <a:chOff x="1776" y="1849"/>
            <a:chExt cx="1248" cy="2231"/>
          </a:xfrm>
        </p:grpSpPr>
        <p:grpSp>
          <p:nvGrpSpPr>
            <p:cNvPr id="29723" name="组合 252936"/>
            <p:cNvGrpSpPr/>
            <p:nvPr/>
          </p:nvGrpSpPr>
          <p:grpSpPr bwMode="auto">
            <a:xfrm>
              <a:off x="1776" y="1849"/>
              <a:ext cx="1248" cy="2231"/>
              <a:chOff x="1776" y="1849"/>
              <a:chExt cx="1248" cy="2231"/>
            </a:xfrm>
          </p:grpSpPr>
          <p:sp>
            <p:nvSpPr>
              <p:cNvPr id="29725" name="文本框 252937"/>
              <p:cNvSpPr txBox="1">
                <a:spLocks noChangeArrowheads="1"/>
              </p:cNvSpPr>
              <p:nvPr/>
            </p:nvSpPr>
            <p:spPr bwMode="auto">
              <a:xfrm>
                <a:off x="2592" y="3696"/>
                <a:ext cx="178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</a:p>
            </p:txBody>
          </p:sp>
          <p:grpSp>
            <p:nvGrpSpPr>
              <p:cNvPr id="29726" name="组合 252938"/>
              <p:cNvGrpSpPr/>
              <p:nvPr/>
            </p:nvGrpSpPr>
            <p:grpSpPr bwMode="auto">
              <a:xfrm>
                <a:off x="1776" y="1849"/>
                <a:ext cx="1248" cy="2119"/>
                <a:chOff x="1776" y="1849"/>
                <a:chExt cx="1248" cy="2119"/>
              </a:xfrm>
            </p:grpSpPr>
            <p:pic>
              <p:nvPicPr>
                <p:cNvPr id="29727" name="图片 252939" descr="fish1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776" y="2160"/>
                  <a:ext cx="1248" cy="16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728" name="文本框 252940"/>
                <p:cNvSpPr txBox="1">
                  <a:spLocks noChangeArrowheads="1"/>
                </p:cNvSpPr>
                <p:nvPr/>
              </p:nvSpPr>
              <p:spPr bwMode="auto">
                <a:xfrm>
                  <a:off x="2640" y="1920"/>
                  <a:ext cx="179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400" b="1" i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</a:p>
              </p:txBody>
            </p:sp>
            <p:sp>
              <p:nvSpPr>
                <p:cNvPr id="29729" name="矩形 252941"/>
                <p:cNvSpPr>
                  <a:spLocks noChangeArrowheads="1"/>
                </p:cNvSpPr>
                <p:nvPr/>
              </p:nvSpPr>
              <p:spPr bwMode="auto">
                <a:xfrm>
                  <a:off x="2521" y="3124"/>
                  <a:ext cx="240" cy="8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60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·</a:t>
                  </a:r>
                </a:p>
              </p:txBody>
            </p:sp>
            <p:sp>
              <p:nvSpPr>
                <p:cNvPr id="29730" name="矩形 252942"/>
                <p:cNvSpPr>
                  <a:spLocks noChangeArrowheads="1"/>
                </p:cNvSpPr>
                <p:nvPr/>
              </p:nvSpPr>
              <p:spPr bwMode="auto">
                <a:xfrm>
                  <a:off x="2448" y="1849"/>
                  <a:ext cx="240" cy="8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60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·</a:t>
                  </a:r>
                </a:p>
              </p:txBody>
            </p:sp>
          </p:grpSp>
        </p:grpSp>
        <p:sp>
          <p:nvSpPr>
            <p:cNvPr id="29724" name="直接连接符 252943"/>
            <p:cNvSpPr>
              <a:spLocks noChangeShapeType="1"/>
            </p:cNvSpPr>
            <p:nvPr/>
          </p:nvSpPr>
          <p:spPr bwMode="auto">
            <a:xfrm flipH="1">
              <a:off x="2640" y="2256"/>
              <a:ext cx="48" cy="144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01" name="直接连接符 252944"/>
          <p:cNvSpPr>
            <a:spLocks noChangeShapeType="1"/>
          </p:cNvSpPr>
          <p:nvPr/>
        </p:nvSpPr>
        <p:spPr bwMode="auto">
          <a:xfrm>
            <a:off x="4879975" y="2517775"/>
            <a:ext cx="1446213" cy="8080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9702" name="直接连接符 252945"/>
          <p:cNvSpPr>
            <a:spLocks noChangeShapeType="1"/>
          </p:cNvSpPr>
          <p:nvPr/>
        </p:nvSpPr>
        <p:spPr bwMode="auto">
          <a:xfrm flipV="1">
            <a:off x="4892675" y="3325813"/>
            <a:ext cx="1433513" cy="8826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9703" name="直接连接符 252946"/>
          <p:cNvSpPr>
            <a:spLocks noChangeShapeType="1"/>
          </p:cNvSpPr>
          <p:nvPr/>
        </p:nvSpPr>
        <p:spPr bwMode="auto">
          <a:xfrm>
            <a:off x="6326188" y="3325813"/>
            <a:ext cx="1444625" cy="80803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9704" name="直接连接符 252947"/>
          <p:cNvSpPr>
            <a:spLocks noChangeShapeType="1"/>
          </p:cNvSpPr>
          <p:nvPr/>
        </p:nvSpPr>
        <p:spPr bwMode="auto">
          <a:xfrm flipV="1">
            <a:off x="6380163" y="2459038"/>
            <a:ext cx="1444625" cy="8667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9705" name="直接连接符 252948"/>
          <p:cNvSpPr>
            <a:spLocks noChangeShapeType="1"/>
          </p:cNvSpPr>
          <p:nvPr/>
        </p:nvSpPr>
        <p:spPr bwMode="auto">
          <a:xfrm flipH="1">
            <a:off x="7770813" y="2459038"/>
            <a:ext cx="53975" cy="17335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9706" name="矩形 252949"/>
          <p:cNvSpPr>
            <a:spLocks noChangeArrowheads="1"/>
          </p:cNvSpPr>
          <p:nvPr/>
        </p:nvSpPr>
        <p:spPr bwMode="auto">
          <a:xfrm>
            <a:off x="7664450" y="1938338"/>
            <a:ext cx="268288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6000"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</a:p>
        </p:txBody>
      </p:sp>
      <p:sp>
        <p:nvSpPr>
          <p:cNvPr id="29707" name="矩形 252950"/>
          <p:cNvSpPr>
            <a:spLocks noChangeArrowheads="1"/>
          </p:cNvSpPr>
          <p:nvPr/>
        </p:nvSpPr>
        <p:spPr bwMode="auto">
          <a:xfrm>
            <a:off x="7610475" y="3613150"/>
            <a:ext cx="268288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6000"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</a:p>
        </p:txBody>
      </p:sp>
      <p:sp>
        <p:nvSpPr>
          <p:cNvPr id="29708" name="矩形 252951"/>
          <p:cNvSpPr>
            <a:spLocks noChangeArrowheads="1"/>
          </p:cNvSpPr>
          <p:nvPr/>
        </p:nvSpPr>
        <p:spPr bwMode="auto">
          <a:xfrm>
            <a:off x="6218238" y="2805113"/>
            <a:ext cx="268287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6000"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</a:p>
        </p:txBody>
      </p:sp>
      <p:sp>
        <p:nvSpPr>
          <p:cNvPr id="29709" name="文本框 252952"/>
          <p:cNvSpPr txBox="1">
            <a:spLocks noChangeArrowheads="1"/>
          </p:cNvSpPr>
          <p:nvPr/>
        </p:nvSpPr>
        <p:spPr bwMode="auto">
          <a:xfrm>
            <a:off x="7504113" y="4306888"/>
            <a:ext cx="4286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29710" name="文本框 252953"/>
          <p:cNvSpPr txBox="1">
            <a:spLocks noChangeArrowheads="1"/>
          </p:cNvSpPr>
          <p:nvPr/>
        </p:nvSpPr>
        <p:spPr bwMode="auto">
          <a:xfrm>
            <a:off x="7342188" y="2079625"/>
            <a:ext cx="4286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</a:p>
        </p:txBody>
      </p:sp>
      <p:grpSp>
        <p:nvGrpSpPr>
          <p:cNvPr id="252955" name="组合 252954"/>
          <p:cNvGrpSpPr/>
          <p:nvPr/>
        </p:nvGrpSpPr>
        <p:grpSpPr bwMode="auto">
          <a:xfrm>
            <a:off x="6602413" y="3481388"/>
            <a:ext cx="285750" cy="285750"/>
            <a:chOff x="4272" y="2592"/>
            <a:chExt cx="240" cy="240"/>
          </a:xfrm>
        </p:grpSpPr>
        <p:sp>
          <p:nvSpPr>
            <p:cNvPr id="29721" name="直接连接符 252955"/>
            <p:cNvSpPr>
              <a:spLocks noChangeShapeType="1"/>
            </p:cNvSpPr>
            <p:nvPr/>
          </p:nvSpPr>
          <p:spPr bwMode="auto">
            <a:xfrm flipH="1">
              <a:off x="4272" y="2592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2" name="直接连接符 252956"/>
            <p:cNvSpPr>
              <a:spLocks noChangeShapeType="1"/>
            </p:cNvSpPr>
            <p:nvPr/>
          </p:nvSpPr>
          <p:spPr bwMode="auto">
            <a:xfrm flipH="1">
              <a:off x="4320" y="2640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2958" name="组合 252957"/>
          <p:cNvGrpSpPr/>
          <p:nvPr/>
        </p:nvGrpSpPr>
        <p:grpSpPr bwMode="auto">
          <a:xfrm>
            <a:off x="5402263" y="2738438"/>
            <a:ext cx="285750" cy="285750"/>
            <a:chOff x="3264" y="1968"/>
            <a:chExt cx="240" cy="240"/>
          </a:xfrm>
        </p:grpSpPr>
        <p:sp>
          <p:nvSpPr>
            <p:cNvPr id="29719" name="直接连接符 252958"/>
            <p:cNvSpPr>
              <a:spLocks noChangeShapeType="1"/>
            </p:cNvSpPr>
            <p:nvPr/>
          </p:nvSpPr>
          <p:spPr bwMode="auto">
            <a:xfrm flipH="1">
              <a:off x="3264" y="1968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0" name="直接连接符 252959"/>
            <p:cNvSpPr>
              <a:spLocks noChangeShapeType="1"/>
            </p:cNvSpPr>
            <p:nvPr/>
          </p:nvSpPr>
          <p:spPr bwMode="auto">
            <a:xfrm flipH="1">
              <a:off x="3312" y="2016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2961" name="组合 252960"/>
          <p:cNvGrpSpPr/>
          <p:nvPr/>
        </p:nvGrpSpPr>
        <p:grpSpPr bwMode="auto">
          <a:xfrm>
            <a:off x="5592763" y="2913063"/>
            <a:ext cx="1371600" cy="857250"/>
            <a:chOff x="3408" y="2112"/>
            <a:chExt cx="1152" cy="720"/>
          </a:xfrm>
        </p:grpSpPr>
        <p:sp>
          <p:nvSpPr>
            <p:cNvPr id="29717" name="直接连接符 252961"/>
            <p:cNvSpPr>
              <a:spLocks noChangeShapeType="1"/>
            </p:cNvSpPr>
            <p:nvPr/>
          </p:nvSpPr>
          <p:spPr bwMode="auto">
            <a:xfrm>
              <a:off x="3408" y="2640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8" name="直接连接符 252962"/>
            <p:cNvSpPr>
              <a:spLocks noChangeShapeType="1"/>
            </p:cNvSpPr>
            <p:nvPr/>
          </p:nvSpPr>
          <p:spPr bwMode="auto">
            <a:xfrm>
              <a:off x="4368" y="2112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2964" name="任意多边形 252963"/>
          <p:cNvSpPr>
            <a:spLocks noChangeArrowheads="1"/>
          </p:cNvSpPr>
          <p:nvPr/>
        </p:nvSpPr>
        <p:spPr bwMode="auto">
          <a:xfrm rot="20038224" flipH="1">
            <a:off x="6030913" y="3198813"/>
            <a:ext cx="57150" cy="282575"/>
          </a:xfrm>
          <a:custGeom>
            <a:avLst/>
            <a:gdLst>
              <a:gd name="T0" fmla="*/ 7162 w 21600"/>
              <a:gd name="T1" fmla="*/ 0 h 21430"/>
              <a:gd name="T2" fmla="*/ 57150 w 21600"/>
              <a:gd name="T3" fmla="*/ 283369 h 21430"/>
              <a:gd name="T4" fmla="*/ 7162 w 21600"/>
              <a:gd name="T5" fmla="*/ 0 h 21430"/>
              <a:gd name="T6" fmla="*/ 57150 w 21600"/>
              <a:gd name="T7" fmla="*/ 283369 h 21430"/>
              <a:gd name="T8" fmla="*/ 0 w 21600"/>
              <a:gd name="T9" fmla="*/ 283369 h 214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430" fill="none">
                <a:moveTo>
                  <a:pt x="2707" y="0"/>
                </a:moveTo>
                <a:cubicBezTo>
                  <a:pt x="13363" y="1335"/>
                  <a:pt x="21600" y="10421"/>
                  <a:pt x="21600" y="21430"/>
                </a:cubicBezTo>
              </a:path>
              <a:path w="21600" h="21430" stroke="0">
                <a:moveTo>
                  <a:pt x="2707" y="0"/>
                </a:moveTo>
                <a:cubicBezTo>
                  <a:pt x="13363" y="1335"/>
                  <a:pt x="21600" y="10421"/>
                  <a:pt x="21600" y="21430"/>
                </a:cubicBezTo>
                <a:lnTo>
                  <a:pt x="0" y="21430"/>
                </a:lnTo>
                <a:lnTo>
                  <a:pt x="2707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52965" name="任意多边形 252964"/>
          <p:cNvSpPr>
            <a:spLocks noChangeArrowheads="1"/>
          </p:cNvSpPr>
          <p:nvPr/>
        </p:nvSpPr>
        <p:spPr bwMode="auto">
          <a:xfrm rot="9597017" flipH="1">
            <a:off x="6545263" y="3195638"/>
            <a:ext cx="57150" cy="284162"/>
          </a:xfrm>
          <a:custGeom>
            <a:avLst/>
            <a:gdLst>
              <a:gd name="T0" fmla="*/ 7162 w 21600"/>
              <a:gd name="T1" fmla="*/ 0 h 21430"/>
              <a:gd name="T2" fmla="*/ 57150 w 21600"/>
              <a:gd name="T3" fmla="*/ 283369 h 21430"/>
              <a:gd name="T4" fmla="*/ 7162 w 21600"/>
              <a:gd name="T5" fmla="*/ 0 h 21430"/>
              <a:gd name="T6" fmla="*/ 57150 w 21600"/>
              <a:gd name="T7" fmla="*/ 283369 h 21430"/>
              <a:gd name="T8" fmla="*/ 0 w 21600"/>
              <a:gd name="T9" fmla="*/ 283369 h 214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430" fill="none">
                <a:moveTo>
                  <a:pt x="2707" y="0"/>
                </a:moveTo>
                <a:cubicBezTo>
                  <a:pt x="13363" y="1335"/>
                  <a:pt x="21600" y="10421"/>
                  <a:pt x="21600" y="21430"/>
                </a:cubicBezTo>
              </a:path>
              <a:path w="21600" h="21430" stroke="0">
                <a:moveTo>
                  <a:pt x="2707" y="0"/>
                </a:moveTo>
                <a:cubicBezTo>
                  <a:pt x="13363" y="1335"/>
                  <a:pt x="21600" y="10421"/>
                  <a:pt x="21600" y="21430"/>
                </a:cubicBezTo>
                <a:lnTo>
                  <a:pt x="0" y="21430"/>
                </a:lnTo>
                <a:lnTo>
                  <a:pt x="2707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52981" name="文本框 252980"/>
          <p:cNvSpPr txBox="1">
            <a:spLocks noChangeArrowheads="1"/>
          </p:cNvSpPr>
          <p:nvPr/>
        </p:nvSpPr>
        <p:spPr bwMode="auto">
          <a:xfrm>
            <a:off x="512763" y="1938338"/>
            <a:ext cx="26733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华文仿宋" panose="02010600040101010101" pitchFamily="2" charset="-122"/>
              </a:rPr>
              <a:t>         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因为有两边及其夹角对应相等，所以两三角形全等，所以对应边相等。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2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2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2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2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2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2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2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52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52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52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64" grpId="0" animBg="1"/>
      <p:bldP spid="2529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矩形 254977"/>
          <p:cNvSpPr>
            <a:spLocks noChangeArrowheads="1"/>
          </p:cNvSpPr>
          <p:nvPr/>
        </p:nvSpPr>
        <p:spPr bwMode="auto">
          <a:xfrm>
            <a:off x="593725" y="895350"/>
            <a:ext cx="34559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小明是这样想的：</a:t>
            </a:r>
          </a:p>
        </p:txBody>
      </p:sp>
      <p:sp>
        <p:nvSpPr>
          <p:cNvPr id="30723" name="文本框 254987"/>
          <p:cNvSpPr txBox="1">
            <a:spLocks noChangeArrowheads="1"/>
          </p:cNvSpPr>
          <p:nvPr/>
        </p:nvSpPr>
        <p:spPr bwMode="auto">
          <a:xfrm>
            <a:off x="5902325" y="2549525"/>
            <a:ext cx="1905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  <p:grpSp>
        <p:nvGrpSpPr>
          <p:cNvPr id="30724" name="组合 255014"/>
          <p:cNvGrpSpPr/>
          <p:nvPr/>
        </p:nvGrpSpPr>
        <p:grpSpPr bwMode="auto">
          <a:xfrm>
            <a:off x="4262438" y="1441450"/>
            <a:ext cx="989012" cy="2281238"/>
            <a:chOff x="2971" y="164"/>
            <a:chExt cx="831" cy="1916"/>
          </a:xfrm>
        </p:grpSpPr>
        <p:grpSp>
          <p:nvGrpSpPr>
            <p:cNvPr id="30745" name="组合 255013"/>
            <p:cNvGrpSpPr/>
            <p:nvPr/>
          </p:nvGrpSpPr>
          <p:grpSpPr bwMode="auto">
            <a:xfrm>
              <a:off x="2971" y="164"/>
              <a:ext cx="831" cy="1916"/>
              <a:chOff x="2971" y="164"/>
              <a:chExt cx="831" cy="1916"/>
            </a:xfrm>
          </p:grpSpPr>
          <p:sp>
            <p:nvSpPr>
              <p:cNvPr id="30747" name="文本框 254992"/>
              <p:cNvSpPr txBox="1">
                <a:spLocks noChangeArrowheads="1"/>
              </p:cNvSpPr>
              <p:nvPr/>
            </p:nvSpPr>
            <p:spPr bwMode="auto">
              <a:xfrm>
                <a:off x="3514" y="1685"/>
                <a:ext cx="119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</a:p>
            </p:txBody>
          </p:sp>
          <p:grpSp>
            <p:nvGrpSpPr>
              <p:cNvPr id="30748" name="组合 255010"/>
              <p:cNvGrpSpPr/>
              <p:nvPr/>
            </p:nvGrpSpPr>
            <p:grpSpPr bwMode="auto">
              <a:xfrm>
                <a:off x="2971" y="164"/>
                <a:ext cx="831" cy="1916"/>
                <a:chOff x="2971" y="164"/>
                <a:chExt cx="831" cy="1916"/>
              </a:xfrm>
            </p:grpSpPr>
            <p:pic>
              <p:nvPicPr>
                <p:cNvPr id="30749" name="图片 254994" descr="fish1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971" y="505"/>
                  <a:ext cx="831" cy="1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750" name="文本框 254995"/>
                <p:cNvSpPr txBox="1">
                  <a:spLocks noChangeArrowheads="1"/>
                </p:cNvSpPr>
                <p:nvPr/>
              </p:nvSpPr>
              <p:spPr bwMode="auto">
                <a:xfrm>
                  <a:off x="3546" y="321"/>
                  <a:ext cx="119" cy="3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400" b="1" i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</a:p>
              </p:txBody>
            </p:sp>
            <p:sp>
              <p:nvSpPr>
                <p:cNvPr id="30751" name="矩形 254996"/>
                <p:cNvSpPr>
                  <a:spLocks noChangeArrowheads="1"/>
                </p:cNvSpPr>
                <p:nvPr/>
              </p:nvSpPr>
              <p:spPr bwMode="auto">
                <a:xfrm>
                  <a:off x="3424" y="1227"/>
                  <a:ext cx="160" cy="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60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·</a:t>
                  </a:r>
                </a:p>
              </p:txBody>
            </p:sp>
            <p:sp>
              <p:nvSpPr>
                <p:cNvPr id="30752" name="矩形 254997"/>
                <p:cNvSpPr>
                  <a:spLocks noChangeArrowheads="1"/>
                </p:cNvSpPr>
                <p:nvPr/>
              </p:nvSpPr>
              <p:spPr bwMode="auto">
                <a:xfrm>
                  <a:off x="3424" y="164"/>
                  <a:ext cx="160" cy="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60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·</a:t>
                  </a:r>
                  <a:endParaRPr lang="en-US" altLang="zh-CN" sz="6000" i="1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30746" name="直接连接符 254998"/>
            <p:cNvSpPr>
              <a:spLocks noChangeShapeType="1"/>
            </p:cNvSpPr>
            <p:nvPr/>
          </p:nvSpPr>
          <p:spPr bwMode="auto">
            <a:xfrm flipH="1">
              <a:off x="3546" y="579"/>
              <a:ext cx="32" cy="1106"/>
            </a:xfrm>
            <a:prstGeom prst="line">
              <a:avLst/>
            </a:prstGeom>
            <a:noFill/>
            <a:ln w="44450">
              <a:solidFill>
                <a:srgbClr val="FF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25" name="直接连接符 254999"/>
          <p:cNvSpPr>
            <a:spLocks noChangeShapeType="1"/>
          </p:cNvSpPr>
          <p:nvPr/>
        </p:nvSpPr>
        <p:spPr bwMode="auto">
          <a:xfrm>
            <a:off x="4946650" y="1935163"/>
            <a:ext cx="1028700" cy="614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0726" name="直接连接符 255000"/>
          <p:cNvSpPr>
            <a:spLocks noChangeShapeType="1"/>
          </p:cNvSpPr>
          <p:nvPr/>
        </p:nvSpPr>
        <p:spPr bwMode="auto">
          <a:xfrm flipV="1">
            <a:off x="4984750" y="2592388"/>
            <a:ext cx="1028700" cy="658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0727" name="直接连接符 255001"/>
          <p:cNvSpPr>
            <a:spLocks noChangeShapeType="1"/>
          </p:cNvSpPr>
          <p:nvPr/>
        </p:nvSpPr>
        <p:spPr bwMode="auto">
          <a:xfrm>
            <a:off x="5975350" y="2549525"/>
            <a:ext cx="1027113" cy="614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0728" name="直接连接符 255002"/>
          <p:cNvSpPr>
            <a:spLocks noChangeShapeType="1"/>
          </p:cNvSpPr>
          <p:nvPr/>
        </p:nvSpPr>
        <p:spPr bwMode="auto">
          <a:xfrm flipV="1">
            <a:off x="6013450" y="1890713"/>
            <a:ext cx="1027113" cy="658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0729" name="直接连接符 255003"/>
          <p:cNvSpPr>
            <a:spLocks noChangeShapeType="1"/>
          </p:cNvSpPr>
          <p:nvPr/>
        </p:nvSpPr>
        <p:spPr bwMode="auto">
          <a:xfrm flipH="1">
            <a:off x="7002463" y="1890713"/>
            <a:ext cx="38100" cy="131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0730" name="矩形 255004"/>
          <p:cNvSpPr>
            <a:spLocks noChangeArrowheads="1"/>
          </p:cNvSpPr>
          <p:nvPr/>
        </p:nvSpPr>
        <p:spPr bwMode="auto">
          <a:xfrm>
            <a:off x="6854825" y="1441450"/>
            <a:ext cx="1905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6000"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</a:p>
        </p:txBody>
      </p:sp>
      <p:sp>
        <p:nvSpPr>
          <p:cNvPr id="30731" name="矩形 255005"/>
          <p:cNvSpPr>
            <a:spLocks noChangeArrowheads="1"/>
          </p:cNvSpPr>
          <p:nvPr/>
        </p:nvSpPr>
        <p:spPr bwMode="auto">
          <a:xfrm>
            <a:off x="6854825" y="2682875"/>
            <a:ext cx="1905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6000"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</a:p>
        </p:txBody>
      </p:sp>
      <p:sp>
        <p:nvSpPr>
          <p:cNvPr id="30732" name="矩形 255006"/>
          <p:cNvSpPr>
            <a:spLocks noChangeArrowheads="1"/>
          </p:cNvSpPr>
          <p:nvPr/>
        </p:nvSpPr>
        <p:spPr bwMode="auto">
          <a:xfrm>
            <a:off x="5821363" y="2003425"/>
            <a:ext cx="1905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6000"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</a:p>
        </p:txBody>
      </p:sp>
      <p:sp>
        <p:nvSpPr>
          <p:cNvPr id="30733" name="文本框 255007"/>
          <p:cNvSpPr txBox="1">
            <a:spLocks noChangeArrowheads="1"/>
          </p:cNvSpPr>
          <p:nvPr/>
        </p:nvSpPr>
        <p:spPr bwMode="auto">
          <a:xfrm>
            <a:off x="6869113" y="3113088"/>
            <a:ext cx="3048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30734" name="文本框 255008"/>
          <p:cNvSpPr txBox="1">
            <a:spLocks noChangeArrowheads="1"/>
          </p:cNvSpPr>
          <p:nvPr/>
        </p:nvSpPr>
        <p:spPr bwMode="auto">
          <a:xfrm>
            <a:off x="7575550" y="1592263"/>
            <a:ext cx="304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30735" name="文本框 255009"/>
          <p:cNvSpPr txBox="1">
            <a:spLocks noChangeArrowheads="1"/>
          </p:cNvSpPr>
          <p:nvPr/>
        </p:nvSpPr>
        <p:spPr bwMode="auto">
          <a:xfrm>
            <a:off x="4818063" y="3208338"/>
            <a:ext cx="323850" cy="438150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B</a:t>
            </a:r>
          </a:p>
        </p:txBody>
      </p:sp>
      <p:grpSp>
        <p:nvGrpSpPr>
          <p:cNvPr id="255030" name="组合 255029"/>
          <p:cNvGrpSpPr/>
          <p:nvPr/>
        </p:nvGrpSpPr>
        <p:grpSpPr bwMode="auto">
          <a:xfrm>
            <a:off x="438150" y="1470025"/>
            <a:ext cx="3222625" cy="3648075"/>
            <a:chOff x="295" y="754"/>
            <a:chExt cx="2707" cy="3064"/>
          </a:xfrm>
        </p:grpSpPr>
        <p:sp>
          <p:nvSpPr>
            <p:cNvPr id="30738" name="文本框 254983"/>
            <p:cNvSpPr txBox="1">
              <a:spLocks noChangeArrowheads="1"/>
            </p:cNvSpPr>
            <p:nvPr/>
          </p:nvSpPr>
          <p:spPr bwMode="auto">
            <a:xfrm>
              <a:off x="295" y="2478"/>
              <a:ext cx="216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△</a:t>
              </a: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ABC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≌ △ </a:t>
              </a: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DEC</a:t>
              </a:r>
            </a:p>
          </p:txBody>
        </p:sp>
        <p:grpSp>
          <p:nvGrpSpPr>
            <p:cNvPr id="30739" name="组合 254979"/>
            <p:cNvGrpSpPr/>
            <p:nvPr/>
          </p:nvGrpSpPr>
          <p:grpSpPr bwMode="auto">
            <a:xfrm>
              <a:off x="362" y="754"/>
              <a:ext cx="2640" cy="1318"/>
              <a:chOff x="672" y="624"/>
              <a:chExt cx="2640" cy="1318"/>
            </a:xfrm>
          </p:grpSpPr>
          <p:sp>
            <p:nvSpPr>
              <p:cNvPr id="30743" name="文本框 254980"/>
              <p:cNvSpPr txBox="1">
                <a:spLocks noChangeArrowheads="1"/>
              </p:cNvSpPr>
              <p:nvPr/>
            </p:nvSpPr>
            <p:spPr bwMode="auto">
              <a:xfrm>
                <a:off x="1056" y="624"/>
                <a:ext cx="2256" cy="1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AC</a:t>
                </a:r>
                <a:r>
                  <a:rPr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:r>
                  <a:rPr lang="en-US" altLang="zh-CN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DC</a:t>
                </a:r>
                <a:endPara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∠</a:t>
                </a:r>
                <a:r>
                  <a:rPr lang="en-US" altLang="zh-CN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ACB</a:t>
                </a:r>
                <a:r>
                  <a:rPr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= ∠ </a:t>
                </a:r>
                <a:r>
                  <a:rPr lang="en-US" altLang="zh-CN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DCE</a:t>
                </a:r>
                <a:endPara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BC</a:t>
                </a:r>
                <a:r>
                  <a:rPr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:r>
                  <a:rPr lang="en-US" altLang="zh-CN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EC</a:t>
                </a:r>
              </a:p>
            </p:txBody>
          </p:sp>
          <p:sp>
            <p:nvSpPr>
              <p:cNvPr id="30744" name="文本框 254981"/>
              <p:cNvSpPr txBox="1">
                <a:spLocks noChangeArrowheads="1"/>
              </p:cNvSpPr>
              <p:nvPr/>
            </p:nvSpPr>
            <p:spPr bwMode="auto">
              <a:xfrm>
                <a:off x="672" y="720"/>
                <a:ext cx="432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72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{</a:t>
                </a:r>
              </a:p>
            </p:txBody>
          </p:sp>
        </p:grpSp>
        <p:sp>
          <p:nvSpPr>
            <p:cNvPr id="30740" name="下箭头 254982"/>
            <p:cNvSpPr>
              <a:spLocks noChangeArrowheads="1"/>
            </p:cNvSpPr>
            <p:nvPr/>
          </p:nvSpPr>
          <p:spPr bwMode="auto">
            <a:xfrm>
              <a:off x="1178" y="2069"/>
              <a:ext cx="240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0741" name="文本框 254984"/>
            <p:cNvSpPr txBox="1">
              <a:spLocks noChangeArrowheads="1"/>
            </p:cNvSpPr>
            <p:nvPr/>
          </p:nvSpPr>
          <p:spPr bwMode="auto">
            <a:xfrm>
              <a:off x="793" y="3430"/>
              <a:ext cx="115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AB=DE</a:t>
              </a:r>
            </a:p>
          </p:txBody>
        </p:sp>
        <p:sp>
          <p:nvSpPr>
            <p:cNvPr id="30742" name="下箭头 254985"/>
            <p:cNvSpPr>
              <a:spLocks noChangeArrowheads="1"/>
            </p:cNvSpPr>
            <p:nvPr/>
          </p:nvSpPr>
          <p:spPr bwMode="auto">
            <a:xfrm>
              <a:off x="1156" y="2976"/>
              <a:ext cx="240" cy="430"/>
            </a:xfrm>
            <a:prstGeom prst="downArrow">
              <a:avLst>
                <a:gd name="adj1" fmla="val 50000"/>
                <a:gd name="adj2" fmla="val 55956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5024" name="文本框 255023"/>
          <p:cNvSpPr txBox="1">
            <a:spLocks noChangeArrowheads="1"/>
          </p:cNvSpPr>
          <p:nvPr/>
        </p:nvSpPr>
        <p:spPr bwMode="auto">
          <a:xfrm>
            <a:off x="3487738" y="3822700"/>
            <a:ext cx="2376487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7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你能说出每步的道理吗？</a:t>
            </a:r>
          </a:p>
          <a:p>
            <a:pPr eaLnBrk="1" hangingPunct="1"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endParaRPr lang="zh-CN" altLang="en-US" b="1" i="1">
              <a:solidFill>
                <a:srgbClr val="0207D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endParaRPr lang="zh-CN" altLang="en-US" b="1">
              <a:solidFill>
                <a:srgbClr val="0207D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4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5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5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5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5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93725" y="327025"/>
            <a:ext cx="757238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fontAlgn="auto">
              <a:defRPr/>
            </a:pPr>
            <a:r>
              <a: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思考</a:t>
            </a:r>
          </a:p>
        </p:txBody>
      </p:sp>
      <p:grpSp>
        <p:nvGrpSpPr>
          <p:cNvPr id="31747" name="组合 249111"/>
          <p:cNvGrpSpPr/>
          <p:nvPr/>
        </p:nvGrpSpPr>
        <p:grpSpPr bwMode="auto">
          <a:xfrm>
            <a:off x="3095625" y="846138"/>
            <a:ext cx="1503363" cy="3059112"/>
            <a:chOff x="657" y="16"/>
            <a:chExt cx="1000" cy="2035"/>
          </a:xfrm>
        </p:grpSpPr>
        <p:grpSp>
          <p:nvGrpSpPr>
            <p:cNvPr id="31749" name="组合 249024"/>
            <p:cNvGrpSpPr/>
            <p:nvPr/>
          </p:nvGrpSpPr>
          <p:grpSpPr bwMode="auto">
            <a:xfrm>
              <a:off x="657" y="16"/>
              <a:ext cx="1000" cy="2035"/>
              <a:chOff x="1776" y="1842"/>
              <a:chExt cx="1248" cy="2184"/>
            </a:xfrm>
          </p:grpSpPr>
          <p:sp>
            <p:nvSpPr>
              <p:cNvPr id="31751" name="文本框 249025"/>
              <p:cNvSpPr txBox="1">
                <a:spLocks noChangeArrowheads="1"/>
              </p:cNvSpPr>
              <p:nvPr/>
            </p:nvSpPr>
            <p:spPr bwMode="auto">
              <a:xfrm>
                <a:off x="2592" y="3696"/>
                <a:ext cx="17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</a:p>
            </p:txBody>
          </p:sp>
          <p:grpSp>
            <p:nvGrpSpPr>
              <p:cNvPr id="31752" name="组合 249026"/>
              <p:cNvGrpSpPr/>
              <p:nvPr/>
            </p:nvGrpSpPr>
            <p:grpSpPr bwMode="auto">
              <a:xfrm>
                <a:off x="1776" y="1842"/>
                <a:ext cx="1248" cy="2117"/>
                <a:chOff x="1776" y="1842"/>
                <a:chExt cx="1248" cy="2117"/>
              </a:xfrm>
            </p:grpSpPr>
            <p:pic>
              <p:nvPicPr>
                <p:cNvPr id="31753" name="图片 249027" descr="fish1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776" y="2160"/>
                  <a:ext cx="1248" cy="16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754" name="文本框 249028"/>
                <p:cNvSpPr txBox="1">
                  <a:spLocks noChangeArrowheads="1"/>
                </p:cNvSpPr>
                <p:nvPr/>
              </p:nvSpPr>
              <p:spPr bwMode="auto">
                <a:xfrm>
                  <a:off x="2640" y="1920"/>
                  <a:ext cx="179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400" b="1" i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</a:p>
              </p:txBody>
            </p:sp>
            <p:sp>
              <p:nvSpPr>
                <p:cNvPr id="31755" name="矩形 249029"/>
                <p:cNvSpPr>
                  <a:spLocks noChangeArrowheads="1"/>
                </p:cNvSpPr>
                <p:nvPr/>
              </p:nvSpPr>
              <p:spPr bwMode="auto">
                <a:xfrm>
                  <a:off x="2400" y="3234"/>
                  <a:ext cx="240" cy="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60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·</a:t>
                  </a:r>
                </a:p>
              </p:txBody>
            </p:sp>
            <p:sp>
              <p:nvSpPr>
                <p:cNvPr id="31756" name="矩形 249030"/>
                <p:cNvSpPr>
                  <a:spLocks noChangeArrowheads="1"/>
                </p:cNvSpPr>
                <p:nvPr/>
              </p:nvSpPr>
              <p:spPr bwMode="auto">
                <a:xfrm>
                  <a:off x="2280" y="1842"/>
                  <a:ext cx="240" cy="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600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·</a:t>
                  </a:r>
                </a:p>
              </p:txBody>
            </p:sp>
          </p:grpSp>
        </p:grpSp>
        <p:sp>
          <p:nvSpPr>
            <p:cNvPr id="31750" name="直接连接符 249031"/>
            <p:cNvSpPr>
              <a:spLocks noChangeShapeType="1"/>
            </p:cNvSpPr>
            <p:nvPr/>
          </p:nvSpPr>
          <p:spPr bwMode="auto">
            <a:xfrm flipH="1">
              <a:off x="1383" y="391"/>
              <a:ext cx="39" cy="13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9116" name="文本框 249115"/>
          <p:cNvSpPr txBox="1">
            <a:spLocks noChangeArrowheads="1"/>
          </p:cNvSpPr>
          <p:nvPr/>
        </p:nvSpPr>
        <p:spPr bwMode="auto">
          <a:xfrm>
            <a:off x="747713" y="3744913"/>
            <a:ext cx="71389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>
                <a:solidFill>
                  <a:srgbClr val="0207D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你还有其它的方案吗</a:t>
            </a:r>
            <a:r>
              <a:rPr lang="en-US" altLang="zh-CN" sz="2400" b="1">
                <a:solidFill>
                  <a:srgbClr val="0207D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r>
              <a:rPr lang="zh-CN" altLang="en-US" sz="2400" b="1">
                <a:solidFill>
                  <a:srgbClr val="0207D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小组讨论，交流．展示方案</a:t>
            </a:r>
            <a:r>
              <a:rPr lang="en-US" altLang="zh-CN" sz="2400" b="1">
                <a:solidFill>
                  <a:srgbClr val="0207D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9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81025" y="390525"/>
            <a:ext cx="1685925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fontAlgn="auto">
              <a:defRPr/>
            </a:pPr>
            <a:r>
              <a: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其他方案一</a:t>
            </a:r>
          </a:p>
        </p:txBody>
      </p:sp>
      <p:sp>
        <p:nvSpPr>
          <p:cNvPr id="32771" name="矩形 571410"/>
          <p:cNvSpPr>
            <a:spLocks noChangeArrowheads="1"/>
          </p:cNvSpPr>
          <p:nvPr/>
        </p:nvSpPr>
        <p:spPr bwMode="auto">
          <a:xfrm>
            <a:off x="769938" y="4746625"/>
            <a:ext cx="66865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2" name="文本框 571411"/>
          <p:cNvSpPr txBox="1">
            <a:spLocks noChangeArrowheads="1"/>
          </p:cNvSpPr>
          <p:nvPr/>
        </p:nvSpPr>
        <p:spPr bwMode="auto">
          <a:xfrm>
            <a:off x="3611563" y="4040188"/>
            <a:ext cx="431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32773" name="文本框 571412"/>
          <p:cNvSpPr txBox="1">
            <a:spLocks noChangeArrowheads="1"/>
          </p:cNvSpPr>
          <p:nvPr/>
        </p:nvSpPr>
        <p:spPr bwMode="auto">
          <a:xfrm>
            <a:off x="3757613" y="2701925"/>
            <a:ext cx="285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32774" name="文本框 571413"/>
          <p:cNvSpPr txBox="1">
            <a:spLocks noChangeArrowheads="1"/>
          </p:cNvSpPr>
          <p:nvPr/>
        </p:nvSpPr>
        <p:spPr bwMode="auto">
          <a:xfrm>
            <a:off x="1489075" y="2970213"/>
            <a:ext cx="1619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  <p:pic>
        <p:nvPicPr>
          <p:cNvPr id="32775" name="图片 571414" descr="fish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1728788"/>
            <a:ext cx="114300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文本框 571415"/>
          <p:cNvSpPr txBox="1">
            <a:spLocks noChangeArrowheads="1"/>
          </p:cNvSpPr>
          <p:nvPr/>
        </p:nvSpPr>
        <p:spPr bwMode="auto">
          <a:xfrm>
            <a:off x="1598613" y="1458913"/>
            <a:ext cx="161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32777" name="矩形 571417"/>
          <p:cNvSpPr>
            <a:spLocks noChangeArrowheads="1"/>
          </p:cNvSpPr>
          <p:nvPr/>
        </p:nvSpPr>
        <p:spPr bwMode="auto">
          <a:xfrm>
            <a:off x="1760538" y="1296988"/>
            <a:ext cx="21907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6000"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</a:p>
        </p:txBody>
      </p:sp>
      <p:sp>
        <p:nvSpPr>
          <p:cNvPr id="32778" name="直接连接符 571418"/>
          <p:cNvSpPr>
            <a:spLocks noChangeShapeType="1"/>
          </p:cNvSpPr>
          <p:nvPr/>
        </p:nvSpPr>
        <p:spPr bwMode="auto">
          <a:xfrm flipH="1">
            <a:off x="1922463" y="1782763"/>
            <a:ext cx="0" cy="1168400"/>
          </a:xfrm>
          <a:prstGeom prst="line">
            <a:avLst/>
          </a:prstGeom>
          <a:noFill/>
          <a:ln w="4762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79" name="直接连接符 571419"/>
          <p:cNvSpPr>
            <a:spLocks noChangeShapeType="1"/>
          </p:cNvSpPr>
          <p:nvPr/>
        </p:nvSpPr>
        <p:spPr bwMode="auto">
          <a:xfrm>
            <a:off x="1922463" y="2970213"/>
            <a:ext cx="19431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80" name="文本框 571421"/>
          <p:cNvSpPr txBox="1">
            <a:spLocks noChangeArrowheads="1"/>
          </p:cNvSpPr>
          <p:nvPr/>
        </p:nvSpPr>
        <p:spPr bwMode="auto">
          <a:xfrm>
            <a:off x="2597150" y="2908300"/>
            <a:ext cx="4857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32781" name="直接连接符 571422"/>
          <p:cNvSpPr>
            <a:spLocks noChangeShapeType="1"/>
          </p:cNvSpPr>
          <p:nvPr/>
        </p:nvSpPr>
        <p:spPr bwMode="auto">
          <a:xfrm>
            <a:off x="1922463" y="1782763"/>
            <a:ext cx="1890712" cy="2322512"/>
          </a:xfrm>
          <a:prstGeom prst="line">
            <a:avLst/>
          </a:prstGeom>
          <a:noFill/>
          <a:ln>
            <a:noFill/>
          </a:ln>
          <a:effectLst>
            <a:outerShdw dist="107763" dir="135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82" name="直接连接符 571424"/>
          <p:cNvSpPr>
            <a:spLocks noChangeShapeType="1"/>
          </p:cNvSpPr>
          <p:nvPr/>
        </p:nvSpPr>
        <p:spPr bwMode="auto">
          <a:xfrm flipH="1" flipV="1">
            <a:off x="1868488" y="1890713"/>
            <a:ext cx="268287" cy="107950"/>
          </a:xfrm>
          <a:prstGeom prst="line">
            <a:avLst/>
          </a:prstGeom>
          <a:noFill/>
          <a:ln>
            <a:noFill/>
          </a:ln>
          <a:effectLst>
            <a:outerShdw dist="107763" dir="135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83" name="直接连接符 571425"/>
          <p:cNvSpPr>
            <a:spLocks noChangeShapeType="1"/>
          </p:cNvSpPr>
          <p:nvPr/>
        </p:nvSpPr>
        <p:spPr bwMode="auto">
          <a:xfrm>
            <a:off x="1812925" y="1782763"/>
            <a:ext cx="2052638" cy="2484437"/>
          </a:xfrm>
          <a:prstGeom prst="line">
            <a:avLst/>
          </a:prstGeom>
          <a:noFill/>
          <a:ln>
            <a:noFill/>
          </a:ln>
          <a:effectLst>
            <a:outerShdw dist="107763" dir="135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84" name="直接连接符 571426"/>
          <p:cNvSpPr>
            <a:spLocks noChangeShapeType="1"/>
          </p:cNvSpPr>
          <p:nvPr/>
        </p:nvSpPr>
        <p:spPr bwMode="auto">
          <a:xfrm>
            <a:off x="1922463" y="1782763"/>
            <a:ext cx="1890712" cy="23764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ffectLst>
            <a:outerShdw dist="107763" dir="135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85" name="直接连接符 571427"/>
          <p:cNvSpPr>
            <a:spLocks noChangeShapeType="1"/>
          </p:cNvSpPr>
          <p:nvPr/>
        </p:nvSpPr>
        <p:spPr bwMode="auto">
          <a:xfrm>
            <a:off x="3865563" y="2970213"/>
            <a:ext cx="0" cy="0"/>
          </a:xfrm>
          <a:prstGeom prst="line">
            <a:avLst/>
          </a:prstGeom>
          <a:noFill/>
          <a:ln>
            <a:noFill/>
          </a:ln>
          <a:effectLst>
            <a:outerShdw dist="107763" dir="135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86" name="直接连接符 571428"/>
          <p:cNvSpPr>
            <a:spLocks noChangeShapeType="1"/>
          </p:cNvSpPr>
          <p:nvPr/>
        </p:nvSpPr>
        <p:spPr bwMode="auto">
          <a:xfrm>
            <a:off x="3811588" y="2970213"/>
            <a:ext cx="0" cy="1189037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</a:ln>
          <a:effectLst>
            <a:outerShdw dist="107763" dir="135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87" name="直接连接符 571429"/>
          <p:cNvSpPr>
            <a:spLocks noChangeShapeType="1"/>
          </p:cNvSpPr>
          <p:nvPr/>
        </p:nvSpPr>
        <p:spPr bwMode="auto">
          <a:xfrm>
            <a:off x="3811588" y="2970213"/>
            <a:ext cx="0" cy="0"/>
          </a:xfrm>
          <a:prstGeom prst="line">
            <a:avLst/>
          </a:prstGeom>
          <a:noFill/>
          <a:ln>
            <a:noFill/>
          </a:ln>
          <a:effectLst>
            <a:outerShdw dist="107763" dir="135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88" name="矩形 571434"/>
          <p:cNvSpPr>
            <a:spLocks noChangeArrowheads="1"/>
          </p:cNvSpPr>
          <p:nvPr/>
        </p:nvSpPr>
        <p:spPr bwMode="auto">
          <a:xfrm>
            <a:off x="3646488" y="2398713"/>
            <a:ext cx="21907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6000"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</a:p>
        </p:txBody>
      </p:sp>
      <p:sp>
        <p:nvSpPr>
          <p:cNvPr id="32789" name="矩形 571433"/>
          <p:cNvSpPr>
            <a:spLocks noChangeArrowheads="1"/>
          </p:cNvSpPr>
          <p:nvPr/>
        </p:nvSpPr>
        <p:spPr bwMode="auto">
          <a:xfrm>
            <a:off x="1760538" y="2432050"/>
            <a:ext cx="21907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6000"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</a:p>
        </p:txBody>
      </p:sp>
      <p:sp>
        <p:nvSpPr>
          <p:cNvPr id="32790" name="矩形 571435"/>
          <p:cNvSpPr>
            <a:spLocks noChangeArrowheads="1"/>
          </p:cNvSpPr>
          <p:nvPr/>
        </p:nvSpPr>
        <p:spPr bwMode="auto">
          <a:xfrm>
            <a:off x="3541713" y="3616325"/>
            <a:ext cx="2159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6000"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</a:p>
        </p:txBody>
      </p:sp>
      <p:sp>
        <p:nvSpPr>
          <p:cNvPr id="32791" name="矩形 571436"/>
          <p:cNvSpPr>
            <a:spLocks noChangeArrowheads="1"/>
          </p:cNvSpPr>
          <p:nvPr/>
        </p:nvSpPr>
        <p:spPr bwMode="auto">
          <a:xfrm>
            <a:off x="2566988" y="2451100"/>
            <a:ext cx="21907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6000"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</a:p>
        </p:txBody>
      </p:sp>
      <p:grpSp>
        <p:nvGrpSpPr>
          <p:cNvPr id="571451" name="组合 571450"/>
          <p:cNvGrpSpPr/>
          <p:nvPr/>
        </p:nvGrpSpPr>
        <p:grpSpPr bwMode="auto">
          <a:xfrm>
            <a:off x="4797425" y="1400175"/>
            <a:ext cx="3748088" cy="3487738"/>
            <a:chOff x="2925" y="1071"/>
            <a:chExt cx="3148" cy="2929"/>
          </a:xfrm>
        </p:grpSpPr>
        <p:grpSp>
          <p:nvGrpSpPr>
            <p:cNvPr id="32798" name="组合 571449"/>
            <p:cNvGrpSpPr/>
            <p:nvPr/>
          </p:nvGrpSpPr>
          <p:grpSpPr bwMode="auto">
            <a:xfrm>
              <a:off x="2925" y="1071"/>
              <a:ext cx="3148" cy="2929"/>
              <a:chOff x="2925" y="1071"/>
              <a:chExt cx="3148" cy="2929"/>
            </a:xfrm>
          </p:grpSpPr>
          <p:sp>
            <p:nvSpPr>
              <p:cNvPr id="32800" name="文本框 571439"/>
              <p:cNvSpPr txBox="1">
                <a:spLocks noChangeArrowheads="1"/>
              </p:cNvSpPr>
              <p:nvPr/>
            </p:nvSpPr>
            <p:spPr bwMode="auto">
              <a:xfrm>
                <a:off x="3016" y="2704"/>
                <a:ext cx="2069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△ABE≌△DCE</a:t>
                </a:r>
              </a:p>
            </p:txBody>
          </p:sp>
          <p:sp>
            <p:nvSpPr>
              <p:cNvPr id="32801" name="文本框 571441"/>
              <p:cNvSpPr txBox="1">
                <a:spLocks noChangeArrowheads="1"/>
              </p:cNvSpPr>
              <p:nvPr/>
            </p:nvSpPr>
            <p:spPr bwMode="auto">
              <a:xfrm>
                <a:off x="3293" y="1071"/>
                <a:ext cx="2780" cy="1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∠ABE=∠ DCE=90°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  BC=EC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∠AEB=∠DEC</a:t>
                </a:r>
              </a:p>
            </p:txBody>
          </p:sp>
          <p:sp>
            <p:nvSpPr>
              <p:cNvPr id="32802" name="文本框 571442"/>
              <p:cNvSpPr txBox="1">
                <a:spLocks noChangeArrowheads="1"/>
              </p:cNvSpPr>
              <p:nvPr/>
            </p:nvSpPr>
            <p:spPr bwMode="auto">
              <a:xfrm>
                <a:off x="2925" y="1116"/>
                <a:ext cx="414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72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{</a:t>
                </a:r>
              </a:p>
            </p:txBody>
          </p:sp>
          <p:sp>
            <p:nvSpPr>
              <p:cNvPr id="32803" name="下箭头 571443"/>
              <p:cNvSpPr>
                <a:spLocks noChangeArrowheads="1"/>
              </p:cNvSpPr>
              <p:nvPr/>
            </p:nvSpPr>
            <p:spPr bwMode="auto">
              <a:xfrm>
                <a:off x="3696" y="2341"/>
                <a:ext cx="229" cy="374"/>
              </a:xfrm>
              <a:prstGeom prst="downArrow">
                <a:avLst>
                  <a:gd name="adj1" fmla="val 50000"/>
                  <a:gd name="adj2" fmla="val 5100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804" name="文本框 571444"/>
              <p:cNvSpPr txBox="1">
                <a:spLocks noChangeArrowheads="1"/>
              </p:cNvSpPr>
              <p:nvPr/>
            </p:nvSpPr>
            <p:spPr bwMode="auto">
              <a:xfrm>
                <a:off x="3379" y="3612"/>
                <a:ext cx="1102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AB=CD</a:t>
                </a:r>
              </a:p>
            </p:txBody>
          </p:sp>
        </p:grpSp>
        <p:sp>
          <p:nvSpPr>
            <p:cNvPr id="32799" name="下箭头 571445"/>
            <p:cNvSpPr>
              <a:spLocks noChangeArrowheads="1"/>
            </p:cNvSpPr>
            <p:nvPr/>
          </p:nvSpPr>
          <p:spPr bwMode="auto">
            <a:xfrm>
              <a:off x="3696" y="3158"/>
              <a:ext cx="229" cy="374"/>
            </a:xfrm>
            <a:prstGeom prst="downArrow">
              <a:avLst>
                <a:gd name="adj1" fmla="val 50000"/>
                <a:gd name="adj2" fmla="val 5100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571447" name="文本框 571446"/>
          <p:cNvSpPr txBox="1">
            <a:spLocks noChangeArrowheads="1"/>
          </p:cNvSpPr>
          <p:nvPr/>
        </p:nvSpPr>
        <p:spPr bwMode="auto">
          <a:xfrm>
            <a:off x="4435475" y="1016000"/>
            <a:ext cx="9128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Clr>
                <a:srgbClr val="CC0066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理由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</a:p>
        </p:txBody>
      </p:sp>
      <p:sp>
        <p:nvSpPr>
          <p:cNvPr id="32794" name="直接连接符 571451"/>
          <p:cNvSpPr>
            <a:spLocks noChangeShapeType="1"/>
          </p:cNvSpPr>
          <p:nvPr/>
        </p:nvSpPr>
        <p:spPr bwMode="auto">
          <a:xfrm>
            <a:off x="1922463" y="2808288"/>
            <a:ext cx="214312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95" name="直接连接符 571452"/>
          <p:cNvSpPr>
            <a:spLocks noChangeShapeType="1"/>
          </p:cNvSpPr>
          <p:nvPr/>
        </p:nvSpPr>
        <p:spPr bwMode="auto">
          <a:xfrm>
            <a:off x="3595688" y="2970213"/>
            <a:ext cx="0" cy="161925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96" name="直接连接符 571453"/>
          <p:cNvSpPr>
            <a:spLocks noChangeShapeType="1"/>
          </p:cNvSpPr>
          <p:nvPr/>
        </p:nvSpPr>
        <p:spPr bwMode="auto">
          <a:xfrm>
            <a:off x="3595688" y="3132138"/>
            <a:ext cx="217487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797" name="直接连接符 571454"/>
          <p:cNvSpPr>
            <a:spLocks noChangeShapeType="1"/>
          </p:cNvSpPr>
          <p:nvPr/>
        </p:nvSpPr>
        <p:spPr bwMode="auto">
          <a:xfrm flipH="1">
            <a:off x="2136775" y="2808288"/>
            <a:ext cx="0" cy="161925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7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7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259132"/>
          <p:cNvSpPr txBox="1">
            <a:spLocks noChangeArrowheads="1"/>
          </p:cNvSpPr>
          <p:nvPr/>
        </p:nvSpPr>
        <p:spPr bwMode="auto">
          <a:xfrm>
            <a:off x="1670050" y="1408113"/>
            <a:ext cx="2189163" cy="346075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3795" name="直接连接符 259133"/>
          <p:cNvSpPr>
            <a:spLocks noChangeShapeType="1"/>
          </p:cNvSpPr>
          <p:nvPr/>
        </p:nvSpPr>
        <p:spPr bwMode="auto">
          <a:xfrm flipH="1" flipV="1">
            <a:off x="1784350" y="1531938"/>
            <a:ext cx="306388" cy="123825"/>
          </a:xfrm>
          <a:prstGeom prst="line">
            <a:avLst/>
          </a:prstGeom>
          <a:noFill/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3796" name="直接连接符 259136"/>
          <p:cNvSpPr>
            <a:spLocks noChangeShapeType="1"/>
          </p:cNvSpPr>
          <p:nvPr/>
        </p:nvSpPr>
        <p:spPr bwMode="auto">
          <a:xfrm>
            <a:off x="3802063" y="2619375"/>
            <a:ext cx="0" cy="0"/>
          </a:xfrm>
          <a:prstGeom prst="line">
            <a:avLst/>
          </a:prstGeom>
          <a:noFill/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3797" name="直接连接符 259138"/>
          <p:cNvSpPr>
            <a:spLocks noChangeShapeType="1"/>
          </p:cNvSpPr>
          <p:nvPr/>
        </p:nvSpPr>
        <p:spPr bwMode="auto">
          <a:xfrm>
            <a:off x="3748088" y="2619375"/>
            <a:ext cx="0" cy="0"/>
          </a:xfrm>
          <a:prstGeom prst="line">
            <a:avLst/>
          </a:prstGeom>
          <a:noFill/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259173" name="组合 259172"/>
          <p:cNvGrpSpPr/>
          <p:nvPr/>
        </p:nvGrpSpPr>
        <p:grpSpPr bwMode="auto">
          <a:xfrm>
            <a:off x="5040313" y="1160463"/>
            <a:ext cx="3535362" cy="3349625"/>
            <a:chOff x="2699" y="1005"/>
            <a:chExt cx="2970" cy="2813"/>
          </a:xfrm>
        </p:grpSpPr>
        <p:sp>
          <p:nvSpPr>
            <p:cNvPr id="33821" name="文本框 259164"/>
            <p:cNvSpPr txBox="1">
              <a:spLocks noChangeArrowheads="1"/>
            </p:cNvSpPr>
            <p:nvPr/>
          </p:nvSpPr>
          <p:spPr bwMode="auto">
            <a:xfrm>
              <a:off x="2699" y="1071"/>
              <a:ext cx="434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72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{</a:t>
              </a:r>
            </a:p>
          </p:txBody>
        </p:sp>
        <p:grpSp>
          <p:nvGrpSpPr>
            <p:cNvPr id="33822" name="组合 259170"/>
            <p:cNvGrpSpPr/>
            <p:nvPr/>
          </p:nvGrpSpPr>
          <p:grpSpPr bwMode="auto">
            <a:xfrm>
              <a:off x="2744" y="1005"/>
              <a:ext cx="2925" cy="2813"/>
              <a:chOff x="2789" y="1005"/>
              <a:chExt cx="2880" cy="2813"/>
            </a:xfrm>
          </p:grpSpPr>
          <p:sp>
            <p:nvSpPr>
              <p:cNvPr id="33823" name="文本框 259162"/>
              <p:cNvSpPr txBox="1">
                <a:spLocks noChangeArrowheads="1"/>
              </p:cNvSpPr>
              <p:nvPr/>
            </p:nvSpPr>
            <p:spPr bwMode="auto">
              <a:xfrm>
                <a:off x="2789" y="2656"/>
                <a:ext cx="2172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△ABD≌ △ CDB</a:t>
                </a:r>
              </a:p>
            </p:txBody>
          </p:sp>
          <p:sp>
            <p:nvSpPr>
              <p:cNvPr id="33824" name="文本框 259163"/>
              <p:cNvSpPr txBox="1">
                <a:spLocks noChangeArrowheads="1"/>
              </p:cNvSpPr>
              <p:nvPr/>
            </p:nvSpPr>
            <p:spPr bwMode="auto">
              <a:xfrm>
                <a:off x="3175" y="1005"/>
                <a:ext cx="2494" cy="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AD=BC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∠ADB=∠CBD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DB=BD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25" name="下箭头 259165"/>
              <p:cNvSpPr>
                <a:spLocks noChangeArrowheads="1"/>
              </p:cNvSpPr>
              <p:nvPr/>
            </p:nvSpPr>
            <p:spPr bwMode="auto">
              <a:xfrm>
                <a:off x="3470" y="2341"/>
                <a:ext cx="241" cy="374"/>
              </a:xfrm>
              <a:prstGeom prst="downArrow">
                <a:avLst>
                  <a:gd name="adj1" fmla="val 50000"/>
                  <a:gd name="adj2" fmla="val 48467"/>
                </a:avLst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26" name="文本框 259166"/>
              <p:cNvSpPr txBox="1">
                <a:spLocks noChangeArrowheads="1"/>
              </p:cNvSpPr>
              <p:nvPr/>
            </p:nvSpPr>
            <p:spPr bwMode="auto">
              <a:xfrm>
                <a:off x="3198" y="3430"/>
                <a:ext cx="1157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AB=CD</a:t>
                </a:r>
              </a:p>
            </p:txBody>
          </p:sp>
          <p:sp>
            <p:nvSpPr>
              <p:cNvPr id="33827" name="下箭头 259167"/>
              <p:cNvSpPr>
                <a:spLocks noChangeArrowheads="1"/>
              </p:cNvSpPr>
              <p:nvPr/>
            </p:nvSpPr>
            <p:spPr bwMode="auto">
              <a:xfrm>
                <a:off x="3515" y="3067"/>
                <a:ext cx="241" cy="374"/>
              </a:xfrm>
              <a:prstGeom prst="downArrow">
                <a:avLst>
                  <a:gd name="adj1" fmla="val 50000"/>
                  <a:gd name="adj2" fmla="val 48467"/>
                </a:avLst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59170" name="矩形 259169"/>
          <p:cNvSpPr>
            <a:spLocks noChangeArrowheads="1"/>
          </p:cNvSpPr>
          <p:nvPr/>
        </p:nvSpPr>
        <p:spPr bwMode="auto">
          <a:xfrm>
            <a:off x="4451350" y="939800"/>
            <a:ext cx="9112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marL="257175" indent="-257175">
              <a:buClr>
                <a:schemeClr val="hlink"/>
              </a:buClr>
              <a:buSzPct val="75000"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理由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</a:p>
        </p:txBody>
      </p:sp>
      <p:grpSp>
        <p:nvGrpSpPr>
          <p:cNvPr id="33800" name="组合 259175"/>
          <p:cNvGrpSpPr/>
          <p:nvPr/>
        </p:nvGrpSpPr>
        <p:grpSpPr bwMode="auto">
          <a:xfrm>
            <a:off x="628650" y="1131888"/>
            <a:ext cx="3281363" cy="3073400"/>
            <a:chOff x="204" y="1117"/>
            <a:chExt cx="2417" cy="2262"/>
          </a:xfrm>
        </p:grpSpPr>
        <p:grpSp>
          <p:nvGrpSpPr>
            <p:cNvPr id="33802" name="组合 259171"/>
            <p:cNvGrpSpPr/>
            <p:nvPr/>
          </p:nvGrpSpPr>
          <p:grpSpPr bwMode="auto">
            <a:xfrm>
              <a:off x="204" y="1117"/>
              <a:ext cx="2417" cy="2262"/>
              <a:chOff x="204" y="1117"/>
              <a:chExt cx="2417" cy="2262"/>
            </a:xfrm>
          </p:grpSpPr>
          <p:grpSp>
            <p:nvGrpSpPr>
              <p:cNvPr id="33805" name="组合 259075"/>
              <p:cNvGrpSpPr/>
              <p:nvPr/>
            </p:nvGrpSpPr>
            <p:grpSpPr bwMode="auto">
              <a:xfrm>
                <a:off x="204" y="1389"/>
                <a:ext cx="2222" cy="1990"/>
                <a:chOff x="2928" y="576"/>
                <a:chExt cx="2544" cy="1990"/>
              </a:xfrm>
            </p:grpSpPr>
            <p:grpSp>
              <p:nvGrpSpPr>
                <p:cNvPr id="33808" name="组合 259076"/>
                <p:cNvGrpSpPr/>
                <p:nvPr/>
              </p:nvGrpSpPr>
              <p:grpSpPr bwMode="auto">
                <a:xfrm>
                  <a:off x="2928" y="790"/>
                  <a:ext cx="960" cy="1776"/>
                  <a:chOff x="1248" y="771"/>
                  <a:chExt cx="960" cy="1777"/>
                </a:xfrm>
              </p:grpSpPr>
              <p:sp>
                <p:nvSpPr>
                  <p:cNvPr id="33813" name="文本框 2590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24" y="2208"/>
                    <a:ext cx="137" cy="3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软雅黑" panose="020B0503020204020204" pitchFamily="34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软雅黑" panose="020B0503020204020204" pitchFamily="34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软雅黑" panose="020B0503020204020204" pitchFamily="34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软雅黑" panose="020B0503020204020204" pitchFamily="34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软雅黑" panose="020B0503020204020204" pitchFamily="34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软雅黑" panose="020B0503020204020204" pitchFamily="34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软雅黑" panose="020B0503020204020204" pitchFamily="34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软雅黑" panose="020B0503020204020204" pitchFamily="34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400" b="1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B</a:t>
                    </a:r>
                  </a:p>
                </p:txBody>
              </p:sp>
              <p:grpSp>
                <p:nvGrpSpPr>
                  <p:cNvPr id="33814" name="组合 259078"/>
                  <p:cNvGrpSpPr/>
                  <p:nvPr/>
                </p:nvGrpSpPr>
                <p:grpSpPr bwMode="auto">
                  <a:xfrm>
                    <a:off x="1248" y="771"/>
                    <a:ext cx="960" cy="1723"/>
                    <a:chOff x="1200" y="790"/>
                    <a:chExt cx="960" cy="1724"/>
                  </a:xfrm>
                </p:grpSpPr>
                <p:grpSp>
                  <p:nvGrpSpPr>
                    <p:cNvPr id="33815" name="组合 259079"/>
                    <p:cNvGrpSpPr/>
                    <p:nvPr/>
                  </p:nvGrpSpPr>
                  <p:grpSpPr bwMode="auto">
                    <a:xfrm>
                      <a:off x="1200" y="790"/>
                      <a:ext cx="960" cy="1724"/>
                      <a:chOff x="432" y="602"/>
                      <a:chExt cx="960" cy="1966"/>
                    </a:xfrm>
                  </p:grpSpPr>
                  <p:pic>
                    <p:nvPicPr>
                      <p:cNvPr id="33817" name="图片 259080" descr="fish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" y="1008"/>
                        <a:ext cx="960" cy="1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33818" name="文本框 2590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04" y="720"/>
                        <a:ext cx="137" cy="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微软雅黑" panose="020B0503020204020204" pitchFamily="34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微软雅黑" panose="020B0503020204020204" pitchFamily="34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微软雅黑" panose="020B0503020204020204" pitchFamily="34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微软雅黑" panose="020B0503020204020204" pitchFamily="34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微软雅黑" panose="020B0503020204020204" pitchFamily="34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微软雅黑" panose="020B0503020204020204" pitchFamily="34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微软雅黑" panose="020B0503020204020204" pitchFamily="34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微软雅黑" panose="020B0503020204020204" pitchFamily="34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zh-CN" sz="2400" b="1">
                            <a:latin typeface="Times New Roman" panose="02020603050405020304" pitchFamily="18" charset="0"/>
                            <a:ea typeface="宋体" panose="02010600030101010101" pitchFamily="2" charset="-122"/>
                          </a:rPr>
                          <a:t>A</a:t>
                        </a:r>
                      </a:p>
                    </p:txBody>
                  </p:sp>
                  <p:sp>
                    <p:nvSpPr>
                      <p:cNvPr id="33819" name="矩形 2590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08" y="1714"/>
                        <a:ext cx="184" cy="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en-US" altLang="zh-CN" sz="6000">
                            <a:solidFill>
                              <a:srgbClr val="FF33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</a:rPr>
                          <a:t>·</a:t>
                        </a:r>
                      </a:p>
                    </p:txBody>
                  </p:sp>
                  <p:sp>
                    <p:nvSpPr>
                      <p:cNvPr id="33820" name="矩形 2590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08" y="602"/>
                        <a:ext cx="184" cy="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r>
                          <a:rPr lang="en-US" altLang="zh-CN" sz="6000">
                            <a:solidFill>
                              <a:srgbClr val="FF33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</a:rPr>
                          <a:t>·</a:t>
                        </a:r>
                      </a:p>
                    </p:txBody>
                  </p:sp>
                </p:grpSp>
                <p:sp>
                  <p:nvSpPr>
                    <p:cNvPr id="33816" name="直接连接符 25908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0" y="1152"/>
                      <a:ext cx="0" cy="98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FF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33809" name="直接连接符 259085"/>
                <p:cNvSpPr>
                  <a:spLocks noChangeShapeType="1"/>
                </p:cNvSpPr>
                <p:nvPr/>
              </p:nvSpPr>
              <p:spPr bwMode="auto">
                <a:xfrm flipV="1">
                  <a:off x="3648" y="1536"/>
                  <a:ext cx="1824" cy="6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10" name="直接连接符 259086"/>
                <p:cNvSpPr>
                  <a:spLocks noChangeShapeType="1"/>
                </p:cNvSpPr>
                <p:nvPr/>
              </p:nvSpPr>
              <p:spPr bwMode="auto">
                <a:xfrm flipV="1">
                  <a:off x="3648" y="576"/>
                  <a:ext cx="1824" cy="6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11" name="直接连接符 259087"/>
                <p:cNvSpPr>
                  <a:spLocks noChangeShapeType="1"/>
                </p:cNvSpPr>
                <p:nvPr/>
              </p:nvSpPr>
              <p:spPr bwMode="auto">
                <a:xfrm>
                  <a:off x="5472" y="576"/>
                  <a:ext cx="0" cy="9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12" name="直接连接符 259088"/>
                <p:cNvSpPr>
                  <a:spLocks noChangeShapeType="1"/>
                </p:cNvSpPr>
                <p:nvPr/>
              </p:nvSpPr>
              <p:spPr bwMode="auto">
                <a:xfrm flipV="1">
                  <a:off x="3648" y="576"/>
                  <a:ext cx="1824" cy="15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3806" name="文本框 259089"/>
              <p:cNvSpPr txBox="1">
                <a:spLocks noChangeArrowheads="1"/>
              </p:cNvSpPr>
              <p:nvPr/>
            </p:nvSpPr>
            <p:spPr bwMode="auto">
              <a:xfrm>
                <a:off x="2381" y="2387"/>
                <a:ext cx="227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</a:p>
            </p:txBody>
          </p:sp>
          <p:sp>
            <p:nvSpPr>
              <p:cNvPr id="33807" name="文本框 259090"/>
              <p:cNvSpPr txBox="1">
                <a:spLocks noChangeArrowheads="1"/>
              </p:cNvSpPr>
              <p:nvPr/>
            </p:nvSpPr>
            <p:spPr bwMode="auto">
              <a:xfrm>
                <a:off x="2381" y="1117"/>
                <a:ext cx="240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D</a:t>
                </a:r>
              </a:p>
            </p:txBody>
          </p:sp>
        </p:grpSp>
        <p:sp>
          <p:nvSpPr>
            <p:cNvPr id="33803" name="矩形 259174"/>
            <p:cNvSpPr>
              <a:spLocks noChangeArrowheads="1"/>
            </p:cNvSpPr>
            <p:nvPr/>
          </p:nvSpPr>
          <p:spPr bwMode="auto">
            <a:xfrm>
              <a:off x="2283" y="1162"/>
              <a:ext cx="20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57175" indent="-257175">
                <a:buClr>
                  <a:schemeClr val="hlink"/>
                </a:buClr>
                <a:buSzPct val="75000"/>
              </a:pPr>
              <a:r>
                <a:rPr lang="en-US" altLang="zh-CN" sz="3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·</a:t>
              </a:r>
            </a:p>
          </p:txBody>
        </p:sp>
        <p:sp>
          <p:nvSpPr>
            <p:cNvPr id="33804" name="矩形 259173"/>
            <p:cNvSpPr>
              <a:spLocks noChangeArrowheads="1"/>
            </p:cNvSpPr>
            <p:nvPr/>
          </p:nvSpPr>
          <p:spPr bwMode="auto">
            <a:xfrm>
              <a:off x="2336" y="2115"/>
              <a:ext cx="20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57175" indent="-257175">
                <a:buClr>
                  <a:schemeClr val="hlink"/>
                </a:buClr>
                <a:buSzPct val="75000"/>
              </a:pPr>
              <a:r>
                <a:rPr lang="en-US" altLang="zh-CN" sz="30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·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81025" y="390525"/>
            <a:ext cx="1685925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fontAlgn="auto">
              <a:defRPr/>
            </a:pPr>
            <a:r>
              <a: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其他方案二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9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9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586794"/>
          <p:cNvSpPr txBox="1">
            <a:spLocks noChangeArrowheads="1"/>
          </p:cNvSpPr>
          <p:nvPr/>
        </p:nvSpPr>
        <p:spPr bwMode="auto">
          <a:xfrm>
            <a:off x="3159125" y="2984500"/>
            <a:ext cx="48577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	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81025" y="390525"/>
            <a:ext cx="1685925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fontAlgn="auto">
              <a:defRPr/>
            </a:pPr>
            <a:r>
              <a: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其他方案三</a:t>
            </a:r>
          </a:p>
        </p:txBody>
      </p:sp>
      <p:pic>
        <p:nvPicPr>
          <p:cNvPr id="34820" name="图片 586759" descr="fish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0" y="1849438"/>
            <a:ext cx="14573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直接连接符 586763"/>
          <p:cNvSpPr>
            <a:spLocks noChangeShapeType="1"/>
          </p:cNvSpPr>
          <p:nvPr/>
        </p:nvSpPr>
        <p:spPr bwMode="auto">
          <a:xfrm flipH="1">
            <a:off x="1270000" y="2120900"/>
            <a:ext cx="1457325" cy="5397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22" name="直接连接符 586764"/>
          <p:cNvSpPr>
            <a:spLocks noChangeShapeType="1"/>
          </p:cNvSpPr>
          <p:nvPr/>
        </p:nvSpPr>
        <p:spPr bwMode="auto">
          <a:xfrm>
            <a:off x="1214438" y="2173288"/>
            <a:ext cx="2214562" cy="1296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23" name="直接连接符 586765"/>
          <p:cNvSpPr>
            <a:spLocks noChangeShapeType="1"/>
          </p:cNvSpPr>
          <p:nvPr/>
        </p:nvSpPr>
        <p:spPr bwMode="auto">
          <a:xfrm flipH="1" flipV="1">
            <a:off x="2727325" y="2120900"/>
            <a:ext cx="701675" cy="1349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24" name="直接连接符 586766"/>
          <p:cNvSpPr>
            <a:spLocks noChangeShapeType="1"/>
          </p:cNvSpPr>
          <p:nvPr/>
        </p:nvSpPr>
        <p:spPr bwMode="auto">
          <a:xfrm flipH="1">
            <a:off x="2293938" y="2120900"/>
            <a:ext cx="433387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25" name="文本框 586768"/>
          <p:cNvSpPr txBox="1">
            <a:spLocks noChangeArrowheads="1"/>
          </p:cNvSpPr>
          <p:nvPr/>
        </p:nvSpPr>
        <p:spPr bwMode="auto">
          <a:xfrm>
            <a:off x="3284538" y="3244850"/>
            <a:ext cx="431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·</a:t>
            </a:r>
            <a:endParaRPr lang="en-US" altLang="zh-CN" sz="24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826" name="文本框 586769"/>
          <p:cNvSpPr txBox="1">
            <a:spLocks noChangeArrowheads="1"/>
          </p:cNvSpPr>
          <p:nvPr/>
        </p:nvSpPr>
        <p:spPr bwMode="auto">
          <a:xfrm>
            <a:off x="2025650" y="2822575"/>
            <a:ext cx="2857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34827" name="矩形 586770"/>
          <p:cNvSpPr>
            <a:spLocks noChangeArrowheads="1"/>
          </p:cNvSpPr>
          <p:nvPr/>
        </p:nvSpPr>
        <p:spPr bwMode="auto">
          <a:xfrm>
            <a:off x="1089025" y="4689475"/>
            <a:ext cx="66865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828" name="直接连接符 586772"/>
          <p:cNvSpPr>
            <a:spLocks noChangeShapeType="1"/>
          </p:cNvSpPr>
          <p:nvPr/>
        </p:nvSpPr>
        <p:spPr bwMode="auto">
          <a:xfrm flipH="1" flipV="1">
            <a:off x="2187575" y="1527175"/>
            <a:ext cx="268288" cy="107950"/>
          </a:xfrm>
          <a:prstGeom prst="line">
            <a:avLst/>
          </a:prstGeom>
          <a:noFill/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29" name="直接连接符 586773"/>
          <p:cNvSpPr>
            <a:spLocks noChangeShapeType="1"/>
          </p:cNvSpPr>
          <p:nvPr/>
        </p:nvSpPr>
        <p:spPr bwMode="auto">
          <a:xfrm>
            <a:off x="5030788" y="2789238"/>
            <a:ext cx="0" cy="0"/>
          </a:xfrm>
          <a:prstGeom prst="line">
            <a:avLst/>
          </a:prstGeom>
          <a:noFill/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30" name="直接连接符 586774"/>
          <p:cNvSpPr>
            <a:spLocks noChangeShapeType="1"/>
          </p:cNvSpPr>
          <p:nvPr/>
        </p:nvSpPr>
        <p:spPr bwMode="auto">
          <a:xfrm>
            <a:off x="4978400" y="2789238"/>
            <a:ext cx="0" cy="0"/>
          </a:xfrm>
          <a:prstGeom prst="line">
            <a:avLst/>
          </a:prstGeom>
          <a:noFill/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586777" name="组合 586776"/>
          <p:cNvGrpSpPr/>
          <p:nvPr/>
        </p:nvGrpSpPr>
        <p:grpSpPr bwMode="auto">
          <a:xfrm>
            <a:off x="4922838" y="1331913"/>
            <a:ext cx="3536950" cy="3348037"/>
            <a:chOff x="2699" y="1005"/>
            <a:chExt cx="2970" cy="2813"/>
          </a:xfrm>
        </p:grpSpPr>
        <p:sp>
          <p:nvSpPr>
            <p:cNvPr id="34841" name="文本框 586777"/>
            <p:cNvSpPr txBox="1">
              <a:spLocks noChangeArrowheads="1"/>
            </p:cNvSpPr>
            <p:nvPr/>
          </p:nvSpPr>
          <p:spPr bwMode="auto">
            <a:xfrm>
              <a:off x="2699" y="1071"/>
              <a:ext cx="434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72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{</a:t>
              </a:r>
            </a:p>
          </p:txBody>
        </p:sp>
        <p:grpSp>
          <p:nvGrpSpPr>
            <p:cNvPr id="34842" name="组合 586778"/>
            <p:cNvGrpSpPr/>
            <p:nvPr/>
          </p:nvGrpSpPr>
          <p:grpSpPr bwMode="auto">
            <a:xfrm>
              <a:off x="2744" y="1005"/>
              <a:ext cx="2925" cy="2813"/>
              <a:chOff x="2789" y="1005"/>
              <a:chExt cx="2880" cy="2813"/>
            </a:xfrm>
          </p:grpSpPr>
          <p:sp>
            <p:nvSpPr>
              <p:cNvPr id="34843" name="文本框 586779"/>
              <p:cNvSpPr txBox="1">
                <a:spLocks noChangeArrowheads="1"/>
              </p:cNvSpPr>
              <p:nvPr/>
            </p:nvSpPr>
            <p:spPr bwMode="auto">
              <a:xfrm>
                <a:off x="2789" y="2656"/>
                <a:ext cx="2172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△ABD≌ △ CBD</a:t>
                </a:r>
              </a:p>
            </p:txBody>
          </p:sp>
          <p:sp>
            <p:nvSpPr>
              <p:cNvPr id="34844" name="文本框 586780"/>
              <p:cNvSpPr txBox="1">
                <a:spLocks noChangeArrowheads="1"/>
              </p:cNvSpPr>
              <p:nvPr/>
            </p:nvSpPr>
            <p:spPr bwMode="auto">
              <a:xfrm>
                <a:off x="3175" y="1005"/>
                <a:ext cx="2494" cy="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AD=DC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∠ADB=∠CDB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DB=BD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en-US" altLang="zh-CN" sz="2400" b="1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845" name="下箭头 586781"/>
              <p:cNvSpPr>
                <a:spLocks noChangeArrowheads="1"/>
              </p:cNvSpPr>
              <p:nvPr/>
            </p:nvSpPr>
            <p:spPr bwMode="auto">
              <a:xfrm>
                <a:off x="3470" y="2341"/>
                <a:ext cx="241" cy="374"/>
              </a:xfrm>
              <a:prstGeom prst="downArrow">
                <a:avLst>
                  <a:gd name="adj1" fmla="val 50000"/>
                  <a:gd name="adj2" fmla="val 48467"/>
                </a:avLst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846" name="文本框 586782"/>
              <p:cNvSpPr txBox="1">
                <a:spLocks noChangeArrowheads="1"/>
              </p:cNvSpPr>
              <p:nvPr/>
            </p:nvSpPr>
            <p:spPr bwMode="auto">
              <a:xfrm>
                <a:off x="3198" y="3430"/>
                <a:ext cx="1157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AB=CB</a:t>
                </a:r>
              </a:p>
            </p:txBody>
          </p:sp>
          <p:sp>
            <p:nvSpPr>
              <p:cNvPr id="34847" name="下箭头 586783"/>
              <p:cNvSpPr>
                <a:spLocks noChangeArrowheads="1"/>
              </p:cNvSpPr>
              <p:nvPr/>
            </p:nvSpPr>
            <p:spPr bwMode="auto">
              <a:xfrm>
                <a:off x="3515" y="3067"/>
                <a:ext cx="241" cy="374"/>
              </a:xfrm>
              <a:prstGeom prst="downArrow">
                <a:avLst>
                  <a:gd name="adj1" fmla="val 50000"/>
                  <a:gd name="adj2" fmla="val 48467"/>
                </a:avLst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4832" name="文本框 586784"/>
          <p:cNvSpPr txBox="1">
            <a:spLocks noChangeArrowheads="1"/>
          </p:cNvSpPr>
          <p:nvPr/>
        </p:nvSpPr>
        <p:spPr bwMode="auto">
          <a:xfrm>
            <a:off x="2727325" y="1689100"/>
            <a:ext cx="161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586786" name="矩形 586785"/>
          <p:cNvSpPr>
            <a:spLocks noChangeArrowheads="1"/>
          </p:cNvSpPr>
          <p:nvPr/>
        </p:nvSpPr>
        <p:spPr bwMode="auto">
          <a:xfrm>
            <a:off x="4384675" y="1103313"/>
            <a:ext cx="8604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marL="257175" indent="-257175">
              <a:buClr>
                <a:schemeClr val="hlink"/>
              </a:buClr>
              <a:buSzPct val="75000"/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理由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</a:p>
        </p:txBody>
      </p:sp>
      <p:sp>
        <p:nvSpPr>
          <p:cNvPr id="34834" name="文本框 586786"/>
          <p:cNvSpPr txBox="1">
            <a:spLocks noChangeArrowheads="1"/>
          </p:cNvSpPr>
          <p:nvPr/>
        </p:nvSpPr>
        <p:spPr bwMode="auto">
          <a:xfrm>
            <a:off x="917575" y="1958975"/>
            <a:ext cx="3254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34835" name="文本框 586787"/>
          <p:cNvSpPr txBox="1">
            <a:spLocks noChangeArrowheads="1"/>
          </p:cNvSpPr>
          <p:nvPr/>
        </p:nvSpPr>
        <p:spPr bwMode="auto">
          <a:xfrm>
            <a:off x="2187575" y="2390775"/>
            <a:ext cx="3238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3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34836" name="矩形 586789"/>
          <p:cNvSpPr>
            <a:spLocks noChangeArrowheads="1"/>
          </p:cNvSpPr>
          <p:nvPr/>
        </p:nvSpPr>
        <p:spPr bwMode="auto">
          <a:xfrm>
            <a:off x="1160463" y="1958975"/>
            <a:ext cx="2397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57175" indent="-257175">
              <a:buClr>
                <a:schemeClr val="hlink"/>
              </a:buClr>
              <a:buSzPct val="75000"/>
            </a:pPr>
            <a:r>
              <a:rPr lang="en-US" altLang="zh-CN" sz="24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·</a:t>
            </a:r>
          </a:p>
        </p:txBody>
      </p:sp>
      <p:sp>
        <p:nvSpPr>
          <p:cNvPr id="34837" name="矩形 586790"/>
          <p:cNvSpPr>
            <a:spLocks noChangeArrowheads="1"/>
          </p:cNvSpPr>
          <p:nvPr/>
        </p:nvSpPr>
        <p:spPr bwMode="auto">
          <a:xfrm>
            <a:off x="2619375" y="1905000"/>
            <a:ext cx="2698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57175" indent="-257175">
              <a:buClr>
                <a:schemeClr val="hlink"/>
              </a:buClr>
              <a:buSzPct val="75000"/>
            </a:pPr>
            <a:r>
              <a:rPr lang="en-US" altLang="zh-CN" sz="24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·</a:t>
            </a:r>
          </a:p>
        </p:txBody>
      </p:sp>
      <p:sp>
        <p:nvSpPr>
          <p:cNvPr id="34838" name="直接连接符 586791"/>
          <p:cNvSpPr>
            <a:spLocks noChangeShapeType="1"/>
          </p:cNvSpPr>
          <p:nvPr/>
        </p:nvSpPr>
        <p:spPr bwMode="auto">
          <a:xfrm flipV="1">
            <a:off x="1700213" y="3741738"/>
            <a:ext cx="0" cy="1619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39" name="直接连接符 586792"/>
          <p:cNvSpPr>
            <a:spLocks noChangeShapeType="1"/>
          </p:cNvSpPr>
          <p:nvPr/>
        </p:nvSpPr>
        <p:spPr bwMode="auto">
          <a:xfrm>
            <a:off x="2241550" y="2552700"/>
            <a:ext cx="161925" cy="10795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840" name="直接连接符 586793"/>
          <p:cNvSpPr>
            <a:spLocks noChangeShapeType="1"/>
          </p:cNvSpPr>
          <p:nvPr/>
        </p:nvSpPr>
        <p:spPr bwMode="auto">
          <a:xfrm flipH="1">
            <a:off x="2132013" y="2552700"/>
            <a:ext cx="109537" cy="161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6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6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6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6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13313"/>
          <p:cNvSpPr txBox="1">
            <a:spLocks noChangeArrowheads="1"/>
          </p:cNvSpPr>
          <p:nvPr/>
        </p:nvSpPr>
        <p:spPr bwMode="auto">
          <a:xfrm>
            <a:off x="317500" y="768350"/>
            <a:ext cx="8510588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just" eaLnBrk="1" hangingPunct="1">
              <a:lnSpc>
                <a:spcPct val="14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如图要测量河两岸相对的两点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的距离，先在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的垂线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BF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上取两点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，使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CD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BC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，再定出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BF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的垂线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DE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，可以证明</a:t>
            </a:r>
            <a:r>
              <a:rPr lang="zh-CN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△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EDC</a:t>
            </a:r>
            <a:r>
              <a:rPr lang="en-US" altLang="zh-CN" sz="24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≌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△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ABC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，得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ED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，因此，测得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ED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的长就是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的长</a:t>
            </a:r>
            <a:r>
              <a:rPr lang="zh-CN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判定</a:t>
            </a:r>
            <a:r>
              <a:rPr lang="zh-CN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△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EDC</a:t>
            </a:r>
            <a:r>
              <a:rPr lang="en-US" altLang="zh-CN" sz="24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≌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△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ABC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的理由是</a:t>
            </a:r>
            <a:r>
              <a:rPr lang="zh-CN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(      )</a:t>
            </a:r>
          </a:p>
          <a:p>
            <a:pPr algn="just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    A.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SSS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 </a:t>
            </a:r>
          </a:p>
          <a:p>
            <a:pPr algn="just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    B.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ASA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     </a:t>
            </a:r>
          </a:p>
          <a:p>
            <a:pPr algn="just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    C.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AAS 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  </a:t>
            </a:r>
          </a:p>
          <a:p>
            <a:pPr algn="just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    D.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SAS</a:t>
            </a:r>
          </a:p>
        </p:txBody>
      </p:sp>
      <p:grpSp>
        <p:nvGrpSpPr>
          <p:cNvPr id="35843" name="组合 13314"/>
          <p:cNvGrpSpPr/>
          <p:nvPr/>
        </p:nvGrpSpPr>
        <p:grpSpPr bwMode="auto">
          <a:xfrm>
            <a:off x="4622800" y="3108325"/>
            <a:ext cx="2943225" cy="2055813"/>
            <a:chOff x="0" y="-21"/>
            <a:chExt cx="2472" cy="1726"/>
          </a:xfrm>
        </p:grpSpPr>
        <p:grpSp>
          <p:nvGrpSpPr>
            <p:cNvPr id="35846" name="组合 13315"/>
            <p:cNvGrpSpPr/>
            <p:nvPr/>
          </p:nvGrpSpPr>
          <p:grpSpPr bwMode="auto">
            <a:xfrm>
              <a:off x="0" y="268"/>
              <a:ext cx="2268" cy="560"/>
              <a:chOff x="0" y="0"/>
              <a:chExt cx="3584" cy="882"/>
            </a:xfrm>
          </p:grpSpPr>
          <p:sp>
            <p:nvSpPr>
              <p:cNvPr id="35861" name="直接连接符 13316"/>
              <p:cNvSpPr>
                <a:spLocks noChangeShapeType="1"/>
              </p:cNvSpPr>
              <p:nvPr/>
            </p:nvSpPr>
            <p:spPr bwMode="auto">
              <a:xfrm>
                <a:off x="0" y="0"/>
                <a:ext cx="3538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2" name="直接连接符 13317"/>
              <p:cNvSpPr>
                <a:spLocks noChangeShapeType="1"/>
              </p:cNvSpPr>
              <p:nvPr/>
            </p:nvSpPr>
            <p:spPr bwMode="auto">
              <a:xfrm>
                <a:off x="46" y="136"/>
                <a:ext cx="353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lgDash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3" name="直接连接符 13318"/>
              <p:cNvSpPr>
                <a:spLocks noChangeShapeType="1"/>
              </p:cNvSpPr>
              <p:nvPr/>
            </p:nvSpPr>
            <p:spPr bwMode="auto">
              <a:xfrm>
                <a:off x="46" y="272"/>
                <a:ext cx="353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lgDash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4" name="直接连接符 13319"/>
              <p:cNvSpPr>
                <a:spLocks noChangeShapeType="1"/>
              </p:cNvSpPr>
              <p:nvPr/>
            </p:nvSpPr>
            <p:spPr bwMode="auto">
              <a:xfrm>
                <a:off x="46" y="563"/>
                <a:ext cx="353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lgDash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5" name="直接连接符 13320"/>
              <p:cNvSpPr>
                <a:spLocks noChangeShapeType="1"/>
              </p:cNvSpPr>
              <p:nvPr/>
            </p:nvSpPr>
            <p:spPr bwMode="auto">
              <a:xfrm>
                <a:off x="46" y="882"/>
                <a:ext cx="3538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6" name="直接连接符 13321"/>
              <p:cNvSpPr>
                <a:spLocks noChangeShapeType="1"/>
              </p:cNvSpPr>
              <p:nvPr/>
            </p:nvSpPr>
            <p:spPr bwMode="auto">
              <a:xfrm>
                <a:off x="46" y="725"/>
                <a:ext cx="353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lgDash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7" name="直接连接符 13322"/>
              <p:cNvSpPr>
                <a:spLocks noChangeShapeType="1"/>
              </p:cNvSpPr>
              <p:nvPr/>
            </p:nvSpPr>
            <p:spPr bwMode="auto">
              <a:xfrm>
                <a:off x="46" y="408"/>
                <a:ext cx="353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lgDash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5847" name="文本框 13323"/>
            <p:cNvSpPr txBox="1">
              <a:spLocks noChangeArrowheads="1"/>
            </p:cNvSpPr>
            <p:nvPr/>
          </p:nvSpPr>
          <p:spPr bwMode="auto">
            <a:xfrm>
              <a:off x="686" y="766"/>
              <a:ext cx="17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i="1">
                  <a:latin typeface="Times New Roman" panose="02020603050405020304" pitchFamily="18" charset="0"/>
                  <a:ea typeface="黑体" panose="02010609060101010101" pitchFamily="49" charset="-122"/>
                </a:rPr>
                <a:t>B</a:t>
              </a:r>
            </a:p>
          </p:txBody>
        </p:sp>
        <p:sp>
          <p:nvSpPr>
            <p:cNvPr id="35848" name="文本框 13324"/>
            <p:cNvSpPr txBox="1">
              <a:spLocks noChangeArrowheads="1"/>
            </p:cNvSpPr>
            <p:nvPr/>
          </p:nvSpPr>
          <p:spPr bwMode="auto">
            <a:xfrm>
              <a:off x="692" y="-21"/>
              <a:ext cx="17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i="1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</a:p>
          </p:txBody>
        </p:sp>
        <p:sp>
          <p:nvSpPr>
            <p:cNvPr id="35849" name="文本框 13325"/>
            <p:cNvSpPr txBox="1">
              <a:spLocks noChangeArrowheads="1"/>
            </p:cNvSpPr>
            <p:nvPr/>
          </p:nvSpPr>
          <p:spPr bwMode="auto">
            <a:xfrm>
              <a:off x="861" y="715"/>
              <a:ext cx="1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Times New Roman" panose="02020603050405020304" pitchFamily="18" charset="0"/>
                </a:rPr>
                <a:t>●</a:t>
              </a:r>
            </a:p>
          </p:txBody>
        </p:sp>
        <p:sp>
          <p:nvSpPr>
            <p:cNvPr id="35850" name="文本框 13326"/>
            <p:cNvSpPr txBox="1">
              <a:spLocks noChangeArrowheads="1"/>
            </p:cNvSpPr>
            <p:nvPr/>
          </p:nvSpPr>
          <p:spPr bwMode="auto">
            <a:xfrm>
              <a:off x="859" y="143"/>
              <a:ext cx="1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Times New Roman" panose="02020603050405020304" pitchFamily="18" charset="0"/>
                </a:rPr>
                <a:t>●</a:t>
              </a:r>
            </a:p>
          </p:txBody>
        </p:sp>
        <p:grpSp>
          <p:nvGrpSpPr>
            <p:cNvPr id="35851" name="组合 13327"/>
            <p:cNvGrpSpPr/>
            <p:nvPr/>
          </p:nvGrpSpPr>
          <p:grpSpPr bwMode="auto">
            <a:xfrm>
              <a:off x="941" y="258"/>
              <a:ext cx="1010" cy="1146"/>
              <a:chOff x="0" y="0"/>
              <a:chExt cx="1010" cy="1146"/>
            </a:xfrm>
          </p:grpSpPr>
          <p:sp>
            <p:nvSpPr>
              <p:cNvPr id="35858" name="直接连接符 13328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5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9" name="直接连接符 13329"/>
              <p:cNvSpPr>
                <a:spLocks noChangeShapeType="1"/>
              </p:cNvSpPr>
              <p:nvPr/>
            </p:nvSpPr>
            <p:spPr bwMode="auto">
              <a:xfrm>
                <a:off x="12" y="12"/>
                <a:ext cx="998" cy="11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0" name="直接连接符 13330"/>
              <p:cNvSpPr>
                <a:spLocks noChangeShapeType="1"/>
              </p:cNvSpPr>
              <p:nvPr/>
            </p:nvSpPr>
            <p:spPr bwMode="auto">
              <a:xfrm flipV="1">
                <a:off x="1010" y="557"/>
                <a:ext cx="0" cy="5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5852" name="矩形 13331"/>
            <p:cNvSpPr>
              <a:spLocks noChangeArrowheads="1"/>
            </p:cNvSpPr>
            <p:nvPr/>
          </p:nvSpPr>
          <p:spPr bwMode="auto">
            <a:xfrm>
              <a:off x="1970" y="805"/>
              <a:ext cx="26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i="1">
                  <a:latin typeface="Times New Roman" panose="02020603050405020304" pitchFamily="18" charset="0"/>
                  <a:ea typeface="黑体" panose="02010609060101010101" pitchFamily="49" charset="-122"/>
                </a:rPr>
                <a:t>D</a:t>
              </a:r>
            </a:p>
          </p:txBody>
        </p:sp>
        <p:sp>
          <p:nvSpPr>
            <p:cNvPr id="35853" name="矩形 13332"/>
            <p:cNvSpPr>
              <a:spLocks noChangeArrowheads="1"/>
            </p:cNvSpPr>
            <p:nvPr/>
          </p:nvSpPr>
          <p:spPr bwMode="auto">
            <a:xfrm>
              <a:off x="1296" y="837"/>
              <a:ext cx="26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i="1"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</a:p>
          </p:txBody>
        </p:sp>
        <p:sp>
          <p:nvSpPr>
            <p:cNvPr id="35854" name="矩形 13333"/>
            <p:cNvSpPr>
              <a:spLocks noChangeArrowheads="1"/>
            </p:cNvSpPr>
            <p:nvPr/>
          </p:nvSpPr>
          <p:spPr bwMode="auto">
            <a:xfrm>
              <a:off x="1956" y="1317"/>
              <a:ext cx="26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i="1">
                  <a:latin typeface="Times New Roman" panose="02020603050405020304" pitchFamily="18" charset="0"/>
                  <a:ea typeface="黑体" panose="02010609060101010101" pitchFamily="49" charset="-122"/>
                </a:rPr>
                <a:t>E</a:t>
              </a:r>
            </a:p>
          </p:txBody>
        </p:sp>
        <p:sp>
          <p:nvSpPr>
            <p:cNvPr id="35855" name="矩形 13334"/>
            <p:cNvSpPr>
              <a:spLocks noChangeArrowheads="1"/>
            </p:cNvSpPr>
            <p:nvPr/>
          </p:nvSpPr>
          <p:spPr bwMode="auto">
            <a:xfrm>
              <a:off x="950" y="733"/>
              <a:ext cx="91" cy="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35856" name="矩形 13335"/>
            <p:cNvSpPr>
              <a:spLocks noChangeArrowheads="1"/>
            </p:cNvSpPr>
            <p:nvPr/>
          </p:nvSpPr>
          <p:spPr bwMode="auto">
            <a:xfrm>
              <a:off x="1850" y="841"/>
              <a:ext cx="91" cy="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35857" name="文本框 13336"/>
            <p:cNvSpPr txBox="1">
              <a:spLocks noChangeArrowheads="1"/>
            </p:cNvSpPr>
            <p:nvPr/>
          </p:nvSpPr>
          <p:spPr bwMode="auto">
            <a:xfrm>
              <a:off x="2300" y="699"/>
              <a:ext cx="17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i="1">
                  <a:latin typeface="Times New Roman" panose="02020603050405020304" pitchFamily="18" charset="0"/>
                  <a:ea typeface="黑体" panose="02010609060101010101" pitchFamily="49" charset="-122"/>
                </a:rPr>
                <a:t>F</a:t>
              </a:r>
            </a:p>
          </p:txBody>
        </p:sp>
      </p:grpSp>
      <p:sp>
        <p:nvSpPr>
          <p:cNvPr id="35" name="文本框 13337"/>
          <p:cNvSpPr txBox="1">
            <a:spLocks noChangeArrowheads="1"/>
          </p:cNvSpPr>
          <p:nvPr/>
        </p:nvSpPr>
        <p:spPr bwMode="auto">
          <a:xfrm>
            <a:off x="5980113" y="2428875"/>
            <a:ext cx="3238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1025" y="390525"/>
            <a:ext cx="757238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fontAlgn="auto">
              <a:defRPr/>
            </a:pPr>
            <a:r>
              <a: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987425" y="1849438"/>
            <a:ext cx="82962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1、复习并归纳三角形全等的判定及性质；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2、能够根据三角形全等测定两点间的距离，并解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   决实际问题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3725" y="247650"/>
            <a:ext cx="1376363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fontAlgn="auto">
              <a:defRPr/>
            </a:pPr>
            <a:r>
              <a: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学习目标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327025" y="768350"/>
            <a:ext cx="8291513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just" eaLnBrk="1" hangingPunct="1">
              <a:lnSpc>
                <a:spcPct val="14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如图所示小明设计了一种测工件内径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的卡钳，问：</a:t>
            </a:r>
          </a:p>
          <a:p>
            <a:pPr algn="just" eaLnBrk="1" hangingPunct="1">
              <a:lnSpc>
                <a:spcPct val="14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    在卡钳的设计中，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AO</a:t>
            </a:r>
            <a:r>
              <a:rPr lang="zh-CN" altLang="en-US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BO</a:t>
            </a:r>
            <a:r>
              <a:rPr lang="zh-CN" altLang="en-US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CO</a:t>
            </a:r>
            <a:r>
              <a:rPr lang="zh-CN" altLang="en-US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DO 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应满足下列</a:t>
            </a:r>
          </a:p>
          <a:p>
            <a:pPr algn="just" eaLnBrk="1" hangingPunct="1">
              <a:lnSpc>
                <a:spcPct val="14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    的哪个条件？（       ）</a:t>
            </a:r>
          </a:p>
          <a:p>
            <a:pPr algn="just" eaLnBrk="1" hangingPunct="1">
              <a:lnSpc>
                <a:spcPct val="14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A. 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AO=CO              </a:t>
            </a:r>
          </a:p>
          <a:p>
            <a:pPr algn="just" eaLnBrk="1" hangingPunct="1">
              <a:lnSpc>
                <a:spcPct val="140000"/>
              </a:lnSpc>
            </a:pP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     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B. 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BO=DO</a:t>
            </a:r>
          </a:p>
          <a:p>
            <a:pPr algn="just" eaLnBrk="1" hangingPunct="1">
              <a:lnSpc>
                <a:spcPct val="140000"/>
              </a:lnSpc>
            </a:pP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      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C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. AC=BD              </a:t>
            </a:r>
          </a:p>
          <a:p>
            <a:pPr algn="just" eaLnBrk="1" hangingPunct="1">
              <a:lnSpc>
                <a:spcPct val="140000"/>
              </a:lnSpc>
            </a:pP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      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D. 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AO=CO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且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BO=DO</a:t>
            </a:r>
          </a:p>
        </p:txBody>
      </p:sp>
      <p:grpSp>
        <p:nvGrpSpPr>
          <p:cNvPr id="36867" name="Group 91"/>
          <p:cNvGrpSpPr/>
          <p:nvPr/>
        </p:nvGrpSpPr>
        <p:grpSpPr bwMode="auto">
          <a:xfrm>
            <a:off x="5399088" y="2232025"/>
            <a:ext cx="2776537" cy="2428875"/>
            <a:chOff x="700" y="2341"/>
            <a:chExt cx="2332" cy="2040"/>
          </a:xfrm>
        </p:grpSpPr>
        <p:grpSp>
          <p:nvGrpSpPr>
            <p:cNvPr id="36871" name="Group 88"/>
            <p:cNvGrpSpPr/>
            <p:nvPr/>
          </p:nvGrpSpPr>
          <p:grpSpPr bwMode="auto">
            <a:xfrm>
              <a:off x="700" y="2659"/>
              <a:ext cx="467" cy="1369"/>
              <a:chOff x="700" y="2659"/>
              <a:chExt cx="467" cy="1369"/>
            </a:xfrm>
          </p:grpSpPr>
          <p:sp>
            <p:nvSpPr>
              <p:cNvPr id="39" name="Rectangle 44" descr="宽上对角线"/>
              <p:cNvSpPr>
                <a:spLocks noChangeArrowheads="1"/>
              </p:cNvSpPr>
              <p:nvPr/>
            </p:nvSpPr>
            <p:spPr bwMode="auto">
              <a:xfrm>
                <a:off x="885" y="2660"/>
                <a:ext cx="279" cy="175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40" name="Rectangle 45" descr="宽上对角线"/>
              <p:cNvSpPr>
                <a:spLocks noChangeArrowheads="1"/>
              </p:cNvSpPr>
              <p:nvPr/>
            </p:nvSpPr>
            <p:spPr bwMode="auto">
              <a:xfrm>
                <a:off x="885" y="3838"/>
                <a:ext cx="271" cy="16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36886" name="AutoShape 46" descr="宽上对角线"/>
              <p:cNvSpPr>
                <a:spLocks noChangeArrowheads="1"/>
              </p:cNvSpPr>
              <p:nvPr/>
            </p:nvSpPr>
            <p:spPr bwMode="auto">
              <a:xfrm>
                <a:off x="1075" y="3745"/>
                <a:ext cx="73" cy="92"/>
              </a:xfrm>
              <a:prstGeom prst="rtTriangle">
                <a:avLst/>
              </a:prstGeom>
              <a:pattFill prst="wdUpDiag">
                <a:fgClr>
                  <a:schemeClr val="bg2"/>
                </a:fgClr>
                <a:bgClr>
                  <a:srgbClr val="FFFFFF"/>
                </a:bgClr>
              </a:pattFill>
              <a:ln w="3175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36887" name="AutoShape 47" descr="宽上对角线"/>
              <p:cNvSpPr>
                <a:spLocks noChangeArrowheads="1"/>
              </p:cNvSpPr>
              <p:nvPr/>
            </p:nvSpPr>
            <p:spPr bwMode="auto">
              <a:xfrm flipV="1">
                <a:off x="1074" y="2840"/>
                <a:ext cx="73" cy="91"/>
              </a:xfrm>
              <a:prstGeom prst="rtTriangle">
                <a:avLst/>
              </a:prstGeom>
              <a:pattFill prst="wdUpDiag">
                <a:fgClr>
                  <a:schemeClr val="bg2"/>
                </a:fgClr>
                <a:bgClr>
                  <a:srgbClr val="FFFFFF"/>
                </a:bgClr>
              </a:pattFill>
              <a:ln w="3175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43" name="Rectangle 48" descr="宽上对角线"/>
              <p:cNvSpPr>
                <a:spLocks noChangeArrowheads="1"/>
              </p:cNvSpPr>
              <p:nvPr/>
            </p:nvSpPr>
            <p:spPr bwMode="auto">
              <a:xfrm>
                <a:off x="703" y="2660"/>
                <a:ext cx="219" cy="136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noProof="1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36889" name="Line 50"/>
              <p:cNvSpPr>
                <a:spLocks noChangeShapeType="1"/>
              </p:cNvSpPr>
              <p:nvPr/>
            </p:nvSpPr>
            <p:spPr bwMode="auto">
              <a:xfrm>
                <a:off x="700" y="2659"/>
                <a:ext cx="467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0" name="Line 51"/>
              <p:cNvSpPr>
                <a:spLocks noChangeShapeType="1"/>
              </p:cNvSpPr>
              <p:nvPr/>
            </p:nvSpPr>
            <p:spPr bwMode="auto">
              <a:xfrm>
                <a:off x="703" y="2659"/>
                <a:ext cx="0" cy="13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1" name="Line 52"/>
              <p:cNvSpPr>
                <a:spLocks noChangeShapeType="1"/>
              </p:cNvSpPr>
              <p:nvPr/>
            </p:nvSpPr>
            <p:spPr bwMode="auto">
              <a:xfrm>
                <a:off x="921" y="2840"/>
                <a:ext cx="0" cy="9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2" name="Line 53"/>
              <p:cNvSpPr>
                <a:spLocks noChangeShapeType="1"/>
              </p:cNvSpPr>
              <p:nvPr/>
            </p:nvSpPr>
            <p:spPr bwMode="auto">
              <a:xfrm>
                <a:off x="700" y="4017"/>
                <a:ext cx="45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3" name="Line 54"/>
              <p:cNvSpPr>
                <a:spLocks noChangeShapeType="1"/>
              </p:cNvSpPr>
              <p:nvPr/>
            </p:nvSpPr>
            <p:spPr bwMode="auto">
              <a:xfrm>
                <a:off x="921" y="2840"/>
                <a:ext cx="2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4" name="Line 55"/>
              <p:cNvSpPr>
                <a:spLocks noChangeShapeType="1"/>
              </p:cNvSpPr>
              <p:nvPr/>
            </p:nvSpPr>
            <p:spPr bwMode="auto">
              <a:xfrm>
                <a:off x="921" y="3839"/>
                <a:ext cx="15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5" name="Line 58"/>
              <p:cNvSpPr>
                <a:spLocks noChangeShapeType="1"/>
              </p:cNvSpPr>
              <p:nvPr/>
            </p:nvSpPr>
            <p:spPr bwMode="auto">
              <a:xfrm>
                <a:off x="1156" y="2659"/>
                <a:ext cx="0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6" name="Line 59"/>
              <p:cNvSpPr>
                <a:spLocks noChangeShapeType="1"/>
              </p:cNvSpPr>
              <p:nvPr/>
            </p:nvSpPr>
            <p:spPr bwMode="auto">
              <a:xfrm flipH="1">
                <a:off x="1155" y="3835"/>
                <a:ext cx="1" cy="1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6872" name="Text Box 62"/>
            <p:cNvSpPr txBox="1">
              <a:spLocks noChangeArrowheads="1"/>
            </p:cNvSpPr>
            <p:nvPr/>
          </p:nvSpPr>
          <p:spPr bwMode="auto">
            <a:xfrm>
              <a:off x="1746" y="2976"/>
              <a:ext cx="28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</a:p>
          </p:txBody>
        </p:sp>
        <p:sp>
          <p:nvSpPr>
            <p:cNvPr id="36873" name="Text Box 63"/>
            <p:cNvSpPr txBox="1">
              <a:spLocks noChangeArrowheads="1"/>
            </p:cNvSpPr>
            <p:nvPr/>
          </p:nvSpPr>
          <p:spPr bwMode="auto">
            <a:xfrm>
              <a:off x="2691" y="2468"/>
              <a:ext cx="28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36874" name="Text Box 64"/>
            <p:cNvSpPr txBox="1">
              <a:spLocks noChangeArrowheads="1"/>
            </p:cNvSpPr>
            <p:nvPr/>
          </p:nvSpPr>
          <p:spPr bwMode="auto">
            <a:xfrm>
              <a:off x="2744" y="3838"/>
              <a:ext cx="28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</a:p>
          </p:txBody>
        </p:sp>
        <p:grpSp>
          <p:nvGrpSpPr>
            <p:cNvPr id="36875" name="Group 90"/>
            <p:cNvGrpSpPr/>
            <p:nvPr/>
          </p:nvGrpSpPr>
          <p:grpSpPr bwMode="auto">
            <a:xfrm>
              <a:off x="970" y="2795"/>
              <a:ext cx="1957" cy="1089"/>
              <a:chOff x="970" y="2795"/>
              <a:chExt cx="1957" cy="1089"/>
            </a:xfrm>
          </p:grpSpPr>
          <p:sp>
            <p:nvSpPr>
              <p:cNvPr id="36878" name="Line 66"/>
              <p:cNvSpPr>
                <a:spLocks noChangeShapeType="1"/>
              </p:cNvSpPr>
              <p:nvPr/>
            </p:nvSpPr>
            <p:spPr bwMode="auto">
              <a:xfrm rot="21341853" flipH="1">
                <a:off x="970" y="2934"/>
                <a:ext cx="1910" cy="75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9" name="Line 67"/>
              <p:cNvSpPr>
                <a:spLocks noChangeShapeType="1"/>
              </p:cNvSpPr>
              <p:nvPr/>
            </p:nvSpPr>
            <p:spPr bwMode="auto">
              <a:xfrm rot="226077">
                <a:off x="971" y="3000"/>
                <a:ext cx="1956" cy="7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0" name="Line 68"/>
              <p:cNvSpPr>
                <a:spLocks noChangeShapeType="1"/>
              </p:cNvSpPr>
              <p:nvPr/>
            </p:nvSpPr>
            <p:spPr bwMode="auto">
              <a:xfrm>
                <a:off x="998" y="2840"/>
                <a:ext cx="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1" name="Line 69"/>
              <p:cNvSpPr>
                <a:spLocks noChangeShapeType="1"/>
              </p:cNvSpPr>
              <p:nvPr/>
            </p:nvSpPr>
            <p:spPr bwMode="auto">
              <a:xfrm>
                <a:off x="1010" y="3747"/>
                <a:ext cx="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2" name="Line 70"/>
              <p:cNvSpPr>
                <a:spLocks noChangeShapeType="1"/>
              </p:cNvSpPr>
              <p:nvPr/>
            </p:nvSpPr>
            <p:spPr bwMode="auto">
              <a:xfrm>
                <a:off x="2835" y="2795"/>
                <a:ext cx="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3" name="Line 71"/>
              <p:cNvSpPr>
                <a:spLocks noChangeShapeType="1"/>
              </p:cNvSpPr>
              <p:nvPr/>
            </p:nvSpPr>
            <p:spPr bwMode="auto">
              <a:xfrm>
                <a:off x="2889" y="3793"/>
                <a:ext cx="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6876" name="Text Box 73"/>
            <p:cNvSpPr txBox="1">
              <a:spLocks noChangeArrowheads="1"/>
            </p:cNvSpPr>
            <p:nvPr/>
          </p:nvSpPr>
          <p:spPr bwMode="auto">
            <a:xfrm>
              <a:off x="839" y="3993"/>
              <a:ext cx="28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36877" name="Text Box 74"/>
            <p:cNvSpPr txBox="1">
              <a:spLocks noChangeArrowheads="1"/>
            </p:cNvSpPr>
            <p:nvPr/>
          </p:nvSpPr>
          <p:spPr bwMode="auto">
            <a:xfrm>
              <a:off x="884" y="2341"/>
              <a:ext cx="28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</a:p>
          </p:txBody>
        </p:sp>
      </p:grpSp>
      <p:sp>
        <p:nvSpPr>
          <p:cNvPr id="36868" name="Line 92"/>
          <p:cNvSpPr>
            <a:spLocks noChangeShapeType="1"/>
          </p:cNvSpPr>
          <p:nvPr/>
        </p:nvSpPr>
        <p:spPr bwMode="auto">
          <a:xfrm>
            <a:off x="5776913" y="2825750"/>
            <a:ext cx="0" cy="11874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53" name="文本框 90"/>
          <p:cNvSpPr txBox="1">
            <a:spLocks noChangeArrowheads="1"/>
          </p:cNvSpPr>
          <p:nvPr/>
        </p:nvSpPr>
        <p:spPr bwMode="auto">
          <a:xfrm>
            <a:off x="2963863" y="1882775"/>
            <a:ext cx="3603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D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1025" y="390525"/>
            <a:ext cx="757238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fontAlgn="auto">
              <a:defRPr/>
            </a:pPr>
            <a:r>
              <a: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本框 2400257"/>
          <p:cNvSpPr txBox="1">
            <a:spLocks noChangeArrowheads="1"/>
          </p:cNvSpPr>
          <p:nvPr/>
        </p:nvSpPr>
        <p:spPr bwMode="auto">
          <a:xfrm>
            <a:off x="506413" y="704850"/>
            <a:ext cx="78295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just" eaLnBrk="1" hangingPunct="1"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如图，公园里有一条“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Z”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字型道路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ABCD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，其中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AB∥CD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，在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zh-CN" altLang="en-US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BC</a:t>
            </a:r>
            <a:r>
              <a:rPr lang="zh-CN" altLang="en-US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CD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三段道路旁各有一只小石凳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zh-CN" altLang="en-US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altLang="en-US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恰为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BC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的中点，且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zh-CN" altLang="en-US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altLang="en-US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在同一直线上，在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道路上停放着一排小汽车，从而无法直接测量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之间的距离，你能想出解决的方法吗？请说明其中的道理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pic>
        <p:nvPicPr>
          <p:cNvPr id="37891" name="图片 24002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3257550"/>
            <a:ext cx="2817812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81025" y="390525"/>
            <a:ext cx="757238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fontAlgn="auto">
              <a:defRPr/>
            </a:pPr>
            <a:r>
              <a: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练习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407425"/>
          <p:cNvSpPr txBox="1">
            <a:spLocks noChangeArrowheads="1"/>
          </p:cNvSpPr>
          <p:nvPr/>
        </p:nvSpPr>
        <p:spPr bwMode="auto">
          <a:xfrm>
            <a:off x="658813" y="876300"/>
            <a:ext cx="658177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解：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因为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AB∥CD,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所以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BME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CMF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中，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BM=CM</a:t>
            </a:r>
            <a:r>
              <a: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BME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CMF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所以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BME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≌△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CMF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(ASA)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，所以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BE=CF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故只要测量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CF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即可得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之间的距离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81025" y="390525"/>
            <a:ext cx="757238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fontAlgn="auto">
              <a:defRPr/>
            </a:pPr>
            <a:r>
              <a: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587777"/>
          <p:cNvSpPr>
            <a:spLocks noGrp="1" noRot="1" noChangeArrowheads="1"/>
          </p:cNvSpPr>
          <p:nvPr>
            <p:ph type="title"/>
          </p:nvPr>
        </p:nvSpPr>
        <p:spPr>
          <a:xfrm>
            <a:off x="-77788" y="747713"/>
            <a:ext cx="6708776" cy="746125"/>
          </a:xfrm>
        </p:spPr>
        <p:txBody>
          <a:bodyPr/>
          <a:lstStyle/>
          <a:p>
            <a:pPr eaLnBrk="1" hangingPunct="1"/>
            <a:r>
              <a:rPr lang="en-US" altLang="zh-CN" sz="2400" b="1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smtClean="0">
                <a:latin typeface="宋体" panose="02010600030101010101" pitchFamily="2" charset="-122"/>
                <a:ea typeface="宋体" panose="02010600030101010101" pitchFamily="2" charset="-122"/>
              </a:rPr>
              <a:t>利用三角形全等解决实际问题的一般步骤：</a:t>
            </a:r>
          </a:p>
        </p:txBody>
      </p:sp>
      <p:sp>
        <p:nvSpPr>
          <p:cNvPr id="587779" name="内容占位符 587778"/>
          <p:cNvSpPr>
            <a:spLocks noGrp="1" noRot="1" noChangeArrowheads="1"/>
          </p:cNvSpPr>
          <p:nvPr>
            <p:ph idx="1"/>
          </p:nvPr>
        </p:nvSpPr>
        <p:spPr>
          <a:xfrm>
            <a:off x="455613" y="1185863"/>
            <a:ext cx="8875712" cy="2697162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AutoNum type="circleNumDbPlain"/>
            </a:pP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先明确实际问题应用那些知识来解决。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AutoNum type="circleNumDbPlain"/>
            </a:pP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根据实际问题抽象出几何图形。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AutoNum type="circleNumDbPlain"/>
            </a:pP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结合图形和题意分析已知条件，由“已知”想“可知”。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AutoNum type="circleNumDbPlain"/>
            </a:pP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找到已知和未知的联系，寻求恰当的解决途径，并表述清楚。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81025" y="390525"/>
            <a:ext cx="757238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fontAlgn="auto">
              <a:defRPr/>
            </a:pPr>
            <a:r>
              <a: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总结</a:t>
            </a:r>
          </a:p>
        </p:txBody>
      </p:sp>
      <p:sp>
        <p:nvSpPr>
          <p:cNvPr id="271363" name="内容占位符 271362"/>
          <p:cNvSpPr>
            <a:spLocks noGrp="1" noChangeArrowheads="1"/>
          </p:cNvSpPr>
          <p:nvPr/>
        </p:nvSpPr>
        <p:spPr bwMode="auto">
          <a:xfrm>
            <a:off x="-1073150" y="3219450"/>
            <a:ext cx="977582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marL="1543050" lvl="4" indent="-171450">
              <a:lnSpc>
                <a:spcPct val="150000"/>
              </a:lnSpc>
            </a:pP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543050" lvl="4" indent="-171450">
              <a:lnSpc>
                <a:spcPct val="150000"/>
              </a:lnSpc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测量不能测或无法测的距离时，可以 转化为 </a:t>
            </a:r>
            <a:r>
              <a:rPr lang="zh-CN" altLang="en-US" sz="2400" b="1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构建两个全等三角形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利用“全等三角形对应边相等”来解决。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8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8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8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框 3"/>
          <p:cNvSpPr txBox="1">
            <a:spLocks noChangeArrowheads="1"/>
          </p:cNvSpPr>
          <p:nvPr/>
        </p:nvSpPr>
        <p:spPr bwMode="auto">
          <a:xfrm>
            <a:off x="2566988" y="1366838"/>
            <a:ext cx="4010025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8000" b="1">
                <a:latin typeface="宋体" panose="02010600030101010101" pitchFamily="2" charset="-122"/>
                <a:ea typeface="宋体" panose="02010600030101010101" pitchFamily="2" charset="-122"/>
              </a:rPr>
              <a:t>再 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/>
        </p:nvSpPr>
        <p:spPr>
          <a:xfrm>
            <a:off x="736600" y="2043113"/>
            <a:ext cx="944563" cy="4603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r>
              <a:rPr lang="zh-CN" altLang="en-US" sz="24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重点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93725" y="247650"/>
            <a:ext cx="2305050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fontAlgn="auto">
              <a:defRPr/>
            </a:pPr>
            <a:r>
              <a: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学习重点和难点</a:t>
            </a:r>
          </a:p>
        </p:txBody>
      </p:sp>
      <p:sp>
        <p:nvSpPr>
          <p:cNvPr id="13" name="矩形: 圆角 7"/>
          <p:cNvSpPr/>
          <p:nvPr/>
        </p:nvSpPr>
        <p:spPr>
          <a:xfrm>
            <a:off x="736600" y="3233738"/>
            <a:ext cx="944563" cy="4603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r>
              <a:rPr lang="zh-CN" altLang="en-US" sz="24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难点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905000" y="2298700"/>
            <a:ext cx="67183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能够根据三角形全等测定两点间的距离，并解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   决实际问题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1736725" y="2357438"/>
            <a:ext cx="142875" cy="1185862"/>
          </a:xfrm>
          <a:prstGeom prst="leftBrac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3" grpId="0" bldLvl="0" animBg="1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08013" y="325438"/>
            <a:ext cx="819150" cy="439737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fontAlgn="auto">
              <a:defRPr/>
            </a:pPr>
            <a:r>
              <a: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复习</a:t>
            </a:r>
          </a:p>
        </p:txBody>
      </p:sp>
      <p:sp>
        <p:nvSpPr>
          <p:cNvPr id="11" name="文本框 4097"/>
          <p:cNvSpPr txBox="1">
            <a:spLocks noChangeArrowheads="1"/>
          </p:cNvSpPr>
          <p:nvPr/>
        </p:nvSpPr>
        <p:spPr bwMode="auto">
          <a:xfrm>
            <a:off x="608013" y="884238"/>
            <a:ext cx="61547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24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要证明两个三角形全等应有哪些必要条件？</a:t>
            </a:r>
          </a:p>
        </p:txBody>
      </p:sp>
      <p:sp>
        <p:nvSpPr>
          <p:cNvPr id="12" name="文本框 4098"/>
          <p:cNvSpPr txBox="1">
            <a:spLocks noChangeArrowheads="1"/>
          </p:cNvSpPr>
          <p:nvPr/>
        </p:nvSpPr>
        <p:spPr bwMode="auto">
          <a:xfrm>
            <a:off x="608013" y="1370013"/>
            <a:ext cx="65690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）“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SSS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：三边对应相等的两个三角形全等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3" name="文本框 4099"/>
          <p:cNvSpPr txBox="1">
            <a:spLocks noChangeArrowheads="1"/>
          </p:cNvSpPr>
          <p:nvPr/>
        </p:nvSpPr>
        <p:spPr bwMode="auto">
          <a:xfrm>
            <a:off x="608013" y="1736725"/>
            <a:ext cx="744061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）“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ASA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：两角和它们的夹边对应相等的两个三角形全等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5" name="文本框 4100"/>
          <p:cNvSpPr txBox="1">
            <a:spLocks noChangeArrowheads="1"/>
          </p:cNvSpPr>
          <p:nvPr/>
        </p:nvSpPr>
        <p:spPr bwMode="auto">
          <a:xfrm>
            <a:off x="608013" y="2767013"/>
            <a:ext cx="730091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）“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AAS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：两角和其中一角的对边对应相等的两个三角形全等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16" name="文本框 4101"/>
          <p:cNvSpPr txBox="1">
            <a:spLocks noChangeArrowheads="1"/>
          </p:cNvSpPr>
          <p:nvPr/>
        </p:nvSpPr>
        <p:spPr bwMode="auto">
          <a:xfrm>
            <a:off x="608013" y="3887788"/>
            <a:ext cx="72993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）“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SAS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：两边和它们的夹角对应相等的两个三角形全等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5121"/>
          <p:cNvSpPr txBox="1">
            <a:spLocks noChangeArrowheads="1"/>
          </p:cNvSpPr>
          <p:nvPr/>
        </p:nvSpPr>
        <p:spPr bwMode="auto">
          <a:xfrm>
            <a:off x="623888" y="884238"/>
            <a:ext cx="61563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altLang="en-US" sz="24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两个全等的三角形有哪些性质</a:t>
            </a:r>
            <a:r>
              <a:rPr lang="en-US" altLang="zh-CN" sz="2400" b="1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？</a:t>
            </a:r>
          </a:p>
        </p:txBody>
      </p:sp>
      <p:sp>
        <p:nvSpPr>
          <p:cNvPr id="25" name="文本框 5122"/>
          <p:cNvSpPr txBox="1">
            <a:spLocks noChangeArrowheads="1"/>
          </p:cNvSpPr>
          <p:nvPr/>
        </p:nvSpPr>
        <p:spPr bwMode="auto">
          <a:xfrm>
            <a:off x="679450" y="1411288"/>
            <a:ext cx="459898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）全等三角形的对应边相等；</a:t>
            </a:r>
          </a:p>
        </p:txBody>
      </p:sp>
      <p:sp>
        <p:nvSpPr>
          <p:cNvPr id="26" name="文本框 5123"/>
          <p:cNvSpPr txBox="1">
            <a:spLocks noChangeArrowheads="1"/>
          </p:cNvSpPr>
          <p:nvPr/>
        </p:nvSpPr>
        <p:spPr bwMode="auto">
          <a:xfrm>
            <a:off x="679450" y="1960563"/>
            <a:ext cx="56753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）全等三角形的对应角相等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08013" y="325438"/>
            <a:ext cx="1065212" cy="4397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fontAlgn="auto">
              <a:defRPr/>
            </a:pPr>
            <a:r>
              <a: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听一听</a:t>
            </a:r>
          </a:p>
        </p:txBody>
      </p:sp>
      <p:sp>
        <p:nvSpPr>
          <p:cNvPr id="22531" name="文本框 550913"/>
          <p:cNvSpPr txBox="1">
            <a:spLocks noChangeArrowheads="1"/>
          </p:cNvSpPr>
          <p:nvPr/>
        </p:nvSpPr>
        <p:spPr bwMode="auto">
          <a:xfrm>
            <a:off x="482600" y="931863"/>
            <a:ext cx="659447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10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在抗日战争期间，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为了炸毁与我军阵地隔河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相望的日本鬼子的碉堡，需要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测出我军阵地到鬼子碉堡的距离。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由于没有任何测量工具，我八路军战士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为此绞尽脑汁，这时一位聪明的八路军战士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想出了一个办法，为成功炸毁碉堡立了一功。</a:t>
            </a:r>
          </a:p>
        </p:txBody>
      </p:sp>
      <p:sp>
        <p:nvSpPr>
          <p:cNvPr id="550915" name="椭圆 550914"/>
          <p:cNvSpPr>
            <a:spLocks noChangeArrowheads="1"/>
          </p:cNvSpPr>
          <p:nvPr/>
        </p:nvSpPr>
        <p:spPr bwMode="auto">
          <a:xfrm>
            <a:off x="3770313" y="1068388"/>
            <a:ext cx="333375" cy="3333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</a:ln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50916" name="直接连接符 550915"/>
          <p:cNvSpPr>
            <a:spLocks noChangeShapeType="1"/>
          </p:cNvSpPr>
          <p:nvPr/>
        </p:nvSpPr>
        <p:spPr bwMode="auto">
          <a:xfrm flipH="1" flipV="1">
            <a:off x="3922713" y="1233488"/>
            <a:ext cx="3363912" cy="3343275"/>
          </a:xfrm>
          <a:prstGeom prst="line">
            <a:avLst/>
          </a:prstGeom>
          <a:noFill/>
          <a:ln w="508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183063" y="931863"/>
            <a:ext cx="1376362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fontAlgn="auto">
              <a:defRPr/>
            </a:pPr>
            <a:r>
              <a:rPr lang="zh-CN" altLang="en-US" sz="2400" b="1" noProof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敌方阵地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396163" y="4306888"/>
            <a:ext cx="1376362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fontAlgn="auto">
              <a:defRPr/>
            </a:pPr>
            <a:r>
              <a:rPr lang="zh-CN" altLang="en-US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中国军人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ll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55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74675" y="266700"/>
            <a:ext cx="1066800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fontAlgn="auto">
              <a:defRPr/>
            </a:pPr>
            <a:r>
              <a: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MS Outlook" panose="05010100010000000000" pitchFamily="2" charset="2"/>
              </a:rPr>
              <a:t>做一做</a:t>
            </a:r>
            <a:endParaRPr lang="zh-CN" altLang="en-US" sz="24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dolFang R" charset="-122"/>
              <a:ea typeface="FandolFang R" charset="-122"/>
              <a:sym typeface="MS Outlook" panose="05010100010000000000" pitchFamily="2" charset="2"/>
            </a:endParaRPr>
          </a:p>
        </p:txBody>
      </p:sp>
      <p:sp>
        <p:nvSpPr>
          <p:cNvPr id="23555" name="文本框 78849"/>
          <p:cNvSpPr txBox="1">
            <a:spLocks noChangeArrowheads="1"/>
          </p:cNvSpPr>
          <p:nvPr/>
        </p:nvSpPr>
        <p:spPr bwMode="auto">
          <a:xfrm>
            <a:off x="84138" y="2424113"/>
            <a:ext cx="6000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这位聪明的八路军战士的方法如下：</a:t>
            </a:r>
          </a:p>
        </p:txBody>
      </p:sp>
      <p:sp>
        <p:nvSpPr>
          <p:cNvPr id="78851" name="文本框 78850"/>
          <p:cNvSpPr txBox="1">
            <a:spLocks noChangeArrowheads="1"/>
          </p:cNvSpPr>
          <p:nvPr/>
        </p:nvSpPr>
        <p:spPr bwMode="auto">
          <a:xfrm>
            <a:off x="125413" y="2774950"/>
            <a:ext cx="88931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战士面向碉堡的方向站好，然后调整帽子，使视线通过帽檐正好落在碉堡的底部；然后，他转过一个角度，保持刚才的姿势，这时视线落在了自己所在岸的某一点上；接着，他用步测的办法量出自己与那个点的距离，这个距离就是他与碉堡的距离。</a:t>
            </a:r>
          </a:p>
        </p:txBody>
      </p:sp>
      <p:graphicFrame>
        <p:nvGraphicFramePr>
          <p:cNvPr id="23557" name="对象 78851"/>
          <p:cNvGraphicFramePr/>
          <p:nvPr/>
        </p:nvGraphicFramePr>
        <p:xfrm>
          <a:off x="7042150" y="1530350"/>
          <a:ext cx="48736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r:id="rId4" imgW="8077200" imgH="1657350" progId="Paint.Picture">
                  <p:embed/>
                </p:oleObj>
              </mc:Choice>
              <mc:Fallback>
                <p:oleObj r:id="rId4" imgW="8077200" imgH="1657350" progId="Paint.Picture">
                  <p:embed/>
                  <p:pic>
                    <p:nvPicPr>
                      <p:cNvPr id="0" name="对象 7885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3771" t="37164" b="10632"/>
                      <a:stretch>
                        <a:fillRect/>
                      </a:stretch>
                    </p:blipFill>
                    <p:spPr bwMode="auto">
                      <a:xfrm>
                        <a:off x="7042150" y="1530350"/>
                        <a:ext cx="48736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对象 78852"/>
          <p:cNvGraphicFramePr/>
          <p:nvPr/>
        </p:nvGraphicFramePr>
        <p:xfrm>
          <a:off x="1101725" y="1341438"/>
          <a:ext cx="493713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r:id="rId6" imgW="8077200" imgH="1657350" progId="Paint.Picture">
                  <p:embed/>
                </p:oleObj>
              </mc:Choice>
              <mc:Fallback>
                <p:oleObj r:id="rId6" imgW="8077200" imgH="1657350" progId="Paint.Picture">
                  <p:embed/>
                  <p:pic>
                    <p:nvPicPr>
                      <p:cNvPr id="0" name="对象 7885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29" t="48372" r="93575"/>
                      <a:stretch>
                        <a:fillRect/>
                      </a:stretch>
                    </p:blipFill>
                    <p:spPr bwMode="auto">
                      <a:xfrm>
                        <a:off x="1101725" y="1341438"/>
                        <a:ext cx="493713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4" name="对象 78853"/>
          <p:cNvGraphicFramePr/>
          <p:nvPr/>
        </p:nvGraphicFramePr>
        <p:xfrm>
          <a:off x="4098925" y="803275"/>
          <a:ext cx="3048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r:id="rId7" imgW="8077200" imgH="1657350" progId="Paint.Picture">
                  <p:embed/>
                </p:oleObj>
              </mc:Choice>
              <mc:Fallback>
                <p:oleObj r:id="rId7" imgW="8077200" imgH="1657350" progId="Paint.Picture">
                  <p:embed/>
                  <p:pic>
                    <p:nvPicPr>
                      <p:cNvPr id="0" name="对象 7885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8380" r="47672"/>
                      <a:stretch>
                        <a:fillRect/>
                      </a:stretch>
                    </p:blipFill>
                    <p:spPr bwMode="auto">
                      <a:xfrm>
                        <a:off x="4098925" y="803275"/>
                        <a:ext cx="304800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对象 78854"/>
          <p:cNvGraphicFramePr/>
          <p:nvPr/>
        </p:nvGraphicFramePr>
        <p:xfrm>
          <a:off x="4117975" y="804863"/>
          <a:ext cx="28575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r:id="rId8" imgW="8077200" imgH="1657350" progId="Paint.Picture">
                  <p:embed/>
                </p:oleObj>
              </mc:Choice>
              <mc:Fallback>
                <p:oleObj r:id="rId8" imgW="8077200" imgH="1657350" progId="Paint.Picture">
                  <p:embed/>
                  <p:pic>
                    <p:nvPicPr>
                      <p:cNvPr id="0" name="对象 7885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2368" r="44350"/>
                      <a:stretch>
                        <a:fillRect/>
                      </a:stretch>
                    </p:blipFill>
                    <p:spPr bwMode="auto">
                      <a:xfrm>
                        <a:off x="4117975" y="804863"/>
                        <a:ext cx="285750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直接连接符 78855"/>
          <p:cNvSpPr>
            <a:spLocks noChangeShapeType="1"/>
          </p:cNvSpPr>
          <p:nvPr/>
        </p:nvSpPr>
        <p:spPr bwMode="auto">
          <a:xfrm>
            <a:off x="1508125" y="2152650"/>
            <a:ext cx="561498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78857" name="直接连接符 78856"/>
          <p:cNvSpPr>
            <a:spLocks noChangeShapeType="1"/>
          </p:cNvSpPr>
          <p:nvPr/>
        </p:nvSpPr>
        <p:spPr bwMode="auto">
          <a:xfrm flipH="1">
            <a:off x="1508125" y="965200"/>
            <a:ext cx="2806700" cy="11874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78858" name="直接连接符 78857"/>
          <p:cNvSpPr>
            <a:spLocks noChangeShapeType="1"/>
          </p:cNvSpPr>
          <p:nvPr/>
        </p:nvSpPr>
        <p:spPr bwMode="auto">
          <a:xfrm>
            <a:off x="4289425" y="965200"/>
            <a:ext cx="2808288" cy="11763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564" name="文本框 78858"/>
          <p:cNvSpPr txBox="1">
            <a:spLocks noChangeArrowheads="1"/>
          </p:cNvSpPr>
          <p:nvPr/>
        </p:nvSpPr>
        <p:spPr bwMode="auto">
          <a:xfrm>
            <a:off x="4965700" y="804863"/>
            <a:ext cx="285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23565" name="文本框 78859"/>
          <p:cNvSpPr txBox="1">
            <a:spLocks noChangeArrowheads="1"/>
          </p:cNvSpPr>
          <p:nvPr/>
        </p:nvSpPr>
        <p:spPr bwMode="auto">
          <a:xfrm>
            <a:off x="4179888" y="2132013"/>
            <a:ext cx="28575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23566" name="文本框 78860"/>
          <p:cNvSpPr txBox="1">
            <a:spLocks noChangeArrowheads="1"/>
          </p:cNvSpPr>
          <p:nvPr/>
        </p:nvSpPr>
        <p:spPr bwMode="auto">
          <a:xfrm>
            <a:off x="1209675" y="2206625"/>
            <a:ext cx="285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23567" name="文本框 78861"/>
          <p:cNvSpPr txBox="1">
            <a:spLocks noChangeArrowheads="1"/>
          </p:cNvSpPr>
          <p:nvPr/>
        </p:nvSpPr>
        <p:spPr bwMode="auto">
          <a:xfrm>
            <a:off x="7096125" y="2133600"/>
            <a:ext cx="4000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</a:p>
        </p:txBody>
      </p:sp>
      <p:grpSp>
        <p:nvGrpSpPr>
          <p:cNvPr id="78863" name="组合 78862"/>
          <p:cNvGrpSpPr/>
          <p:nvPr/>
        </p:nvGrpSpPr>
        <p:grpSpPr bwMode="auto">
          <a:xfrm>
            <a:off x="1479550" y="1825625"/>
            <a:ext cx="2808288" cy="692150"/>
            <a:chOff x="476" y="932"/>
            <a:chExt cx="2359" cy="582"/>
          </a:xfrm>
        </p:grpSpPr>
        <p:sp>
          <p:nvSpPr>
            <p:cNvPr id="23572" name="文本框 78863"/>
            <p:cNvSpPr txBox="1">
              <a:spLocks noChangeArrowheads="1"/>
            </p:cNvSpPr>
            <p:nvPr/>
          </p:nvSpPr>
          <p:spPr bwMode="auto">
            <a:xfrm>
              <a:off x="1610" y="932"/>
              <a:ext cx="544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4500" b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？</a:t>
              </a:r>
            </a:p>
          </p:txBody>
        </p:sp>
        <p:sp>
          <p:nvSpPr>
            <p:cNvPr id="23573" name="直接连接符 78864"/>
            <p:cNvSpPr>
              <a:spLocks noChangeShapeType="1"/>
            </p:cNvSpPr>
            <p:nvPr/>
          </p:nvSpPr>
          <p:spPr bwMode="auto">
            <a:xfrm>
              <a:off x="476" y="1207"/>
              <a:ext cx="2359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8866" name="组合 78865"/>
          <p:cNvGrpSpPr/>
          <p:nvPr/>
        </p:nvGrpSpPr>
        <p:grpSpPr bwMode="auto">
          <a:xfrm>
            <a:off x="4179888" y="1825625"/>
            <a:ext cx="2809875" cy="692150"/>
            <a:chOff x="476" y="932"/>
            <a:chExt cx="2359" cy="582"/>
          </a:xfrm>
        </p:grpSpPr>
        <p:sp>
          <p:nvSpPr>
            <p:cNvPr id="23570" name="文本框 78866"/>
            <p:cNvSpPr txBox="1">
              <a:spLocks noChangeArrowheads="1"/>
            </p:cNvSpPr>
            <p:nvPr/>
          </p:nvSpPr>
          <p:spPr bwMode="auto">
            <a:xfrm>
              <a:off x="1610" y="932"/>
              <a:ext cx="544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CN" altLang="en-US" sz="45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571" name="直接连接符 78867"/>
            <p:cNvSpPr>
              <a:spLocks noChangeShapeType="1"/>
            </p:cNvSpPr>
            <p:nvPr/>
          </p:nvSpPr>
          <p:spPr bwMode="auto">
            <a:xfrm>
              <a:off x="476" y="1207"/>
              <a:ext cx="2359" cy="0"/>
            </a:xfrm>
            <a:prstGeom prst="line">
              <a:avLst/>
            </a:prstGeom>
            <a:noFill/>
            <a:ln w="63500" cap="rnd">
              <a:solidFill>
                <a:srgbClr val="0000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ll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500"/>
                            </p:stCondLst>
                            <p:childTnLst>
                              <p:par>
                                <p:cTn id="29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000"/>
                            </p:stCondLst>
                            <p:childTnLst>
                              <p:par>
                                <p:cTn id="36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  <p:bldP spid="78857" grpId="0" animBg="1"/>
      <p:bldP spid="788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内容占位符 448514"/>
          <p:cNvSpPr>
            <a:spLocks noGrp="1" noRot="1" noChangeArrowheads="1"/>
          </p:cNvSpPr>
          <p:nvPr>
            <p:ph idx="1"/>
          </p:nvPr>
        </p:nvSpPr>
        <p:spPr>
          <a:xfrm>
            <a:off x="523875" y="788988"/>
            <a:ext cx="6827838" cy="415448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你相信这个故事中的测量方法能够测量出我军与碉堡的距离吗</a:t>
            </a:r>
            <a:r>
              <a:rPr lang="en-US" altLang="zh-CN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那位同学能给大家演示一下这种方法呢？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你可以把我们的战士的想法用图示表示出来吗？和同伴交流你的看法。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战士这么测量的依据是什么</a:t>
            </a:r>
            <a:r>
              <a:rPr lang="en-US" altLang="zh-CN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你能解释其中的道理吗</a:t>
            </a:r>
            <a:r>
              <a:rPr lang="en-US" altLang="zh-CN" sz="24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8963" y="352425"/>
            <a:ext cx="757237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fontAlgn="auto">
              <a:defRPr/>
            </a:pPr>
            <a:r>
              <a: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MS Outlook" panose="05010100010000000000" pitchFamily="2" charset="2"/>
              </a:rPr>
              <a:t>思考</a:t>
            </a:r>
            <a:endParaRPr lang="zh-CN" altLang="en-US" sz="24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dolFang R" charset="-122"/>
              <a:ea typeface="FandolFang R" charset="-122"/>
              <a:sym typeface="MS Outlook" panose="0501010001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charRg st="31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8515">
                                            <p:txEl>
                                              <p:charRg st="31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8515">
                                            <p:txEl>
                                              <p:charRg st="31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8515">
                                            <p:txEl>
                                              <p:charRg st="31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charRg st="51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8515">
                                            <p:txEl>
                                              <p:charRg st="51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8515">
                                            <p:txEl>
                                              <p:charRg st="51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8515">
                                            <p:txEl>
                                              <p:charRg st="51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charRg st="86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8515">
                                            <p:txEl>
                                              <p:charRg st="86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8515">
                                            <p:txEl>
                                              <p:charRg st="86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8515">
                                            <p:txEl>
                                              <p:charRg st="86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charRg st="101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8515">
                                            <p:txEl>
                                              <p:charRg st="101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8515">
                                            <p:txEl>
                                              <p:charRg st="101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8515">
                                            <p:txEl>
                                              <p:charRg st="101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74675" y="266700"/>
            <a:ext cx="1066800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fontAlgn="auto">
              <a:defRPr/>
            </a:pPr>
            <a:r>
              <a: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MS Outlook" panose="05010100010000000000" pitchFamily="2" charset="2"/>
              </a:rPr>
              <a:t>做一做</a:t>
            </a:r>
          </a:p>
        </p:txBody>
      </p:sp>
      <p:graphicFrame>
        <p:nvGraphicFramePr>
          <p:cNvPr id="25603" name="对象 435201"/>
          <p:cNvGraphicFramePr/>
          <p:nvPr/>
        </p:nvGraphicFramePr>
        <p:xfrm>
          <a:off x="7165975" y="1412875"/>
          <a:ext cx="4873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8" r:id="rId3" imgW="8077200" imgH="1657350" progId="Paint.Picture">
                  <p:embed/>
                </p:oleObj>
              </mc:Choice>
              <mc:Fallback>
                <p:oleObj r:id="rId3" imgW="8077200" imgH="1657350" progId="Paint.Picture">
                  <p:embed/>
                  <p:pic>
                    <p:nvPicPr>
                      <p:cNvPr id="0" name="对象 43520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3771" t="37164" b="10632"/>
                      <a:stretch>
                        <a:fillRect/>
                      </a:stretch>
                    </p:blipFill>
                    <p:spPr bwMode="auto">
                      <a:xfrm>
                        <a:off x="7165975" y="1412875"/>
                        <a:ext cx="48736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对象 435202"/>
          <p:cNvGraphicFramePr/>
          <p:nvPr/>
        </p:nvGraphicFramePr>
        <p:xfrm>
          <a:off x="1225550" y="1225550"/>
          <a:ext cx="49371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9" r:id="rId5" imgW="8077200" imgH="1657350" progId="Paint.Picture">
                  <p:embed/>
                </p:oleObj>
              </mc:Choice>
              <mc:Fallback>
                <p:oleObj r:id="rId5" imgW="8077200" imgH="1657350" progId="Paint.Picture">
                  <p:embed/>
                  <p:pic>
                    <p:nvPicPr>
                      <p:cNvPr id="0" name="对象 43520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29" t="48372" r="93575"/>
                      <a:stretch>
                        <a:fillRect/>
                      </a:stretch>
                    </p:blipFill>
                    <p:spPr bwMode="auto">
                      <a:xfrm>
                        <a:off x="1225550" y="1225550"/>
                        <a:ext cx="493713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对象 435203"/>
          <p:cNvGraphicFramePr/>
          <p:nvPr/>
        </p:nvGraphicFramePr>
        <p:xfrm>
          <a:off x="4222750" y="685800"/>
          <a:ext cx="3048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0" r:id="rId6" imgW="8077200" imgH="1657350" progId="Paint.Picture">
                  <p:embed/>
                </p:oleObj>
              </mc:Choice>
              <mc:Fallback>
                <p:oleObj r:id="rId6" imgW="8077200" imgH="1657350" progId="Paint.Picture">
                  <p:embed/>
                  <p:pic>
                    <p:nvPicPr>
                      <p:cNvPr id="0" name="对象 43520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8380" r="47672"/>
                      <a:stretch>
                        <a:fillRect/>
                      </a:stretch>
                    </p:blipFill>
                    <p:spPr bwMode="auto">
                      <a:xfrm>
                        <a:off x="4222750" y="685800"/>
                        <a:ext cx="304800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对象 435204"/>
          <p:cNvGraphicFramePr/>
          <p:nvPr/>
        </p:nvGraphicFramePr>
        <p:xfrm>
          <a:off x="4305300" y="685800"/>
          <a:ext cx="28575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1" r:id="rId7" imgW="8077200" imgH="1657350" progId="Paint.Picture">
                  <p:embed/>
                </p:oleObj>
              </mc:Choice>
              <mc:Fallback>
                <p:oleObj r:id="rId7" imgW="8077200" imgH="1657350" progId="Paint.Picture">
                  <p:embed/>
                  <p:pic>
                    <p:nvPicPr>
                      <p:cNvPr id="0" name="对象 43520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2368" r="44350"/>
                      <a:stretch>
                        <a:fillRect/>
                      </a:stretch>
                    </p:blipFill>
                    <p:spPr bwMode="auto">
                      <a:xfrm>
                        <a:off x="4305300" y="685800"/>
                        <a:ext cx="285750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直接连接符 435205"/>
          <p:cNvSpPr>
            <a:spLocks noChangeShapeType="1"/>
          </p:cNvSpPr>
          <p:nvPr/>
        </p:nvSpPr>
        <p:spPr bwMode="auto">
          <a:xfrm>
            <a:off x="1631950" y="2036763"/>
            <a:ext cx="561498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5608" name="直接连接符 435206"/>
          <p:cNvSpPr>
            <a:spLocks noChangeShapeType="1"/>
          </p:cNvSpPr>
          <p:nvPr/>
        </p:nvSpPr>
        <p:spPr bwMode="auto">
          <a:xfrm flipH="1">
            <a:off x="1631950" y="847725"/>
            <a:ext cx="2806700" cy="11890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5609" name="直接连接符 435207"/>
          <p:cNvSpPr>
            <a:spLocks noChangeShapeType="1"/>
          </p:cNvSpPr>
          <p:nvPr/>
        </p:nvSpPr>
        <p:spPr bwMode="auto">
          <a:xfrm>
            <a:off x="4438650" y="847725"/>
            <a:ext cx="2808288" cy="11890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35209" name="直接连接符 435208"/>
          <p:cNvSpPr>
            <a:spLocks noChangeShapeType="1"/>
          </p:cNvSpPr>
          <p:nvPr/>
        </p:nvSpPr>
        <p:spPr bwMode="auto">
          <a:xfrm>
            <a:off x="4438650" y="847725"/>
            <a:ext cx="0" cy="11890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5611" name="文本框 435209"/>
          <p:cNvSpPr txBox="1">
            <a:spLocks noChangeArrowheads="1"/>
          </p:cNvSpPr>
          <p:nvPr/>
        </p:nvSpPr>
        <p:spPr bwMode="auto">
          <a:xfrm>
            <a:off x="5176838" y="787400"/>
            <a:ext cx="285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25612" name="文本框 435210"/>
          <p:cNvSpPr txBox="1">
            <a:spLocks noChangeArrowheads="1"/>
          </p:cNvSpPr>
          <p:nvPr/>
        </p:nvSpPr>
        <p:spPr bwMode="auto">
          <a:xfrm>
            <a:off x="4303713" y="2016125"/>
            <a:ext cx="285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25613" name="文本框 435211"/>
          <p:cNvSpPr txBox="1">
            <a:spLocks noChangeArrowheads="1"/>
          </p:cNvSpPr>
          <p:nvPr/>
        </p:nvSpPr>
        <p:spPr bwMode="auto">
          <a:xfrm>
            <a:off x="1333500" y="2089150"/>
            <a:ext cx="2857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25614" name="文本框 435212"/>
          <p:cNvSpPr txBox="1">
            <a:spLocks noChangeArrowheads="1"/>
          </p:cNvSpPr>
          <p:nvPr/>
        </p:nvSpPr>
        <p:spPr bwMode="auto">
          <a:xfrm>
            <a:off x="7219950" y="2017713"/>
            <a:ext cx="4000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435214" name="矩形 435213"/>
          <p:cNvSpPr>
            <a:spLocks noChangeArrowheads="1"/>
          </p:cNvSpPr>
          <p:nvPr/>
        </p:nvSpPr>
        <p:spPr bwMode="auto">
          <a:xfrm>
            <a:off x="4438650" y="1874838"/>
            <a:ext cx="161925" cy="1619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5215" name="矩形 435214"/>
          <p:cNvSpPr>
            <a:spLocks noChangeArrowheads="1"/>
          </p:cNvSpPr>
          <p:nvPr/>
        </p:nvSpPr>
        <p:spPr bwMode="auto">
          <a:xfrm>
            <a:off x="4303713" y="1874838"/>
            <a:ext cx="161925" cy="1619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5216" name="任意多边形 435215"/>
          <p:cNvSpPr>
            <a:spLocks noChangeArrowheads="1"/>
          </p:cNvSpPr>
          <p:nvPr/>
        </p:nvSpPr>
        <p:spPr bwMode="auto">
          <a:xfrm>
            <a:off x="4432300" y="935038"/>
            <a:ext cx="209550" cy="111125"/>
          </a:xfrm>
          <a:custGeom>
            <a:avLst/>
            <a:gdLst>
              <a:gd name="T0" fmla="*/ 0 w 177"/>
              <a:gd name="T1" fmla="*/ 110728 h 93"/>
              <a:gd name="T2" fmla="*/ 185738 w 177"/>
              <a:gd name="T3" fmla="*/ 53578 h 93"/>
              <a:gd name="T4" fmla="*/ 185738 w 177"/>
              <a:gd name="T5" fmla="*/ 25003 h 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" h="93">
                <a:moveTo>
                  <a:pt x="0" y="93"/>
                </a:moveTo>
                <a:cubicBezTo>
                  <a:pt x="61" y="83"/>
                  <a:pt x="105" y="79"/>
                  <a:pt x="156" y="45"/>
                </a:cubicBezTo>
                <a:cubicBezTo>
                  <a:pt x="170" y="4"/>
                  <a:pt x="177" y="0"/>
                  <a:pt x="156" y="21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35217" name="任意多边形 435216"/>
          <p:cNvSpPr>
            <a:spLocks noChangeArrowheads="1"/>
          </p:cNvSpPr>
          <p:nvPr/>
        </p:nvSpPr>
        <p:spPr bwMode="auto">
          <a:xfrm>
            <a:off x="4268788" y="904875"/>
            <a:ext cx="163512" cy="69850"/>
          </a:xfrm>
          <a:custGeom>
            <a:avLst/>
            <a:gdLst>
              <a:gd name="T0" fmla="*/ 0 w 138"/>
              <a:gd name="T1" fmla="*/ 0 h 58"/>
              <a:gd name="T2" fmla="*/ 164306 w 138"/>
              <a:gd name="T3" fmla="*/ 69056 h 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8" h="58">
                <a:moveTo>
                  <a:pt x="0" y="0"/>
                </a:moveTo>
                <a:cubicBezTo>
                  <a:pt x="56" y="37"/>
                  <a:pt x="74" y="58"/>
                  <a:pt x="138" y="58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25619" name="组合 435217"/>
          <p:cNvGrpSpPr/>
          <p:nvPr/>
        </p:nvGrpSpPr>
        <p:grpSpPr bwMode="auto">
          <a:xfrm>
            <a:off x="1631950" y="1706563"/>
            <a:ext cx="2808288" cy="692150"/>
            <a:chOff x="476" y="932"/>
            <a:chExt cx="2359" cy="582"/>
          </a:xfrm>
        </p:grpSpPr>
        <p:sp>
          <p:nvSpPr>
            <p:cNvPr id="25642" name="文本框 435218"/>
            <p:cNvSpPr txBox="1">
              <a:spLocks noChangeArrowheads="1"/>
            </p:cNvSpPr>
            <p:nvPr/>
          </p:nvSpPr>
          <p:spPr bwMode="auto">
            <a:xfrm>
              <a:off x="1610" y="932"/>
              <a:ext cx="544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4500" b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？</a:t>
              </a:r>
            </a:p>
          </p:txBody>
        </p:sp>
        <p:sp>
          <p:nvSpPr>
            <p:cNvPr id="25643" name="直接连接符 435219"/>
            <p:cNvSpPr>
              <a:spLocks noChangeShapeType="1"/>
            </p:cNvSpPr>
            <p:nvPr/>
          </p:nvSpPr>
          <p:spPr bwMode="auto">
            <a:xfrm>
              <a:off x="476" y="1207"/>
              <a:ext cx="2359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35221" name="组合 435220"/>
          <p:cNvGrpSpPr/>
          <p:nvPr/>
        </p:nvGrpSpPr>
        <p:grpSpPr bwMode="auto">
          <a:xfrm>
            <a:off x="4413250" y="1708150"/>
            <a:ext cx="2808288" cy="693738"/>
            <a:chOff x="476" y="932"/>
            <a:chExt cx="2359" cy="582"/>
          </a:xfrm>
        </p:grpSpPr>
        <p:sp>
          <p:nvSpPr>
            <p:cNvPr id="25640" name="文本框 435221"/>
            <p:cNvSpPr txBox="1">
              <a:spLocks noChangeArrowheads="1"/>
            </p:cNvSpPr>
            <p:nvPr/>
          </p:nvSpPr>
          <p:spPr bwMode="auto">
            <a:xfrm>
              <a:off x="1610" y="932"/>
              <a:ext cx="544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CN" altLang="en-US" sz="45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641" name="直接连接符 435222"/>
            <p:cNvSpPr>
              <a:spLocks noChangeShapeType="1"/>
            </p:cNvSpPr>
            <p:nvPr/>
          </p:nvSpPr>
          <p:spPr bwMode="auto">
            <a:xfrm>
              <a:off x="476" y="1207"/>
              <a:ext cx="2359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35224" name="组合 435223"/>
          <p:cNvGrpSpPr/>
          <p:nvPr/>
        </p:nvGrpSpPr>
        <p:grpSpPr bwMode="auto">
          <a:xfrm>
            <a:off x="1443038" y="2557463"/>
            <a:ext cx="6588125" cy="2667000"/>
            <a:chOff x="431" y="1842"/>
            <a:chExt cx="5533" cy="2240"/>
          </a:xfrm>
        </p:grpSpPr>
        <p:sp>
          <p:nvSpPr>
            <p:cNvPr id="25627" name="右大括号 435224"/>
            <p:cNvSpPr/>
            <p:nvPr/>
          </p:nvSpPr>
          <p:spPr bwMode="auto">
            <a:xfrm flipH="1">
              <a:off x="521" y="2378"/>
              <a:ext cx="154" cy="779"/>
            </a:xfrm>
            <a:prstGeom prst="rightBrace">
              <a:avLst>
                <a:gd name="adj1" fmla="val 4206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257175" indent="-257175" algn="ctr"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v"/>
              </a:pPr>
              <a:endParaRPr lang="zh-CN" altLang="en-US" sz="21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628" name="组合 435225"/>
            <p:cNvGrpSpPr/>
            <p:nvPr/>
          </p:nvGrpSpPr>
          <p:grpSpPr bwMode="auto">
            <a:xfrm>
              <a:off x="431" y="1842"/>
              <a:ext cx="5533" cy="2240"/>
              <a:chOff x="431" y="1842"/>
              <a:chExt cx="5533" cy="2240"/>
            </a:xfrm>
          </p:grpSpPr>
          <p:grpSp>
            <p:nvGrpSpPr>
              <p:cNvPr id="25629" name="组合 435226"/>
              <p:cNvGrpSpPr/>
              <p:nvPr/>
            </p:nvGrpSpPr>
            <p:grpSpPr bwMode="auto">
              <a:xfrm>
                <a:off x="930" y="3384"/>
                <a:ext cx="4830" cy="698"/>
                <a:chOff x="936" y="3158"/>
                <a:chExt cx="4666" cy="698"/>
              </a:xfrm>
            </p:grpSpPr>
            <p:sp>
              <p:nvSpPr>
                <p:cNvPr id="25638" name="矩形 435227"/>
                <p:cNvSpPr>
                  <a:spLocks noChangeArrowheads="1"/>
                </p:cNvSpPr>
                <p:nvPr/>
              </p:nvSpPr>
              <p:spPr bwMode="auto">
                <a:xfrm>
                  <a:off x="1368" y="3158"/>
                  <a:ext cx="4234" cy="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BC</a:t>
                  </a:r>
                  <a:r>
                    <a:rPr lang="en-US" altLang="zh-CN" sz="2400" b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= </a:t>
                  </a:r>
                  <a:r>
                    <a:rPr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DC</a:t>
                  </a:r>
                  <a:r>
                    <a:rPr lang="zh-CN" altLang="en-US" sz="2400" b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（                                                ）</a:t>
                  </a:r>
                </a:p>
              </p:txBody>
            </p:sp>
            <p:sp>
              <p:nvSpPr>
                <p:cNvPr id="25639" name="右箭头 435228"/>
                <p:cNvSpPr>
                  <a:spLocks noChangeArrowheads="1"/>
                </p:cNvSpPr>
                <p:nvPr/>
              </p:nvSpPr>
              <p:spPr bwMode="auto">
                <a:xfrm>
                  <a:off x="936" y="3286"/>
                  <a:ext cx="336" cy="144"/>
                </a:xfrm>
                <a:prstGeom prst="rightArrow">
                  <a:avLst>
                    <a:gd name="adj1" fmla="val 50000"/>
                    <a:gd name="adj2" fmla="val 58290"/>
                  </a:avLst>
                </a:prstGeom>
                <a:solidFill>
                  <a:srgbClr val="33CCCC"/>
                </a:solidFill>
                <a:ln w="9525">
                  <a:solidFill>
                    <a:srgbClr val="0000CC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5630" name="矩形 435229"/>
              <p:cNvSpPr>
                <a:spLocks noChangeArrowheads="1"/>
              </p:cNvSpPr>
              <p:nvPr/>
            </p:nvSpPr>
            <p:spPr bwMode="auto">
              <a:xfrm>
                <a:off x="431" y="1842"/>
                <a:ext cx="3752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 b="1">
                    <a:solidFill>
                      <a:srgbClr val="0207D4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理由：在</a:t>
                </a:r>
                <a:r>
                  <a:rPr lang="en-US" altLang="zh-CN" sz="2400" b="1">
                    <a:solidFill>
                      <a:srgbClr val="0207D4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△</a:t>
                </a:r>
                <a:r>
                  <a:rPr lang="en-US" altLang="zh-CN" sz="2400" b="1" i="1">
                    <a:solidFill>
                      <a:srgbClr val="0207D4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ACB</a:t>
                </a:r>
                <a:r>
                  <a:rPr lang="zh-CN" altLang="en-US" sz="2400" b="1">
                    <a:solidFill>
                      <a:srgbClr val="0207D4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与</a:t>
                </a:r>
                <a:r>
                  <a:rPr lang="en-US" altLang="zh-CN" sz="2400" b="1">
                    <a:solidFill>
                      <a:srgbClr val="0207D4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△</a:t>
                </a:r>
                <a:r>
                  <a:rPr lang="en-US" altLang="zh-CN" sz="2400" b="1" i="1">
                    <a:solidFill>
                      <a:srgbClr val="0207D4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ACD</a:t>
                </a:r>
                <a:r>
                  <a:rPr lang="zh-CN" altLang="en-US" sz="2400" b="1">
                    <a:solidFill>
                      <a:srgbClr val="0207D4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中，</a:t>
                </a:r>
              </a:p>
            </p:txBody>
          </p:sp>
          <p:sp>
            <p:nvSpPr>
              <p:cNvPr id="25631" name="矩形 435230"/>
              <p:cNvSpPr>
                <a:spLocks noChangeArrowheads="1"/>
              </p:cNvSpPr>
              <p:nvPr/>
            </p:nvSpPr>
            <p:spPr bwMode="auto">
              <a:xfrm>
                <a:off x="657" y="2205"/>
                <a:ext cx="2304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solidFill>
                      <a:srgbClr val="0207D4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∠</a:t>
                </a:r>
                <a:r>
                  <a:rPr lang="en-US" altLang="zh-CN" sz="2400" b="1" i="1">
                    <a:solidFill>
                      <a:srgbClr val="0207D4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BAC</a:t>
                </a:r>
                <a:r>
                  <a:rPr lang="en-US" altLang="zh-CN" sz="2400" b="1">
                    <a:solidFill>
                      <a:srgbClr val="0207D4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=∠</a:t>
                </a:r>
                <a:r>
                  <a:rPr lang="en-US" altLang="zh-CN" sz="2400" b="1" i="1">
                    <a:solidFill>
                      <a:srgbClr val="0207D4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DAC</a:t>
                </a:r>
              </a:p>
            </p:txBody>
          </p:sp>
          <p:sp>
            <p:nvSpPr>
              <p:cNvPr id="25632" name="矩形 435231"/>
              <p:cNvSpPr>
                <a:spLocks noChangeArrowheads="1"/>
              </p:cNvSpPr>
              <p:nvPr/>
            </p:nvSpPr>
            <p:spPr bwMode="auto">
              <a:xfrm>
                <a:off x="706" y="2568"/>
                <a:ext cx="2265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AC</a:t>
                </a:r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:r>
                  <a:rPr lang="en-US" altLang="zh-CN" sz="2400" b="1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AC</a:t>
                </a:r>
                <a:r>
                  <a:rPr lang="zh-CN" altLang="en-US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（公共边） </a:t>
                </a:r>
              </a:p>
            </p:txBody>
          </p:sp>
          <p:sp>
            <p:nvSpPr>
              <p:cNvPr id="25633" name="矩形 435232"/>
              <p:cNvSpPr>
                <a:spLocks noChangeArrowheads="1"/>
              </p:cNvSpPr>
              <p:nvPr/>
            </p:nvSpPr>
            <p:spPr bwMode="auto">
              <a:xfrm>
                <a:off x="703" y="2931"/>
                <a:ext cx="2864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∠</a:t>
                </a:r>
                <a:r>
                  <a:rPr lang="en-US" altLang="zh-CN" sz="2400" b="1" i="1">
                    <a:solidFill>
                      <a:srgbClr val="0207D4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ACB</a:t>
                </a:r>
                <a:r>
                  <a:rPr lang="en-US" altLang="zh-CN" sz="2400" b="1">
                    <a:solidFill>
                      <a:srgbClr val="0207D4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=∠</a:t>
                </a:r>
                <a:r>
                  <a:rPr lang="en-US" altLang="zh-CN" sz="2400" b="1" i="1">
                    <a:solidFill>
                      <a:srgbClr val="0207D4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ACD</a:t>
                </a:r>
                <a:r>
                  <a:rPr lang="en-US" altLang="zh-CN" sz="2400" b="1">
                    <a:solidFill>
                      <a:srgbClr val="0207D4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=90°</a:t>
                </a:r>
              </a:p>
            </p:txBody>
          </p:sp>
          <p:grpSp>
            <p:nvGrpSpPr>
              <p:cNvPr id="25634" name="组合 435233"/>
              <p:cNvGrpSpPr/>
              <p:nvPr/>
            </p:nvGrpSpPr>
            <p:grpSpPr bwMode="auto">
              <a:xfrm>
                <a:off x="2806" y="2568"/>
                <a:ext cx="3158" cy="388"/>
                <a:chOff x="2398" y="2296"/>
                <a:chExt cx="3158" cy="388"/>
              </a:xfrm>
            </p:grpSpPr>
            <p:sp>
              <p:nvSpPr>
                <p:cNvPr id="25636" name="右箭头 435234"/>
                <p:cNvSpPr>
                  <a:spLocks noChangeArrowheads="1"/>
                </p:cNvSpPr>
                <p:nvPr/>
              </p:nvSpPr>
              <p:spPr bwMode="auto">
                <a:xfrm>
                  <a:off x="2398" y="2408"/>
                  <a:ext cx="438" cy="144"/>
                </a:xfrm>
                <a:prstGeom prst="rightArrow">
                  <a:avLst>
                    <a:gd name="adj1" fmla="val 50000"/>
                    <a:gd name="adj2" fmla="val 75985"/>
                  </a:avLst>
                </a:prstGeom>
                <a:solidFill>
                  <a:srgbClr val="33CCCC"/>
                </a:solidFill>
                <a:ln w="9525">
                  <a:solidFill>
                    <a:srgbClr val="0000CC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637" name="矩形 435235"/>
                <p:cNvSpPr>
                  <a:spLocks noChangeArrowheads="1"/>
                </p:cNvSpPr>
                <p:nvPr/>
              </p:nvSpPr>
              <p:spPr bwMode="auto">
                <a:xfrm>
                  <a:off x="2836" y="2296"/>
                  <a:ext cx="2720" cy="3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400" b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△</a:t>
                  </a:r>
                  <a:r>
                    <a:rPr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ACB</a:t>
                  </a:r>
                  <a:r>
                    <a:rPr lang="en-US" altLang="zh-CN" sz="2400" b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≌△</a:t>
                  </a:r>
                  <a:r>
                    <a:rPr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ACD</a:t>
                  </a:r>
                  <a:r>
                    <a:rPr lang="zh-CN" altLang="en-US" sz="2400" b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（</a:t>
                  </a:r>
                  <a:r>
                    <a:rPr lang="en-US" altLang="zh-CN" sz="2400" b="1" i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ASA</a:t>
                  </a:r>
                  <a:r>
                    <a:rPr lang="zh-CN" altLang="en-US" sz="2400" b="1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）</a:t>
                  </a:r>
                </a:p>
              </p:txBody>
            </p:sp>
          </p:grpSp>
          <p:sp>
            <p:nvSpPr>
              <p:cNvPr id="25635" name="文本框 435236"/>
              <p:cNvSpPr txBox="1">
                <a:spLocks noChangeArrowheads="1"/>
              </p:cNvSpPr>
              <p:nvPr/>
            </p:nvSpPr>
            <p:spPr bwMode="auto">
              <a:xfrm>
                <a:off x="2608" y="3375"/>
                <a:ext cx="2721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100" b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全等三角形的对应边相等</a:t>
                </a:r>
                <a:endParaRPr lang="zh-CN" altLang="en-US" sz="21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35238" name="组合 435237"/>
          <p:cNvGrpSpPr/>
          <p:nvPr/>
        </p:nvGrpSpPr>
        <p:grpSpPr bwMode="auto">
          <a:xfrm>
            <a:off x="1652588" y="1603375"/>
            <a:ext cx="5511800" cy="660400"/>
            <a:chOff x="536" y="981"/>
            <a:chExt cx="4629" cy="555"/>
          </a:xfrm>
        </p:grpSpPr>
        <p:sp>
          <p:nvSpPr>
            <p:cNvPr id="25623" name="文本框 435238"/>
            <p:cNvSpPr txBox="1">
              <a:spLocks noChangeArrowheads="1"/>
            </p:cNvSpPr>
            <p:nvPr/>
          </p:nvSpPr>
          <p:spPr bwMode="auto">
            <a:xfrm>
              <a:off x="3470" y="981"/>
              <a:ext cx="907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>
                  <a:latin typeface="Times New Roman" panose="02020603050405020304" pitchFamily="18" charset="0"/>
                  <a:ea typeface="黑体" panose="02010609060101010101" pitchFamily="49" charset="-122"/>
                </a:rPr>
                <a:t>步测距离</a:t>
              </a:r>
            </a:p>
          </p:txBody>
        </p:sp>
        <p:sp>
          <p:nvSpPr>
            <p:cNvPr id="25624" name="右大括号 435239"/>
            <p:cNvSpPr/>
            <p:nvPr/>
          </p:nvSpPr>
          <p:spPr bwMode="auto">
            <a:xfrm rot="-5400000">
              <a:off x="3941" y="124"/>
              <a:ext cx="136" cy="2313"/>
            </a:xfrm>
            <a:prstGeom prst="rightBrace">
              <a:avLst>
                <a:gd name="adj1" fmla="val 14141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5625" name="文本框 435240"/>
            <p:cNvSpPr txBox="1">
              <a:spLocks noChangeArrowheads="1"/>
            </p:cNvSpPr>
            <p:nvPr/>
          </p:nvSpPr>
          <p:spPr bwMode="auto">
            <a:xfrm>
              <a:off x="1490" y="993"/>
              <a:ext cx="907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>
                  <a:latin typeface="Times New Roman" panose="02020603050405020304" pitchFamily="18" charset="0"/>
                  <a:ea typeface="黑体" panose="02010609060101010101" pitchFamily="49" charset="-122"/>
                </a:rPr>
                <a:t>碉堡距离</a:t>
              </a:r>
            </a:p>
          </p:txBody>
        </p:sp>
        <p:sp>
          <p:nvSpPr>
            <p:cNvPr id="25626" name="右大括号 435241"/>
            <p:cNvSpPr/>
            <p:nvPr/>
          </p:nvSpPr>
          <p:spPr bwMode="auto">
            <a:xfrm rot="-5400000">
              <a:off x="1625" y="136"/>
              <a:ext cx="136" cy="2313"/>
            </a:xfrm>
            <a:prstGeom prst="rightBrace">
              <a:avLst>
                <a:gd name="adj1" fmla="val 14141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5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5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5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5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5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5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5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5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5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3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1000"/>
                                        <p:tgtEl>
                                          <p:spTgt spid="43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52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52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5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9" grpId="0" animBg="1"/>
      <p:bldP spid="435216" grpId="0" animBg="1"/>
      <p:bldP spid="435217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1278</Words>
  <Application>Microsoft Office PowerPoint</Application>
  <PresentationFormat>全屏显示(16:9)</PresentationFormat>
  <Paragraphs>238</Paragraphs>
  <Slides>24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FandolFang R</vt:lpstr>
      <vt:lpstr>黑体</vt:lpstr>
      <vt:lpstr>华文仿宋</vt:lpstr>
      <vt:lpstr>华文行楷</vt:lpstr>
      <vt:lpstr>宋体</vt:lpstr>
      <vt:lpstr>微软雅黑</vt:lpstr>
      <vt:lpstr>Arial</vt:lpstr>
      <vt:lpstr>Calibri</vt:lpstr>
      <vt:lpstr>MS Outlook</vt:lpstr>
      <vt:lpstr>Times New Roman</vt:lpstr>
      <vt:lpstr>Wingdings</vt:lpstr>
      <vt:lpstr>WWW.2PPT.COM
</vt:lpstr>
      <vt:lpstr>Bitmap Image</vt:lpstr>
      <vt:lpstr>Photoshop.Image.7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利用三角形全等解决实际问题的一般步骤：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2020-02-02T10:55:00Z</dcterms:created>
  <dcterms:modified xsi:type="dcterms:W3CDTF">2023-01-17T02:22:31Z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C5762EC7B7224AF3BD112741531218E4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