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62" r:id="rId2"/>
    <p:sldId id="264" r:id="rId3"/>
    <p:sldId id="307" r:id="rId4"/>
    <p:sldId id="313" r:id="rId5"/>
    <p:sldId id="306" r:id="rId6"/>
    <p:sldId id="314" r:id="rId7"/>
    <p:sldId id="315" r:id="rId8"/>
    <p:sldId id="316"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4</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第一课时　</a:t>
            </a:r>
            <a:r>
              <a:rPr lang="en-US" altLang="zh-CN" sz="2000" b="1" i="0" kern="1200" smtClean="0">
                <a:solidFill>
                  <a:schemeClr val="tx1"/>
                </a:solidFill>
                <a:effectLst/>
                <a:latin typeface="+mj-lt"/>
                <a:ea typeface="+mj-ea"/>
                <a:cs typeface="+mj-cs"/>
              </a:rPr>
              <a:t>Welcome to the unit</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latin typeface="Times New Roman" panose="02020603050405020304" pitchFamily="18" charset="0"/>
                <a:cs typeface="Times New Roman" panose="02020603050405020304" pitchFamily="18" charset="0"/>
              </a:rPr>
              <a:t>Growing </a:t>
            </a:r>
            <a:r>
              <a:rPr lang="en-US" altLang="zh-CN" sz="6600" dirty="0">
                <a:latin typeface="Times New Roman" panose="02020603050405020304" pitchFamily="18" charset="0"/>
                <a:cs typeface="Times New Roman" panose="02020603050405020304" pitchFamily="18" charset="0"/>
              </a:rPr>
              <a:t>up</a:t>
            </a:r>
            <a:endParaRPr lang="zh-CN" altLang="zh-CN" sz="6600" dirty="0">
              <a:latin typeface="Times New Roman" panose="02020603050405020304" pitchFamily="18" charset="0"/>
              <a:cs typeface="Times New Roman" panose="02020603050405020304" pitchFamily="18" charset="0"/>
            </a:endParaRPr>
          </a:p>
        </p:txBody>
      </p:sp>
      <p:sp>
        <p:nvSpPr>
          <p:cNvPr id="5" name="矩形 4"/>
          <p:cNvSpPr/>
          <p:nvPr/>
        </p:nvSpPr>
        <p:spPr>
          <a:xfrm>
            <a:off x="0" y="962452"/>
            <a:ext cx="12192000" cy="923330"/>
          </a:xfrm>
          <a:prstGeom prst="rect">
            <a:avLst/>
          </a:prstGeom>
        </p:spPr>
        <p:txBody>
          <a:bodyPr wrap="square">
            <a:spAutoFit/>
          </a:bodyPr>
          <a:lstStyle/>
          <a:p>
            <a:pPr algn="ctr"/>
            <a:r>
              <a:rPr lang="en-US" altLang="zh-CN" sz="5400" dirty="0"/>
              <a:t>Unit 4</a:t>
            </a:r>
            <a:endParaRPr lang="zh-CN" altLang="en-US" sz="5400" dirty="0"/>
          </a:p>
        </p:txBody>
      </p:sp>
      <p:sp>
        <p:nvSpPr>
          <p:cNvPr id="6" name="矩形 5"/>
          <p:cNvSpPr/>
          <p:nvPr/>
        </p:nvSpPr>
        <p:spPr>
          <a:xfrm>
            <a:off x="0" y="4636529"/>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5</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91183"/>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1.Did you eat anything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unusual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不寻常的</a:t>
            </a:r>
            <a:r>
              <a:rPr lang="en-US" altLang="zh-CN" sz="2200" dirty="0">
                <a:solidFill>
                  <a:srgbClr val="000000"/>
                </a:solidFill>
                <a:latin typeface="Times New Roman" panose="02020603050405020304" pitchFamily="18" charset="0"/>
                <a:cs typeface="Times New Roman" panose="02020603050405020304" pitchFamily="18" charset="0"/>
              </a:rPr>
              <a:t>  ) in the last two days?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2.Susan looked at Jack in great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surprise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惊奇</a:t>
            </a:r>
            <a:r>
              <a:rPr lang="en-US" altLang="zh-CN" sz="2200" dirty="0">
                <a:solidFill>
                  <a:srgbClr val="000000"/>
                </a:solidFill>
                <a:latin typeface="Times New Roman" panose="02020603050405020304" pitchFamily="18" charset="0"/>
                <a:cs typeface="Times New Roman" panose="02020603050405020304" pitchFamily="18" charset="0"/>
              </a:rPr>
              <a:t>  ),wondering what he meant.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3.Has your company done any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research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研究</a:t>
            </a:r>
            <a:r>
              <a:rPr lang="en-US" altLang="zh-CN" sz="2200" dirty="0">
                <a:solidFill>
                  <a:srgbClr val="000000"/>
                </a:solidFill>
                <a:latin typeface="Times New Roman" panose="02020603050405020304" pitchFamily="18" charset="0"/>
                <a:cs typeface="Times New Roman" panose="02020603050405020304" pitchFamily="18" charset="0"/>
              </a:rPr>
              <a:t>  ) in this field?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4.When I think of my little dog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death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死亡</a:t>
            </a:r>
            <a:r>
              <a:rPr lang="en-US" altLang="zh-CN" sz="2200" dirty="0">
                <a:solidFill>
                  <a:srgbClr val="000000"/>
                </a:solidFill>
                <a:latin typeface="Times New Roman" panose="02020603050405020304" pitchFamily="18" charset="0"/>
                <a:cs typeface="Times New Roman" panose="02020603050405020304" pitchFamily="18" charset="0"/>
              </a:rPr>
              <a:t>  ),I always feel sad.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5.He is researching into the causes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cancer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癌症</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278632" y="2768369"/>
            <a:ext cx="98856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278632" y="3090585"/>
            <a:ext cx="988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71759" y="3234300"/>
            <a:ext cx="114137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071759" y="3556516"/>
            <a:ext cx="11413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998186" y="3619828"/>
            <a:ext cx="114137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998186" y="3942044"/>
            <a:ext cx="11413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568872" y="4015254"/>
            <a:ext cx="8229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4568872" y="4337470"/>
            <a:ext cx="8229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4801663" y="4400782"/>
            <a:ext cx="97902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4801663" y="4722998"/>
            <a:ext cx="979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be ready </a:t>
            </a:r>
            <a:r>
              <a:rPr lang="en-US" altLang="zh-CN" sz="2200" dirty="0" err="1">
                <a:solidFill>
                  <a:srgbClr val="000000"/>
                </a:solidFill>
                <a:latin typeface="Times New Roman" panose="02020603050405020304" pitchFamily="18" charset="0"/>
                <a:cs typeface="Times New Roman" panose="02020603050405020304" pitchFamily="18" charset="0"/>
              </a:rPr>
              <a:t>to,in</a:t>
            </a:r>
            <a:r>
              <a:rPr lang="en-US" altLang="zh-CN" sz="2200" dirty="0">
                <a:solidFill>
                  <a:srgbClr val="000000"/>
                </a:solidFill>
                <a:latin typeface="Times New Roman" panose="02020603050405020304" pitchFamily="18" charset="0"/>
                <a:cs typeface="Times New Roman" panose="02020603050405020304" pitchFamily="18" charset="0"/>
              </a:rPr>
              <a:t> one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en-US" altLang="zh-CN" sz="2200" dirty="0" err="1">
                <a:solidFill>
                  <a:srgbClr val="000000"/>
                </a:solidFill>
                <a:latin typeface="Times New Roman" panose="02020603050405020304" pitchFamily="18" charset="0"/>
                <a:cs typeface="Times New Roman" panose="02020603050405020304" pitchFamily="18" charset="0"/>
              </a:rPr>
              <a:t>twenties,to</a:t>
            </a:r>
            <a:r>
              <a:rPr lang="en-US" altLang="zh-CN" sz="2200" dirty="0">
                <a:solidFill>
                  <a:srgbClr val="000000"/>
                </a:solidFill>
                <a:latin typeface="Times New Roman" panose="02020603050405020304" pitchFamily="18" charset="0"/>
                <a:cs typeface="Times New Roman" panose="02020603050405020304" pitchFamily="18" charset="0"/>
              </a:rPr>
              <a:t> one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en-US" altLang="zh-CN" sz="2200" dirty="0" err="1">
                <a:solidFill>
                  <a:srgbClr val="000000"/>
                </a:solidFill>
                <a:latin typeface="Times New Roman" panose="02020603050405020304" pitchFamily="18" charset="0"/>
                <a:cs typeface="Times New Roman" panose="02020603050405020304" pitchFamily="18" charset="0"/>
              </a:rPr>
              <a:t>surprise,in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need,look</a:t>
            </a:r>
            <a:r>
              <a:rPr lang="en-US" altLang="zh-CN" sz="2200" dirty="0">
                <a:solidFill>
                  <a:srgbClr val="000000"/>
                </a:solidFill>
                <a:latin typeface="Times New Roman" panose="02020603050405020304" pitchFamily="18" charset="0"/>
                <a:cs typeface="Times New Roman" panose="02020603050405020304" pitchFamily="18" charset="0"/>
              </a:rPr>
              <a:t> like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 went to America for further education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 his twenties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his surprise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,this phone call changed his life.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old man liked helping those who were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 need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4.You must be </a:t>
            </a:r>
            <a:r>
              <a:rPr lang="en-US" altLang="zh-CN" sz="2200" dirty="0" err="1">
                <a:solidFill>
                  <a:srgbClr val="000000"/>
                </a:solidFill>
                <a:latin typeface="Times New Roman" panose="02020603050405020304" pitchFamily="18" charset="0"/>
                <a:cs typeface="Times New Roman" panose="02020603050405020304" pitchFamily="18" charset="0"/>
              </a:rPr>
              <a:t>Mr</a:t>
            </a:r>
            <a:r>
              <a:rPr lang="en-US" altLang="zh-CN" sz="2200" dirty="0">
                <a:solidFill>
                  <a:srgbClr val="000000"/>
                </a:solidFill>
                <a:latin typeface="Times New Roman" panose="02020603050405020304" pitchFamily="18" charset="0"/>
                <a:cs typeface="Times New Roman" panose="02020603050405020304" pitchFamily="18" charset="0"/>
              </a:rPr>
              <a:t> Smith</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en-US" altLang="zh-CN" sz="2200" dirty="0" err="1">
                <a:solidFill>
                  <a:srgbClr val="000000"/>
                </a:solidFill>
                <a:latin typeface="Times New Roman" panose="02020603050405020304" pitchFamily="18" charset="0"/>
                <a:cs typeface="Times New Roman" panose="02020603050405020304" pitchFamily="18" charset="0"/>
              </a:rPr>
              <a:t>son;you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look like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him.</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5.However busy he may </a:t>
            </a:r>
            <a:r>
              <a:rPr lang="en-US" altLang="zh-CN" sz="2200" dirty="0" err="1">
                <a:solidFill>
                  <a:srgbClr val="000000"/>
                </a:solidFill>
                <a:latin typeface="Times New Roman" panose="02020603050405020304" pitchFamily="18" charset="0"/>
                <a:cs typeface="Times New Roman" panose="02020603050405020304" pitchFamily="18" charset="0"/>
              </a:rPr>
              <a:t>be,he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 ready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help others.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5548865" y="3010107"/>
            <a:ext cx="179786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548866" y="3332323"/>
            <a:ext cx="17978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892783" y="3451542"/>
            <a:ext cx="179786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892784" y="3773758"/>
            <a:ext cx="17978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622438" y="3838249"/>
            <a:ext cx="117775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5622439" y="4160465"/>
            <a:ext cx="11777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655486" y="4210534"/>
            <a:ext cx="117775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4655487" y="4532750"/>
            <a:ext cx="11777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961803" y="4638469"/>
            <a:ext cx="158706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3961804" y="4960685"/>
            <a:ext cx="1587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A.I hope your dream will come true.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B.I hear they need teachers very much.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C.Are</a:t>
            </a:r>
            <a:r>
              <a:rPr lang="en-US" altLang="zh-CN" sz="2200" dirty="0">
                <a:solidFill>
                  <a:srgbClr val="000000"/>
                </a:solidFill>
                <a:latin typeface="Times New Roman" panose="02020603050405020304" pitchFamily="18" charset="0"/>
                <a:cs typeface="Times New Roman" panose="02020603050405020304" pitchFamily="18" charset="0"/>
              </a:rPr>
              <a:t> you good with children?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going to finish high school and college first.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E.But</a:t>
            </a:r>
            <a:r>
              <a:rPr lang="en-US" altLang="zh-CN" sz="2200" dirty="0">
                <a:solidFill>
                  <a:srgbClr val="000000"/>
                </a:solidFill>
                <a:latin typeface="Times New Roman" panose="02020603050405020304" pitchFamily="18" charset="0"/>
                <a:cs typeface="Times New Roman" panose="02020603050405020304" pitchFamily="18" charset="0"/>
              </a:rPr>
              <a:t> how are you going to do that?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F.Maybe</a:t>
            </a:r>
            <a:r>
              <a:rPr lang="en-US" altLang="zh-CN" sz="2200" dirty="0">
                <a:solidFill>
                  <a:srgbClr val="000000"/>
                </a:solidFill>
                <a:latin typeface="Times New Roman" panose="02020603050405020304" pitchFamily="18" charset="0"/>
                <a:cs typeface="Times New Roman" panose="02020603050405020304" pitchFamily="18" charset="0"/>
              </a:rPr>
              <a:t> in a college in the city of Beijing.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G.That</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 hot topic at present.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334108" y="998089"/>
            <a:ext cx="11430000" cy="55969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A:Hi,Lisa.Do you know that people are talking about the future dreams a lot these days?</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B:Yes.1.</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G</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 </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A:Do you have a plan for the </a:t>
            </a:r>
            <a:r>
              <a:rPr lang="en-US" altLang="zh-CN" sz="2000" dirty="0" err="1">
                <a:solidFill>
                  <a:srgbClr val="000000"/>
                </a:solidFill>
                <a:latin typeface="Times New Roman" panose="02020603050405020304" pitchFamily="18" charset="0"/>
                <a:cs typeface="Times New Roman" panose="02020603050405020304" pitchFamily="18" charset="0"/>
              </a:rPr>
              <a:t>future?I</a:t>
            </a:r>
            <a:r>
              <a:rPr lang="en-US" altLang="zh-CN" sz="2000" dirty="0">
                <a:solidFill>
                  <a:srgbClr val="000000"/>
                </a:solidFill>
                <a:latin typeface="Times New Roman" panose="02020603050405020304" pitchFamily="18" charset="0"/>
                <a:cs typeface="Times New Roman" panose="02020603050405020304" pitchFamily="18" charset="0"/>
              </a:rPr>
              <a:t> mean what your dream is.</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B:Yes.I have a lot of </a:t>
            </a:r>
            <a:r>
              <a:rPr lang="en-US" altLang="zh-CN" sz="2000" dirty="0" err="1">
                <a:solidFill>
                  <a:srgbClr val="000000"/>
                </a:solidFill>
                <a:latin typeface="Times New Roman" panose="02020603050405020304" pitchFamily="18" charset="0"/>
                <a:cs typeface="Times New Roman" panose="02020603050405020304" pitchFamily="18" charset="0"/>
              </a:rPr>
              <a:t>dreams.But</a:t>
            </a:r>
            <a:r>
              <a:rPr lang="en-US" altLang="zh-CN" sz="2000" dirty="0">
                <a:solidFill>
                  <a:srgbClr val="000000"/>
                </a:solidFill>
                <a:latin typeface="Times New Roman" panose="02020603050405020304" pitchFamily="18" charset="0"/>
                <a:cs typeface="Times New Roman" panose="02020603050405020304" pitchFamily="18" charset="0"/>
              </a:rPr>
              <a:t> the greatest one is that I want to be a teacher.</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A:Sounds nice.2.</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E</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 </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B:Well,I</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m going to study hard and do well in all the subjects.</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A:Anything else?</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B:And I</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m going to play more sports to keep fit.</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A:Where are you going to work?</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B:I</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m going to work in a village school in the poor area.3.</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B</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anose="02020603050405020304" pitchFamily="18" charset="0"/>
              </a:rPr>
              <a:t>I think to be a village school teacher is very great.</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A:That sounds </a:t>
            </a:r>
            <a:r>
              <a:rPr lang="en-US" altLang="zh-CN" sz="2000" dirty="0" err="1">
                <a:solidFill>
                  <a:srgbClr val="000000"/>
                </a:solidFill>
                <a:latin typeface="Times New Roman" panose="02020603050405020304" pitchFamily="18" charset="0"/>
                <a:cs typeface="Times New Roman" panose="02020603050405020304" pitchFamily="18" charset="0"/>
              </a:rPr>
              <a:t>exciting!But</a:t>
            </a:r>
            <a:r>
              <a:rPr lang="en-US" altLang="zh-CN" sz="2000" dirty="0">
                <a:solidFill>
                  <a:srgbClr val="000000"/>
                </a:solidFill>
                <a:latin typeface="Times New Roman" panose="02020603050405020304" pitchFamily="18" charset="0"/>
                <a:cs typeface="Times New Roman" panose="02020603050405020304" pitchFamily="18" charset="0"/>
              </a:rPr>
              <a:t> when are you going to start?</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B:4.</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D</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 </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A:That</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s good.5.</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A</a:t>
            </a:r>
            <a:r>
              <a:rPr lang="zh-CN" altLang="zh-CN" sz="2000" dirty="0">
                <a:solidFill>
                  <a:srgbClr val="FF00FF"/>
                </a:solidFill>
                <a:latin typeface="Times New Roman" panose="02020603050405020304" pitchFamily="18" charset="0"/>
                <a:cs typeface="Times New Roman" panose="02020603050405020304" pitchFamily="18" charset="0"/>
              </a:rPr>
              <a:t>　</a:t>
            </a:r>
            <a:r>
              <a:rPr lang="en-US" altLang="zh-CN" sz="2000" dirty="0">
                <a:solidFill>
                  <a:srgbClr val="FF00FF"/>
                </a:solidFill>
                <a:latin typeface="Times New Roman" panose="02020603050405020304" pitchFamily="18" charset="0"/>
                <a:cs typeface="Times New Roman" panose="02020603050405020304" pitchFamily="18" charset="0"/>
              </a:rPr>
              <a:t> </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B:I hope </a:t>
            </a:r>
            <a:r>
              <a:rPr lang="en-US" altLang="zh-CN" sz="2000" dirty="0" err="1">
                <a:solidFill>
                  <a:srgbClr val="000000"/>
                </a:solidFill>
                <a:latin typeface="Times New Roman" panose="02020603050405020304" pitchFamily="18" charset="0"/>
                <a:cs typeface="Times New Roman" panose="02020603050405020304" pitchFamily="18" charset="0"/>
              </a:rPr>
              <a:t>so.Thank</a:t>
            </a:r>
            <a:r>
              <a:rPr lang="en-US" altLang="zh-CN" sz="2000" dirty="0">
                <a:solidFill>
                  <a:srgbClr val="000000"/>
                </a:solidFill>
                <a:latin typeface="Times New Roman" panose="02020603050405020304" pitchFamily="18" charset="0"/>
                <a:cs typeface="Times New Roman" panose="02020603050405020304" pitchFamily="18" charset="0"/>
              </a:rPr>
              <a:t> you.</a:t>
            </a:r>
            <a:endParaRPr lang="zh-CN" altLang="zh-CN" sz="20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4" name="矩形 3"/>
          <p:cNvSpPr/>
          <p:nvPr/>
        </p:nvSpPr>
        <p:spPr>
          <a:xfrm>
            <a:off x="1523404" y="141253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5" name="直接连接符 4"/>
          <p:cNvCxnSpPr/>
          <p:nvPr/>
        </p:nvCxnSpPr>
        <p:spPr>
          <a:xfrm>
            <a:off x="1523404" y="173475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353722" y="248459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353722" y="2806806"/>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715516" y="433441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6715516" y="4656626"/>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76866" y="5406466"/>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976866" y="5728682"/>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549163" y="582688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549163" y="6149096"/>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Whenever the sun dropped and the blue sky came up,my father and I used to climb the mountain near my house.Walking together,my father and I used to have a lot of conversations through which I learnt lessons from his experiences.He always told me,“You should have goals like climbing the mountain.” Without the mountain-climbing that we both enjoyed,we couldn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enough time to spend together because my father was very busy.I really got a lot from the mountain-climbing.It gave me time to talk with my father and to be in deep thought as well as develop my patience.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Once we climbed a very high mountain.It was so challenging for me because I was only ten years old.During the first few hours of climbing,I enjoyed the flowers and trees,and the birds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singing.But as time passed,I got a pain in both of my legs.I wanted to quit climbing,but my father said to me,“</a:t>
            </a:r>
            <a:r>
              <a:rPr lang="en-US" altLang="zh-CN" sz="2200" u="sng" dirty="0">
                <a:uFill>
                  <a:solidFill>
                    <a:srgbClr val="000000"/>
                  </a:solidFill>
                </a:uFill>
                <a:latin typeface="Times New Roman" panose="02020603050405020304" pitchFamily="18" charset="0"/>
                <a:cs typeface="Times New Roman" panose="02020603050405020304" pitchFamily="18" charset="0"/>
              </a:rPr>
              <a:t>You can always see a beautiful sky at the top of the mountain,but you can</a:t>
            </a:r>
            <a:r>
              <a:rPr lang="en-US" altLang="zh-CN" sz="2200" u="sng" dirty="0">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u="sng" dirty="0">
                <a:uFill>
                  <a:solidFill>
                    <a:srgbClr val="000000"/>
                  </a:solidFill>
                </a:uFill>
                <a:latin typeface="Times New Roman" panose="02020603050405020304" pitchFamily="18" charset="0"/>
                <a:cs typeface="Times New Roman" panose="02020603050405020304" pitchFamily="18" charset="0"/>
              </a:rPr>
              <a:t>t see it before you reach the top.Only there can you see all of the nice things,which is just like your life.</a:t>
            </a:r>
            <a:r>
              <a:rPr lang="en-US" altLang="zh-CN" sz="2200" dirty="0">
                <a:latin typeface="Times New Roman" panose="02020603050405020304" pitchFamily="18" charset="0"/>
                <a:cs typeface="Times New Roman" panose="02020603050405020304" pitchFamily="18" charset="0"/>
              </a:rPr>
              <a:t>”</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7834801" y="3378933"/>
          <a:ext cx="4048125" cy="2997200"/>
        </p:xfrm>
        <a:graphic>
          <a:graphicData uri="http://schemas.openxmlformats.org/presentationml/2006/ole">
            <mc:AlternateContent xmlns:mc="http://schemas.openxmlformats.org/markup-compatibility/2006">
              <mc:Choice xmlns:v="urn:schemas-microsoft-com:vml" Requires="v">
                <p:oleObj spid="_x0000_s1035" name="文档" r:id="rId3" imgW="1375410" imgH="1007110" progId="">
                  <p:embed/>
                </p:oleObj>
              </mc:Choice>
              <mc:Fallback>
                <p:oleObj name="文档" r:id="rId3" imgW="1375410" imgH="100711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4801" y="3378933"/>
                        <a:ext cx="4048125" cy="299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矩形 2"/>
          <p:cNvSpPr>
            <a:spLocks noChangeAspect="1"/>
          </p:cNvSpPr>
          <p:nvPr/>
        </p:nvSpPr>
        <p:spPr>
          <a:xfrm>
            <a:off x="392723" y="1408619"/>
            <a:ext cx="7789985"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that time,I was too young to understand his words.But later after that,I got to know the meaning of hope in life.I found myself standing at the top of the mountain,and the sky was as clear as </a:t>
            </a:r>
            <a:r>
              <a:rPr lang="en-US" altLang="zh-CN" sz="2200" u="sng" dirty="0">
                <a:uFill>
                  <a:solidFill>
                    <a:srgbClr val="000000"/>
                  </a:solidFill>
                </a:uFill>
                <a:latin typeface="Times New Roman" panose="02020603050405020304" pitchFamily="18" charset="0"/>
                <a:cs typeface="Times New Roman" panose="02020603050405020304" pitchFamily="18" charset="0"/>
              </a:rPr>
              <a:t>crystal</a:t>
            </a:r>
            <a:r>
              <a:rPr lang="en-US" altLang="zh-CN" sz="2200" dirty="0">
                <a:latin typeface="Times New Roman" panose="02020603050405020304" pitchFamily="18" charset="0"/>
                <a:cs typeface="Times New Roman" panose="02020603050405020304" pitchFamily="18" charset="0"/>
              </a:rPr>
              <a:t>.</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)1.The passage tells us that mountain-climbing was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the father and the son.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A.hard	B.enjoyable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C.painful	D.comfortable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)2.The underlined word “crystal” in the passage means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 Chinese.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岩石</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火焰</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水晶</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寒冰</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4" name="矩形 3"/>
          <p:cNvSpPr/>
          <p:nvPr/>
        </p:nvSpPr>
        <p:spPr>
          <a:xfrm>
            <a:off x="654154" y="307499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54154" y="472556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D</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)3.Which of the following is the closest in meaning to the father</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words in the second paragraph?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A.You will get all you need at the top of the mountain.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 sky is always as clear as crystal.</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C.You can find life is full of nice things.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D.Never give up half-way.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)4.We can infer(  </a:t>
            </a:r>
            <a:r>
              <a:rPr lang="zh-CN" altLang="zh-CN" sz="2200">
                <a:solidFill>
                  <a:srgbClr val="000000"/>
                </a:solidFill>
                <a:latin typeface="Times New Roman" panose="02020603050405020304" pitchFamily="18" charset="0"/>
                <a:cs typeface="Times New Roman" panose="02020603050405020304" pitchFamily="18" charset="0"/>
              </a:rPr>
              <a:t>推断</a:t>
            </a:r>
            <a:r>
              <a:rPr lang="en-US" altLang="zh-CN" sz="2200">
                <a:solidFill>
                  <a:srgbClr val="000000"/>
                </a:solidFill>
                <a:latin typeface="Times New Roman" panose="02020603050405020304" pitchFamily="18" charset="0"/>
                <a:cs typeface="Times New Roman" panose="02020603050405020304" pitchFamily="18" charset="0"/>
              </a:rPr>
              <a:t>  ) from the last paragraph that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writer was very successful in his life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 writer reached the top of the mountain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C.though the writer was young,he could understand his father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 writer used to stop half-way when he climbed the mountain</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706706" y="139151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9339" y="385093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450</Words>
  <Application>Microsoft Office PowerPoint</Application>
  <PresentationFormat>宽屏</PresentationFormat>
  <Paragraphs>59</Paragraphs>
  <Slides>8</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20"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文档</vt:lpstr>
      <vt:lpstr>Growing up</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2018-05-16T00:23:00Z</dcterms:created>
  <dcterms:modified xsi:type="dcterms:W3CDTF">2023-01-17T02:22:35Z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CBCB282825DA46C9B470EF99EEF95D7A</vt:lpwstr>
  </property>
  <property fmtid="{A09F084E-AD41-489F-8076-AA5BE3082BCA}" pid="100">
    <vt:ui4>5</vt:ui4>
  </property>
  <property fmtid="{64440492-4C8B-11D1-8B70-080036B11A03}" pid="11">
    <vt:lpwstr>www.2ppt.com-爱PPT提供资源下载</vt:lpwstr>
  </property>
</Properties>
</file>