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00BFF727-8647-4477-9E89-F4BA987410F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39C12E3-6833-4DC0-85CD-63A90AABEEBE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68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68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68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61A5EB9E-5B2F-4868-9B26-CD06B20DD92B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BA0D1C4-ABB1-4EC6-AEB0-C489CFE3F0C5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788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885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7885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C5594A69-0B13-4AB5-AC38-297E0CC04F4B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8EC2744-E57A-499B-9D3A-F8B20834D80B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808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089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09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0321C926-32BC-4C1F-9103-CC3F9AA9CADB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3338F6C-1584-459F-8010-7E204287C925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829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294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294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57402B49-4F51-4AD4-AAFF-62527DB89DD3}" type="slidenum">
              <a:rPr lang="en-US" altLang="zh-CN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20E123C-69CE-4BAD-B30B-F09AC0E43798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8806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806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806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CE72F192-6768-413D-A76F-E0DA7E705F14}" type="slidenum">
              <a:rPr lang="en-US" altLang="zh-CN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245625C-42EA-4D2D-973E-B74488E15026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9011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011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011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05B90574-22DF-4478-B2CF-7B8AD0FC376E}" type="slidenum">
              <a:rPr lang="en-US" altLang="zh-CN" sz="1200"/>
              <a:t>11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5E45817-6355-4856-A6F4-047B0436657B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9216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216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216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90DBEA04-3693-412A-A5F2-03EBFE2F292F}" type="slidenum">
              <a:rPr lang="en-US" altLang="zh-CN" sz="1200"/>
              <a:t>12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836AD-CBD0-4D12-BC1E-435B92104B1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33A26-F125-46D3-97BC-1448B6D75D6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842D8-38EA-4AFA-80F4-9380858965C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D2B44-4168-4562-9B10-CFEB9E642A2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36A79-328E-4ABE-90CB-9792E075A06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D889B-CDCB-4B60-AA4D-DAD22583A9C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40AC4-8301-44D8-B093-A86DCCED91D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3C4BB-3619-4E90-887F-CB3EDAF7B59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9328E-BB34-4D58-BA95-05E9B7A3293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5CB20-A388-4144-99E5-C26C627C214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9ECA9-6A29-46C4-8AB0-87AF011C4A0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30F852B9-D320-4089-A340-673F1746EAE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3" name="矩形 8"/>
          <p:cNvSpPr>
            <a:spLocks noChangeArrowheads="1"/>
          </p:cNvSpPr>
          <p:nvPr/>
        </p:nvSpPr>
        <p:spPr bwMode="auto">
          <a:xfrm>
            <a:off x="0" y="1066800"/>
            <a:ext cx="91440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6000" b="1" dirty="0">
                <a:solidFill>
                  <a:srgbClr val="C00000"/>
                </a:solidFill>
                <a:latin typeface="Calibri" panose="020F0502020204030204" pitchFamily="34" charset="0"/>
              </a:rPr>
              <a:t>Unit </a:t>
            </a:r>
            <a:r>
              <a:rPr lang="en-US" altLang="zh-CN" sz="6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8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4400" b="1" dirty="0" smtClean="0"/>
              <a:t>Is </a:t>
            </a:r>
            <a:r>
              <a:rPr lang="en-US" altLang="zh-CN" sz="4400" b="1" dirty="0"/>
              <a:t>there a post office near </a:t>
            </a:r>
            <a:r>
              <a:rPr lang="en-US" altLang="zh-CN" sz="4400" b="1" dirty="0" smtClean="0"/>
              <a:t>here?</a:t>
            </a:r>
            <a:endParaRPr lang="en-US" altLang="zh-CN" sz="4400" b="1" dirty="0"/>
          </a:p>
        </p:txBody>
      </p:sp>
      <p:sp>
        <p:nvSpPr>
          <p:cNvPr id="10" name="矩形 9"/>
          <p:cNvSpPr/>
          <p:nvPr/>
        </p:nvSpPr>
        <p:spPr>
          <a:xfrm>
            <a:off x="2656345" y="52578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/>
              <a:t>Period 3</a:t>
            </a:r>
            <a:r>
              <a:rPr lang="zh-CN" altLang="en-US" sz="3200" b="1"/>
              <a:t>训练案 </a:t>
            </a:r>
            <a:r>
              <a:rPr lang="en-US" altLang="zh-CN" sz="3200" b="1"/>
              <a:t>(Reading P47)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/>
              <a:t>成效追踪</a:t>
            </a:r>
            <a:endParaRPr lang="zh-CN" altLang="en-US" sz="3200"/>
          </a:p>
        </p:txBody>
      </p:sp>
      <p:sp>
        <p:nvSpPr>
          <p:cNvPr id="87043" name="矩形 2"/>
          <p:cNvSpPr>
            <a:spLocks noChangeArrowheads="1"/>
          </p:cNvSpPr>
          <p:nvPr/>
        </p:nvSpPr>
        <p:spPr bwMode="auto">
          <a:xfrm>
            <a:off x="0" y="1000125"/>
            <a:ext cx="9144000" cy="533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100" dirty="0"/>
              <a:t>一、根据</a:t>
            </a:r>
            <a:r>
              <a:rPr lang="en-US" altLang="zh-CN" sz="3100" dirty="0"/>
              <a:t>2b</a:t>
            </a:r>
            <a:r>
              <a:rPr lang="zh-CN" altLang="en-US" sz="3100" dirty="0"/>
              <a:t>内容完成短文填空，每空一词。（先合上课本试着填空，再对答案）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100" dirty="0"/>
              <a:t>Anna,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100" dirty="0"/>
              <a:t>    There 1. </a:t>
            </a:r>
            <a:r>
              <a:rPr lang="en-US" altLang="zh-CN" sz="3100" dirty="0" smtClean="0"/>
              <a:t>____ </a:t>
            </a:r>
            <a:r>
              <a:rPr lang="en-US" altLang="zh-CN" sz="3100" dirty="0"/>
              <a:t>a zoo in my neighborhood. I like to 2. </a:t>
            </a:r>
            <a:r>
              <a:rPr lang="en-US" altLang="zh-CN" sz="3100" dirty="0" smtClean="0"/>
              <a:t>________ </a:t>
            </a:r>
            <a:r>
              <a:rPr lang="en-US" altLang="zh-CN" sz="3100" dirty="0"/>
              <a:t>time there 3. </a:t>
            </a:r>
            <a:r>
              <a:rPr lang="en-US" altLang="zh-CN" sz="3100" dirty="0" smtClean="0"/>
              <a:t>_____ </a:t>
            </a:r>
            <a:r>
              <a:rPr lang="en-US" altLang="zh-CN" sz="3100" dirty="0"/>
              <a:t>weekends. I love to watch the monkeys 4. _________ around. The monkeys sometimes fight. They 5. </a:t>
            </a:r>
            <a:r>
              <a:rPr lang="en-US" altLang="zh-CN" sz="3100" dirty="0" smtClean="0"/>
              <a:t>_______ </a:t>
            </a:r>
            <a:r>
              <a:rPr lang="en-US" altLang="zh-CN" sz="3100" dirty="0"/>
              <a:t>like my friends and me 6</a:t>
            </a:r>
            <a:r>
              <a:rPr lang="en-US" altLang="zh-CN" sz="3100" dirty="0" smtClean="0"/>
              <a:t>._______ </a:t>
            </a:r>
            <a:r>
              <a:rPr lang="en-US" altLang="zh-CN" sz="3100" dirty="0"/>
              <a:t>we fight. To get 7. </a:t>
            </a:r>
            <a:r>
              <a:rPr lang="en-US" altLang="zh-CN" sz="3100" dirty="0" smtClean="0"/>
              <a:t>______ </a:t>
            </a:r>
            <a:r>
              <a:rPr lang="en-US" altLang="zh-CN" sz="3100" dirty="0"/>
              <a:t>, I usually walk out and 8. </a:t>
            </a:r>
            <a:r>
              <a:rPr lang="en-US" altLang="zh-CN" sz="3100" dirty="0" smtClean="0"/>
              <a:t>_____ </a:t>
            </a:r>
            <a:r>
              <a:rPr lang="en-US" altLang="zh-CN" sz="3100" dirty="0"/>
              <a:t>right on Bridge Road. Then I walk 9. </a:t>
            </a:r>
            <a:r>
              <a:rPr lang="en-US" altLang="zh-CN" sz="3100" dirty="0" smtClean="0"/>
              <a:t>________ </a:t>
            </a:r>
            <a:r>
              <a:rPr lang="en-US" altLang="zh-CN" sz="3100" dirty="0"/>
              <a:t>Bridge Road. The zoo is 10. </a:t>
            </a:r>
            <a:r>
              <a:rPr lang="en-US" altLang="zh-CN" sz="3100" dirty="0" smtClean="0"/>
              <a:t>____ </a:t>
            </a:r>
            <a:r>
              <a:rPr lang="en-US" altLang="zh-CN" sz="3100" dirty="0"/>
              <a:t>the right.</a:t>
            </a:r>
          </a:p>
        </p:txBody>
      </p:sp>
      <p:sp>
        <p:nvSpPr>
          <p:cNvPr id="87044" name="矩形 14"/>
          <p:cNvSpPr>
            <a:spLocks noChangeArrowheads="1"/>
          </p:cNvSpPr>
          <p:nvPr/>
        </p:nvSpPr>
        <p:spPr bwMode="auto">
          <a:xfrm>
            <a:off x="2195513" y="2420938"/>
            <a:ext cx="6238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87045" name="矩形 14"/>
          <p:cNvSpPr>
            <a:spLocks noChangeArrowheads="1"/>
          </p:cNvSpPr>
          <p:nvPr/>
        </p:nvSpPr>
        <p:spPr bwMode="auto">
          <a:xfrm>
            <a:off x="1041401" y="2819400"/>
            <a:ext cx="1466056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spend</a:t>
            </a:r>
          </a:p>
        </p:txBody>
      </p:sp>
      <p:sp>
        <p:nvSpPr>
          <p:cNvPr id="87046" name="矩形 14"/>
          <p:cNvSpPr>
            <a:spLocks noChangeArrowheads="1"/>
          </p:cNvSpPr>
          <p:nvPr/>
        </p:nvSpPr>
        <p:spPr bwMode="auto">
          <a:xfrm>
            <a:off x="5392737" y="2819400"/>
            <a:ext cx="1352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on</a:t>
            </a:r>
          </a:p>
        </p:txBody>
      </p:sp>
      <p:sp>
        <p:nvSpPr>
          <p:cNvPr id="87047" name="矩形 14"/>
          <p:cNvSpPr>
            <a:spLocks noChangeArrowheads="1"/>
          </p:cNvSpPr>
          <p:nvPr/>
        </p:nvSpPr>
        <p:spPr bwMode="auto">
          <a:xfrm>
            <a:off x="5219700" y="3276600"/>
            <a:ext cx="1989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jumping</a:t>
            </a:r>
          </a:p>
        </p:txBody>
      </p:sp>
      <p:sp>
        <p:nvSpPr>
          <p:cNvPr id="87048" name="矩形 14"/>
          <p:cNvSpPr>
            <a:spLocks noChangeArrowheads="1"/>
          </p:cNvSpPr>
          <p:nvPr/>
        </p:nvSpPr>
        <p:spPr bwMode="auto">
          <a:xfrm>
            <a:off x="6934200" y="3784601"/>
            <a:ext cx="1676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look</a:t>
            </a:r>
          </a:p>
        </p:txBody>
      </p:sp>
      <p:sp>
        <p:nvSpPr>
          <p:cNvPr id="87049" name="矩形 14"/>
          <p:cNvSpPr>
            <a:spLocks noChangeArrowheads="1"/>
          </p:cNvSpPr>
          <p:nvPr/>
        </p:nvSpPr>
        <p:spPr bwMode="auto">
          <a:xfrm>
            <a:off x="4533900" y="4224337"/>
            <a:ext cx="1680369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when</a:t>
            </a:r>
          </a:p>
        </p:txBody>
      </p:sp>
      <p:sp>
        <p:nvSpPr>
          <p:cNvPr id="87050" name="矩形 14"/>
          <p:cNvSpPr>
            <a:spLocks noChangeArrowheads="1"/>
          </p:cNvSpPr>
          <p:nvPr/>
        </p:nvSpPr>
        <p:spPr bwMode="auto">
          <a:xfrm>
            <a:off x="523875" y="4724400"/>
            <a:ext cx="1609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there</a:t>
            </a:r>
          </a:p>
        </p:txBody>
      </p:sp>
      <p:sp>
        <p:nvSpPr>
          <p:cNvPr id="87051" name="矩形 14"/>
          <p:cNvSpPr>
            <a:spLocks noChangeArrowheads="1"/>
          </p:cNvSpPr>
          <p:nvPr/>
        </p:nvSpPr>
        <p:spPr bwMode="auto">
          <a:xfrm>
            <a:off x="6477000" y="4678363"/>
            <a:ext cx="11509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turn</a:t>
            </a:r>
          </a:p>
        </p:txBody>
      </p:sp>
      <p:sp>
        <p:nvSpPr>
          <p:cNvPr id="87052" name="矩形 14"/>
          <p:cNvSpPr>
            <a:spLocks noChangeArrowheads="1"/>
          </p:cNvSpPr>
          <p:nvPr/>
        </p:nvSpPr>
        <p:spPr bwMode="auto">
          <a:xfrm>
            <a:off x="5021262" y="5181600"/>
            <a:ext cx="15319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along</a:t>
            </a:r>
          </a:p>
        </p:txBody>
      </p:sp>
      <p:sp>
        <p:nvSpPr>
          <p:cNvPr id="87053" name="矩形 14"/>
          <p:cNvSpPr>
            <a:spLocks noChangeArrowheads="1"/>
          </p:cNvSpPr>
          <p:nvPr/>
        </p:nvSpPr>
        <p:spPr bwMode="auto">
          <a:xfrm>
            <a:off x="3810000" y="5662613"/>
            <a:ext cx="1019176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/>
      <p:bldP spid="87045" grpId="0"/>
      <p:bldP spid="87046" grpId="0"/>
      <p:bldP spid="87047" grpId="0"/>
      <p:bldP spid="87048" grpId="0"/>
      <p:bldP spid="87049" grpId="0"/>
      <p:bldP spid="87050" grpId="0"/>
      <p:bldP spid="87051" grpId="0"/>
      <p:bldP spid="87052" grpId="0"/>
      <p:bldP spid="870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/>
              <a:t>Period 3</a:t>
            </a:r>
            <a:r>
              <a:rPr lang="zh-CN" altLang="en-US" sz="3200" b="1"/>
              <a:t>训练案 </a:t>
            </a:r>
            <a:r>
              <a:rPr lang="en-US" altLang="zh-CN" sz="3200" b="1"/>
              <a:t>(Reading P47)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/>
              <a:t>成效追踪</a:t>
            </a:r>
            <a:endParaRPr lang="zh-CN" altLang="en-US" sz="3200"/>
          </a:p>
        </p:txBody>
      </p:sp>
      <p:sp>
        <p:nvSpPr>
          <p:cNvPr id="89091" name="矩形 2"/>
          <p:cNvSpPr>
            <a:spLocks noChangeArrowheads="1"/>
          </p:cNvSpPr>
          <p:nvPr/>
        </p:nvSpPr>
        <p:spPr bwMode="auto">
          <a:xfrm>
            <a:off x="0" y="1430338"/>
            <a:ext cx="9144000" cy="448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John,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I live 11. _________ a supermarket. My parents usually 12. _________ there. There is a big park 13. _________ from the supermarket. I often 14. _________ at the park because I love the clean 15. _________ and sunshine. The best things in life are 16. _________! To 17. ________ to the park, you just have to 18. _________ Center Street.</a:t>
            </a:r>
          </a:p>
        </p:txBody>
      </p:sp>
      <p:sp>
        <p:nvSpPr>
          <p:cNvPr id="89092" name="矩形 14"/>
          <p:cNvSpPr>
            <a:spLocks noChangeArrowheads="1"/>
          </p:cNvSpPr>
          <p:nvPr/>
        </p:nvSpPr>
        <p:spPr bwMode="auto">
          <a:xfrm>
            <a:off x="2698750" y="1773238"/>
            <a:ext cx="20859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near</a:t>
            </a:r>
          </a:p>
        </p:txBody>
      </p:sp>
      <p:sp>
        <p:nvSpPr>
          <p:cNvPr id="89093" name="矩形 14"/>
          <p:cNvSpPr>
            <a:spLocks noChangeArrowheads="1"/>
          </p:cNvSpPr>
          <p:nvPr/>
        </p:nvSpPr>
        <p:spPr bwMode="auto">
          <a:xfrm>
            <a:off x="3563938" y="2347913"/>
            <a:ext cx="2085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shop</a:t>
            </a:r>
          </a:p>
        </p:txBody>
      </p:sp>
      <p:sp>
        <p:nvSpPr>
          <p:cNvPr id="89094" name="矩形 14"/>
          <p:cNvSpPr>
            <a:spLocks noChangeArrowheads="1"/>
          </p:cNvSpPr>
          <p:nvPr/>
        </p:nvSpPr>
        <p:spPr bwMode="auto">
          <a:xfrm>
            <a:off x="2266950" y="2852738"/>
            <a:ext cx="27051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across</a:t>
            </a:r>
          </a:p>
        </p:txBody>
      </p:sp>
      <p:sp>
        <p:nvSpPr>
          <p:cNvPr id="89095" name="矩形 14"/>
          <p:cNvSpPr>
            <a:spLocks noChangeArrowheads="1"/>
          </p:cNvSpPr>
          <p:nvPr/>
        </p:nvSpPr>
        <p:spPr bwMode="auto">
          <a:xfrm>
            <a:off x="1619250" y="3357563"/>
            <a:ext cx="27051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exercise 	</a:t>
            </a:r>
          </a:p>
        </p:txBody>
      </p:sp>
      <p:sp>
        <p:nvSpPr>
          <p:cNvPr id="89096" name="矩形 14"/>
          <p:cNvSpPr>
            <a:spLocks noChangeArrowheads="1"/>
          </p:cNvSpPr>
          <p:nvPr/>
        </p:nvSpPr>
        <p:spPr bwMode="auto">
          <a:xfrm>
            <a:off x="2411413" y="3789363"/>
            <a:ext cx="27051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air</a:t>
            </a:r>
          </a:p>
        </p:txBody>
      </p:sp>
      <p:sp>
        <p:nvSpPr>
          <p:cNvPr id="89097" name="矩形 14"/>
          <p:cNvSpPr>
            <a:spLocks noChangeArrowheads="1"/>
          </p:cNvSpPr>
          <p:nvPr/>
        </p:nvSpPr>
        <p:spPr bwMode="auto">
          <a:xfrm>
            <a:off x="7164388" y="4292600"/>
            <a:ext cx="1592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get</a:t>
            </a:r>
          </a:p>
        </p:txBody>
      </p:sp>
      <p:sp>
        <p:nvSpPr>
          <p:cNvPr id="89098" name="矩形 14"/>
          <p:cNvSpPr>
            <a:spLocks noChangeArrowheads="1"/>
          </p:cNvSpPr>
          <p:nvPr/>
        </p:nvSpPr>
        <p:spPr bwMode="auto">
          <a:xfrm>
            <a:off x="3851275" y="4292600"/>
            <a:ext cx="1609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free</a:t>
            </a:r>
          </a:p>
        </p:txBody>
      </p:sp>
      <p:sp>
        <p:nvSpPr>
          <p:cNvPr id="89099" name="矩形 14"/>
          <p:cNvSpPr>
            <a:spLocks noChangeArrowheads="1"/>
          </p:cNvSpPr>
          <p:nvPr/>
        </p:nvSpPr>
        <p:spPr bwMode="auto">
          <a:xfrm>
            <a:off x="5795963" y="4724400"/>
            <a:ext cx="1989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cross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/>
      <p:bldP spid="89093" grpId="0"/>
      <p:bldP spid="89094" grpId="0"/>
      <p:bldP spid="89095" grpId="0"/>
      <p:bldP spid="89096" grpId="0"/>
      <p:bldP spid="89097" grpId="0"/>
      <p:bldP spid="89098" grpId="0"/>
      <p:bldP spid="8909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矩形 2"/>
          <p:cNvSpPr>
            <a:spLocks noChangeArrowheads="1"/>
          </p:cNvSpPr>
          <p:nvPr/>
        </p:nvSpPr>
        <p:spPr bwMode="auto">
          <a:xfrm>
            <a:off x="0" y="785813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/>
              <a:t>二、根据下面的地图寻找正确路线和目的地，完成选择题。</a:t>
            </a:r>
            <a:r>
              <a:rPr lang="en-US" altLang="zh-CN" sz="3200" b="1" dirty="0"/>
              <a:t>( </a:t>
            </a:r>
            <a:r>
              <a:rPr lang="zh-CN" altLang="en-US" sz="3200" b="1" dirty="0"/>
              <a:t>注意每次都以</a:t>
            </a:r>
            <a:r>
              <a:rPr lang="en-US" altLang="zh-CN" sz="3200" b="1" dirty="0"/>
              <a:t>A</a:t>
            </a:r>
            <a:r>
              <a:rPr lang="zh-CN" altLang="en-US" sz="3200" b="1" dirty="0"/>
              <a:t>处作为出发点 </a:t>
            </a:r>
            <a:r>
              <a:rPr lang="en-US" altLang="zh-CN" sz="3200" b="1" dirty="0"/>
              <a:t>)</a:t>
            </a:r>
          </a:p>
        </p:txBody>
      </p:sp>
      <p:sp>
        <p:nvSpPr>
          <p:cNvPr id="91139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pic>
        <p:nvPicPr>
          <p:cNvPr id="91140" name="Picture 12" descr="21世纪教育网 -- 中国最大型、最专业的中小学教育资源门户网站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1958975"/>
            <a:ext cx="8577263" cy="349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矩形 1"/>
          <p:cNvSpPr>
            <a:spLocks noChangeArrowheads="1"/>
          </p:cNvSpPr>
          <p:nvPr/>
        </p:nvSpPr>
        <p:spPr bwMode="auto">
          <a:xfrm>
            <a:off x="0" y="858838"/>
            <a:ext cx="9072563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 ) 19. Walk up the street and turn left at the first crossing. Then turn left again at the next crossing. The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is a few meters on your left.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bank			B. college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post office		D. shop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 ) 20. Walk up the street only a few meters. Take the first turning on the right. The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is on your left.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post office	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bank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house	</a:t>
            </a:r>
            <a:r>
              <a:rPr lang="en-US" altLang="zh-CN" sz="3200" dirty="0" smtClean="0"/>
              <a:t>        D</a:t>
            </a:r>
            <a:r>
              <a:rPr lang="en-US" altLang="zh-CN" sz="3200" dirty="0"/>
              <a:t>. restaurant</a:t>
            </a:r>
          </a:p>
        </p:txBody>
      </p:sp>
      <p:sp>
        <p:nvSpPr>
          <p:cNvPr id="93187" name="TextBox 13"/>
          <p:cNvSpPr txBox="1">
            <a:spLocks noChangeArrowheads="1"/>
          </p:cNvSpPr>
          <p:nvPr/>
        </p:nvSpPr>
        <p:spPr bwMode="auto">
          <a:xfrm>
            <a:off x="250825" y="914400"/>
            <a:ext cx="677069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3188" name="TextBox 14"/>
          <p:cNvSpPr txBox="1">
            <a:spLocks noChangeArrowheads="1"/>
          </p:cNvSpPr>
          <p:nvPr/>
        </p:nvSpPr>
        <p:spPr bwMode="auto">
          <a:xfrm>
            <a:off x="250825" y="3810000"/>
            <a:ext cx="13541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3189" name="Text Box 21"/>
          <p:cNvSpPr txBox="1">
            <a:spLocks noChangeArrowheads="1"/>
          </p:cNvSpPr>
          <p:nvPr/>
        </p:nvSpPr>
        <p:spPr bwMode="auto">
          <a:xfrm>
            <a:off x="381000" y="119062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/>
      <p:bldP spid="9318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矩形 1"/>
          <p:cNvSpPr>
            <a:spLocks noChangeArrowheads="1"/>
          </p:cNvSpPr>
          <p:nvPr/>
        </p:nvSpPr>
        <p:spPr bwMode="auto">
          <a:xfrm>
            <a:off x="0" y="784225"/>
            <a:ext cx="9072563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 ) 21. Walk up the street and take the second turning on the right. </a:t>
            </a:r>
            <a:r>
              <a:rPr lang="en-US" altLang="zh-CN" sz="3200" dirty="0" err="1">
                <a:sym typeface="Arial" panose="020B0604020202020204" pitchFamily="34" charset="0"/>
              </a:rPr>
              <a:t>The</a:t>
            </a:r>
            <a:r>
              <a:rPr lang="en-US" altLang="zh-CN" sz="3200" dirty="0" err="1" smtClean="0">
                <a:sym typeface="Arial" panose="020B0604020202020204" pitchFamily="34" charset="0"/>
              </a:rPr>
              <a:t>____</a:t>
            </a:r>
            <a:r>
              <a:rPr lang="en-US" altLang="zh-CN" sz="3200" dirty="0" err="1">
                <a:sym typeface="Arial" panose="020B0604020202020204" pitchFamily="34" charset="0"/>
              </a:rPr>
              <a:t>is</a:t>
            </a:r>
            <a:r>
              <a:rPr lang="en-US" altLang="zh-CN" sz="3200" dirty="0">
                <a:sym typeface="Arial" panose="020B0604020202020204" pitchFamily="34" charset="0"/>
              </a:rPr>
              <a:t> on your right half-way down this street.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A. cinema		</a:t>
            </a:r>
            <a:r>
              <a:rPr lang="en-US" altLang="zh-CN" sz="3200" dirty="0" smtClean="0">
                <a:sym typeface="Arial" panose="020B0604020202020204" pitchFamily="34" charset="0"/>
              </a:rPr>
              <a:t>B</a:t>
            </a:r>
            <a:r>
              <a:rPr lang="en-US" altLang="zh-CN" sz="3200" dirty="0">
                <a:sym typeface="Arial" panose="020B0604020202020204" pitchFamily="34" charset="0"/>
              </a:rPr>
              <a:t>. bus stop 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C. mosque house	</a:t>
            </a:r>
            <a:r>
              <a:rPr lang="en-US" altLang="zh-CN" sz="3200" dirty="0" smtClean="0">
                <a:sym typeface="Arial" panose="020B0604020202020204" pitchFamily="34" charset="0"/>
              </a:rPr>
              <a:t>D</a:t>
            </a:r>
            <a:r>
              <a:rPr lang="en-US" altLang="zh-CN" sz="3200" dirty="0">
                <a:sym typeface="Arial" panose="020B0604020202020204" pitchFamily="34" charset="0"/>
              </a:rPr>
              <a:t>. chemist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s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 ) 22. Take the first turning on the right. Then turn left at the first crossing and walk up the street. The  </a:t>
            </a:r>
            <a:r>
              <a:rPr lang="en-US" altLang="zh-CN" sz="3200" dirty="0" smtClean="0">
                <a:sym typeface="Arial" panose="020B0604020202020204" pitchFamily="34" charset="0"/>
              </a:rPr>
              <a:t>_____ </a:t>
            </a:r>
            <a:r>
              <a:rPr lang="en-US" altLang="zh-CN" sz="3200" dirty="0">
                <a:sym typeface="Arial" panose="020B0604020202020204" pitchFamily="34" charset="0"/>
              </a:rPr>
              <a:t>is on the right just after the second crossing.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A. house		</a:t>
            </a:r>
            <a:r>
              <a:rPr lang="en-US" altLang="zh-CN" sz="3200" dirty="0" smtClean="0">
                <a:sym typeface="Arial" panose="020B0604020202020204" pitchFamily="34" charset="0"/>
              </a:rPr>
              <a:t>B</a:t>
            </a:r>
            <a:r>
              <a:rPr lang="en-US" altLang="zh-CN" sz="3200" dirty="0">
                <a:sym typeface="Arial" panose="020B0604020202020204" pitchFamily="34" charset="0"/>
              </a:rPr>
              <a:t>. bank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C. butcher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s	</a:t>
            </a:r>
            <a:r>
              <a:rPr lang="en-US" altLang="zh-CN" sz="3200" dirty="0" smtClean="0">
                <a:sym typeface="Arial" panose="020B0604020202020204" pitchFamily="34" charset="0"/>
              </a:rPr>
              <a:t>D</a:t>
            </a:r>
            <a:r>
              <a:rPr lang="en-US" altLang="zh-CN" sz="3200" dirty="0">
                <a:sym typeface="Arial" panose="020B0604020202020204" pitchFamily="34" charset="0"/>
              </a:rPr>
              <a:t>. cinema</a:t>
            </a:r>
          </a:p>
        </p:txBody>
      </p:sp>
      <p:sp>
        <p:nvSpPr>
          <p:cNvPr id="94211" name="TextBox 13"/>
          <p:cNvSpPr txBox="1">
            <a:spLocks noChangeArrowheads="1"/>
          </p:cNvSpPr>
          <p:nvPr/>
        </p:nvSpPr>
        <p:spPr bwMode="auto">
          <a:xfrm>
            <a:off x="250825" y="762000"/>
            <a:ext cx="27860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4212" name="TextBox 14"/>
          <p:cNvSpPr txBox="1">
            <a:spLocks noChangeArrowheads="1"/>
          </p:cNvSpPr>
          <p:nvPr/>
        </p:nvSpPr>
        <p:spPr bwMode="auto">
          <a:xfrm>
            <a:off x="250825" y="3714750"/>
            <a:ext cx="635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94213" name="Text Box 21"/>
          <p:cNvSpPr txBox="1">
            <a:spLocks noChangeArrowheads="1"/>
          </p:cNvSpPr>
          <p:nvPr/>
        </p:nvSpPr>
        <p:spPr bwMode="auto">
          <a:xfrm>
            <a:off x="304800" y="42862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/>
              <a:t>能 力 阶 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/>
      <p:bldP spid="942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矩形 1"/>
          <p:cNvSpPr>
            <a:spLocks noChangeArrowheads="1"/>
          </p:cNvSpPr>
          <p:nvPr/>
        </p:nvSpPr>
        <p:spPr bwMode="auto">
          <a:xfrm>
            <a:off x="46037" y="1416050"/>
            <a:ext cx="9072563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 ) 23. Turn right first. Then turn left. Walk up this street and turn left at the third crossing. The _______ is half-way down the street on the left.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A. shop		</a:t>
            </a:r>
            <a:r>
              <a:rPr lang="en-US" altLang="zh-CN" sz="3200" dirty="0" smtClean="0">
                <a:sym typeface="Arial" panose="020B0604020202020204" pitchFamily="34" charset="0"/>
              </a:rPr>
              <a:t>B</a:t>
            </a:r>
            <a:r>
              <a:rPr lang="en-US" altLang="zh-CN" sz="3200" dirty="0">
                <a:sym typeface="Arial" panose="020B0604020202020204" pitchFamily="34" charset="0"/>
              </a:rPr>
              <a:t>. bank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C. cinema		</a:t>
            </a:r>
            <a:r>
              <a:rPr lang="en-US" altLang="zh-CN" sz="3200" dirty="0" smtClean="0">
                <a:sym typeface="Arial" panose="020B0604020202020204" pitchFamily="34" charset="0"/>
              </a:rPr>
              <a:t>D</a:t>
            </a:r>
            <a:r>
              <a:rPr lang="en-US" altLang="zh-CN" sz="3200" dirty="0">
                <a:sym typeface="Arial" panose="020B0604020202020204" pitchFamily="34" charset="0"/>
              </a:rPr>
              <a:t>. </a:t>
            </a:r>
            <a:r>
              <a:rPr lang="en-US" altLang="zh-CN" sz="3200" dirty="0" smtClean="0">
                <a:sym typeface="Arial" panose="020B0604020202020204" pitchFamily="34" charset="0"/>
              </a:rPr>
              <a:t>house </a:t>
            </a:r>
            <a:endParaRPr lang="en-US" altLang="zh-CN" sz="3200" dirty="0">
              <a:sym typeface="Arial" panose="020B0604020202020204" pitchFamily="34" charset="0"/>
            </a:endParaRPr>
          </a:p>
        </p:txBody>
      </p:sp>
      <p:sp>
        <p:nvSpPr>
          <p:cNvPr id="95235" name="TextBox 13"/>
          <p:cNvSpPr txBox="1">
            <a:spLocks noChangeArrowheads="1"/>
          </p:cNvSpPr>
          <p:nvPr/>
        </p:nvSpPr>
        <p:spPr bwMode="auto">
          <a:xfrm>
            <a:off x="296862" y="1393825"/>
            <a:ext cx="27860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5236" name="Text Box 21"/>
          <p:cNvSpPr txBox="1">
            <a:spLocks noChangeArrowheads="1"/>
          </p:cNvSpPr>
          <p:nvPr/>
        </p:nvSpPr>
        <p:spPr bwMode="auto">
          <a:xfrm>
            <a:off x="373062" y="321469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矩形 1"/>
          <p:cNvSpPr>
            <a:spLocks noChangeArrowheads="1"/>
          </p:cNvSpPr>
          <p:nvPr/>
        </p:nvSpPr>
        <p:spPr bwMode="auto">
          <a:xfrm>
            <a:off x="0" y="1102519"/>
            <a:ext cx="9144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/>
              <a:t>三、重点词汇积累 </a:t>
            </a:r>
            <a:r>
              <a:rPr lang="en-US" altLang="zh-CN" sz="3200" b="1" dirty="0"/>
              <a:t>( </a:t>
            </a:r>
            <a:r>
              <a:rPr lang="zh-CN" altLang="en-US" sz="3200" b="1" dirty="0"/>
              <a:t>从上面题目中找出以下短语 </a:t>
            </a:r>
            <a:r>
              <a:rPr lang="en-US" altLang="zh-CN" sz="3200" b="1" dirty="0"/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24. </a:t>
            </a:r>
            <a:r>
              <a:rPr lang="zh-CN" altLang="en-US" sz="3200" dirty="0"/>
              <a:t>沿着这条街往上走</a:t>
            </a:r>
            <a:r>
              <a:rPr lang="en-US" altLang="zh-CN" sz="3200" dirty="0" smtClean="0"/>
              <a:t>_________________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25. </a:t>
            </a:r>
            <a:r>
              <a:rPr lang="zh-CN" altLang="en-US" sz="3200" dirty="0"/>
              <a:t>在你的左边</a:t>
            </a:r>
            <a:r>
              <a:rPr lang="en-US" altLang="zh-CN" sz="3200" dirty="0" smtClean="0"/>
              <a:t>______________________ 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26. </a:t>
            </a:r>
            <a:r>
              <a:rPr lang="zh-CN" altLang="en-US" sz="3200" dirty="0"/>
              <a:t>在第一个转弯处向右转</a:t>
            </a:r>
            <a:r>
              <a:rPr lang="en-US" altLang="zh-CN" sz="3200" dirty="0"/>
              <a:t>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27. </a:t>
            </a:r>
            <a:r>
              <a:rPr lang="zh-CN" altLang="en-US" sz="3200" dirty="0"/>
              <a:t>先向右转</a:t>
            </a:r>
            <a:r>
              <a:rPr lang="en-US" altLang="zh-CN" sz="3200" dirty="0" smtClean="0"/>
              <a:t>________________________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28. </a:t>
            </a:r>
            <a:r>
              <a:rPr lang="zh-CN" altLang="en-US" sz="3200" dirty="0"/>
              <a:t>然后向左转</a:t>
            </a:r>
            <a:r>
              <a:rPr lang="en-US" altLang="zh-CN" sz="3200" dirty="0" smtClean="0"/>
              <a:t>______________________</a:t>
            </a:r>
            <a:endParaRPr lang="en-US" altLang="zh-CN" sz="3200" dirty="0"/>
          </a:p>
        </p:txBody>
      </p:sp>
      <p:sp>
        <p:nvSpPr>
          <p:cNvPr id="96259" name="TextBox 3"/>
          <p:cNvSpPr txBox="1">
            <a:spLocks noChangeArrowheads="1"/>
          </p:cNvSpPr>
          <p:nvPr/>
        </p:nvSpPr>
        <p:spPr bwMode="auto">
          <a:xfrm>
            <a:off x="4067175" y="1507332"/>
            <a:ext cx="3895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walk up the street 	</a:t>
            </a:r>
          </a:p>
        </p:txBody>
      </p:sp>
      <p:sp>
        <p:nvSpPr>
          <p:cNvPr id="96260" name="TextBox 5"/>
          <p:cNvSpPr txBox="1">
            <a:spLocks noChangeArrowheads="1"/>
          </p:cNvSpPr>
          <p:nvPr/>
        </p:nvSpPr>
        <p:spPr bwMode="auto">
          <a:xfrm>
            <a:off x="3419475" y="2010569"/>
            <a:ext cx="4543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on your left</a:t>
            </a:r>
          </a:p>
        </p:txBody>
      </p:sp>
      <p:sp>
        <p:nvSpPr>
          <p:cNvPr id="96261" name="TextBox 6"/>
          <p:cNvSpPr txBox="1">
            <a:spLocks noChangeArrowheads="1"/>
          </p:cNvSpPr>
          <p:nvPr/>
        </p:nvSpPr>
        <p:spPr bwMode="auto">
          <a:xfrm>
            <a:off x="193675" y="3020219"/>
            <a:ext cx="74469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take the first turning on the right</a:t>
            </a:r>
          </a:p>
        </p:txBody>
      </p:sp>
      <p:sp>
        <p:nvSpPr>
          <p:cNvPr id="96262" name="TextBox 6"/>
          <p:cNvSpPr txBox="1">
            <a:spLocks noChangeArrowheads="1"/>
          </p:cNvSpPr>
          <p:nvPr/>
        </p:nvSpPr>
        <p:spPr bwMode="auto">
          <a:xfrm>
            <a:off x="2843213" y="3452019"/>
            <a:ext cx="52625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turn right first</a:t>
            </a:r>
          </a:p>
        </p:txBody>
      </p:sp>
      <p:sp>
        <p:nvSpPr>
          <p:cNvPr id="96263" name="TextBox 6"/>
          <p:cNvSpPr txBox="1">
            <a:spLocks noChangeArrowheads="1"/>
          </p:cNvSpPr>
          <p:nvPr/>
        </p:nvSpPr>
        <p:spPr bwMode="auto">
          <a:xfrm>
            <a:off x="3351213" y="3955257"/>
            <a:ext cx="47482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then turn left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/>
      <p:bldP spid="96260" grpId="0"/>
      <p:bldP spid="96261" grpId="0"/>
      <p:bldP spid="96262" grpId="0"/>
      <p:bldP spid="962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1"/>
          <p:cNvSpPr txBox="1">
            <a:spLocks noChangeArrowheads="1"/>
          </p:cNvSpPr>
          <p:nvPr/>
        </p:nvSpPr>
        <p:spPr bwMode="auto">
          <a:xfrm>
            <a:off x="353219" y="477044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重 点</a:t>
            </a:r>
          </a:p>
        </p:txBody>
      </p:sp>
      <p:sp>
        <p:nvSpPr>
          <p:cNvPr id="73731" name="Rectangle 1"/>
          <p:cNvSpPr>
            <a:spLocks noChangeArrowheads="1"/>
          </p:cNvSpPr>
          <p:nvPr/>
        </p:nvSpPr>
        <p:spPr bwMode="auto">
          <a:xfrm>
            <a:off x="-9525" y="1371600"/>
            <a:ext cx="914400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单词</a:t>
            </a:r>
            <a:r>
              <a:rPr lang="zh-CN" altLang="zh-CN" sz="3200" dirty="0"/>
              <a:t>: road, air, money, spend, climb, enjoy, free, easily, often, monkey</a:t>
            </a:r>
          </a:p>
          <a:p>
            <a:pPr algn="l">
              <a:buFont typeface="Arial" panose="020B0604020202020204" pitchFamily="34" charset="0"/>
              <a:buNone/>
            </a:pPr>
            <a:endParaRPr lang="zh-CN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短语</a:t>
            </a:r>
            <a:r>
              <a:rPr lang="zh-CN" altLang="zh-CN" sz="3200" dirty="0"/>
              <a:t>: spend time, enjoy reading.</a:t>
            </a:r>
          </a:p>
          <a:p>
            <a:pPr algn="l">
              <a:buFont typeface="Arial" panose="020B0604020202020204" pitchFamily="34" charset="0"/>
              <a:buNone/>
            </a:pPr>
            <a:endParaRPr lang="zh-CN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句型</a:t>
            </a:r>
            <a:r>
              <a:rPr lang="zh-CN" altLang="zh-CN" sz="3200" dirty="0"/>
              <a:t>: 1. I like to spend time there on weekends.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	 2. I love to watch the monkeys climbing around.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         3. The best things in life are free.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 	 4. It’s very quiet and I enjoy reading there.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1"/>
          <p:cNvSpPr txBox="1">
            <a:spLocks noChangeArrowheads="1"/>
          </p:cNvSpPr>
          <p:nvPr/>
        </p:nvSpPr>
        <p:spPr bwMode="auto">
          <a:xfrm>
            <a:off x="304800" y="30480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4755" name="矩形 2"/>
          <p:cNvSpPr>
            <a:spLocks noChangeArrowheads="1"/>
          </p:cNvSpPr>
          <p:nvPr/>
        </p:nvSpPr>
        <p:spPr bwMode="auto">
          <a:xfrm>
            <a:off x="328612" y="1120200"/>
            <a:ext cx="86868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zh-CN" altLang="en-US" sz="3200" dirty="0"/>
              <a:t>一、请根据中文意思写出下列单词。（这些都是黑体单词，要好好记住哦。）</a:t>
            </a:r>
          </a:p>
          <a:p>
            <a:pPr algn="l"/>
            <a:r>
              <a:rPr lang="en-US" altLang="zh-CN" sz="3200" dirty="0"/>
              <a:t>1. </a:t>
            </a:r>
            <a:r>
              <a:rPr lang="en-US" altLang="zh-CN" sz="3200" dirty="0" smtClean="0"/>
              <a:t>________ </a:t>
            </a:r>
            <a:r>
              <a:rPr lang="en-US" altLang="zh-CN" sz="3200" dirty="0"/>
              <a:t>v. </a:t>
            </a:r>
            <a:r>
              <a:rPr lang="zh-CN" altLang="en-US" sz="3200" dirty="0"/>
              <a:t>花费	</a:t>
            </a:r>
          </a:p>
          <a:p>
            <a:pPr algn="l"/>
            <a:r>
              <a:rPr lang="en-US" altLang="zh-CN" sz="3200" dirty="0"/>
              <a:t>2. </a:t>
            </a:r>
            <a:r>
              <a:rPr lang="en-US" altLang="zh-CN" sz="3200" dirty="0" smtClean="0"/>
              <a:t>_________ </a:t>
            </a:r>
            <a:r>
              <a:rPr lang="en-US" altLang="zh-CN" sz="3200" dirty="0"/>
              <a:t>v. </a:t>
            </a:r>
            <a:r>
              <a:rPr lang="zh-CN" altLang="en-US" sz="3200" dirty="0"/>
              <a:t>爬	</a:t>
            </a:r>
          </a:p>
          <a:p>
            <a:pPr algn="l"/>
            <a:r>
              <a:rPr lang="en-US" altLang="zh-CN" sz="3200" dirty="0"/>
              <a:t>3. </a:t>
            </a:r>
            <a:r>
              <a:rPr lang="en-US" altLang="zh-CN" sz="3200" dirty="0" smtClean="0"/>
              <a:t>_________ </a:t>
            </a:r>
            <a:r>
              <a:rPr lang="en-US" altLang="zh-CN" sz="3200" dirty="0"/>
              <a:t>v. </a:t>
            </a:r>
            <a:r>
              <a:rPr lang="zh-CN" altLang="en-US" sz="3200" dirty="0"/>
              <a:t>享受；喜爱</a:t>
            </a:r>
          </a:p>
          <a:p>
            <a:pPr algn="l"/>
            <a:r>
              <a:rPr lang="en-US" altLang="zh-CN" sz="3200" dirty="0"/>
              <a:t>4. </a:t>
            </a:r>
            <a:r>
              <a:rPr lang="en-US" altLang="zh-CN" sz="3200" dirty="0" smtClean="0"/>
              <a:t>_________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路	</a:t>
            </a:r>
            <a:endParaRPr lang="en-US" altLang="zh-CN" sz="3200" dirty="0" smtClean="0"/>
          </a:p>
          <a:p>
            <a:pPr algn="l"/>
            <a:r>
              <a:rPr lang="en-US" altLang="zh-CN" sz="3200" dirty="0" smtClean="0"/>
              <a:t>5</a:t>
            </a:r>
            <a:r>
              <a:rPr lang="en-US" altLang="zh-CN" sz="3200" dirty="0"/>
              <a:t>. </a:t>
            </a:r>
            <a:r>
              <a:rPr lang="en-US" altLang="zh-CN" sz="3200" dirty="0" smtClean="0"/>
              <a:t>_________ </a:t>
            </a:r>
            <a:r>
              <a:rPr lang="en-US" altLang="zh-CN" sz="3200" dirty="0"/>
              <a:t>adv. </a:t>
            </a:r>
            <a:r>
              <a:rPr lang="zh-CN" altLang="en-US" sz="3200" dirty="0"/>
              <a:t>时常	</a:t>
            </a:r>
          </a:p>
          <a:p>
            <a:pPr algn="l"/>
            <a:r>
              <a:rPr lang="en-US" altLang="zh-CN" sz="3200" dirty="0"/>
              <a:t>6. </a:t>
            </a:r>
            <a:r>
              <a:rPr lang="en-US" altLang="zh-CN" sz="3200" dirty="0" smtClean="0"/>
              <a:t>_________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空气</a:t>
            </a:r>
          </a:p>
          <a:p>
            <a:pPr algn="l"/>
            <a:r>
              <a:rPr lang="en-US" altLang="zh-CN" sz="3200" dirty="0"/>
              <a:t>7. </a:t>
            </a:r>
            <a:r>
              <a:rPr lang="en-US" altLang="zh-CN" sz="3200" dirty="0" smtClean="0"/>
              <a:t>_________ </a:t>
            </a:r>
            <a:r>
              <a:rPr lang="en-US" altLang="zh-CN" sz="3200" dirty="0"/>
              <a:t>adv. </a:t>
            </a:r>
            <a:r>
              <a:rPr lang="zh-CN" altLang="en-US" sz="3200" dirty="0"/>
              <a:t>容易</a:t>
            </a:r>
            <a:r>
              <a:rPr lang="zh-CN" altLang="en-US" sz="3200" dirty="0" smtClean="0"/>
              <a:t>地</a:t>
            </a:r>
            <a:r>
              <a:rPr lang="zh-CN" altLang="en-US" sz="3200" dirty="0"/>
              <a:t>	</a:t>
            </a:r>
          </a:p>
          <a:p>
            <a:pPr algn="l"/>
            <a:r>
              <a:rPr lang="en-US" altLang="zh-CN" sz="3200" dirty="0"/>
              <a:t>8. </a:t>
            </a:r>
            <a:r>
              <a:rPr lang="en-US" altLang="zh-CN" sz="3200" dirty="0" smtClean="0"/>
              <a:t>_________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钱 </a:t>
            </a:r>
          </a:p>
          <a:p>
            <a:pPr algn="l"/>
            <a:r>
              <a:rPr lang="en-US" altLang="zh-CN" sz="3200" dirty="0"/>
              <a:t>9. </a:t>
            </a:r>
            <a:r>
              <a:rPr lang="en-US" altLang="zh-CN" sz="3200" dirty="0" smtClean="0"/>
              <a:t>________ </a:t>
            </a:r>
            <a:r>
              <a:rPr lang="en-US" altLang="zh-CN" sz="3200" dirty="0"/>
              <a:t>adj. </a:t>
            </a:r>
            <a:r>
              <a:rPr lang="zh-CN" altLang="en-US" sz="3200" dirty="0"/>
              <a:t>免费的 </a:t>
            </a:r>
          </a:p>
        </p:txBody>
      </p:sp>
      <p:sp>
        <p:nvSpPr>
          <p:cNvPr id="74756" name="TextBox 10"/>
          <p:cNvSpPr txBox="1">
            <a:spLocks noChangeArrowheads="1"/>
          </p:cNvSpPr>
          <p:nvPr/>
        </p:nvSpPr>
        <p:spPr bwMode="auto">
          <a:xfrm>
            <a:off x="1084262" y="2536250"/>
            <a:ext cx="16843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climb</a:t>
            </a:r>
          </a:p>
        </p:txBody>
      </p:sp>
      <p:sp>
        <p:nvSpPr>
          <p:cNvPr id="74757" name="TextBox 11"/>
          <p:cNvSpPr txBox="1">
            <a:spLocks noChangeArrowheads="1"/>
          </p:cNvSpPr>
          <p:nvPr/>
        </p:nvSpPr>
        <p:spPr bwMode="auto">
          <a:xfrm>
            <a:off x="1155700" y="3545900"/>
            <a:ext cx="18430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road</a:t>
            </a:r>
          </a:p>
        </p:txBody>
      </p:sp>
      <p:sp>
        <p:nvSpPr>
          <p:cNvPr id="74758" name="TextBox 12"/>
          <p:cNvSpPr txBox="1">
            <a:spLocks noChangeArrowheads="1"/>
          </p:cNvSpPr>
          <p:nvPr/>
        </p:nvSpPr>
        <p:spPr bwMode="auto">
          <a:xfrm>
            <a:off x="1157288" y="3041075"/>
            <a:ext cx="1631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enjoy</a:t>
            </a:r>
          </a:p>
        </p:txBody>
      </p:sp>
      <p:sp>
        <p:nvSpPr>
          <p:cNvPr id="74759" name="TextBox 13"/>
          <p:cNvSpPr txBox="1">
            <a:spLocks noChangeArrowheads="1"/>
          </p:cNvSpPr>
          <p:nvPr/>
        </p:nvSpPr>
        <p:spPr bwMode="auto">
          <a:xfrm>
            <a:off x="1082675" y="4049138"/>
            <a:ext cx="2286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often</a:t>
            </a:r>
          </a:p>
        </p:txBody>
      </p:sp>
      <p:sp>
        <p:nvSpPr>
          <p:cNvPr id="74760" name="TextBox 14"/>
          <p:cNvSpPr txBox="1">
            <a:spLocks noChangeArrowheads="1"/>
          </p:cNvSpPr>
          <p:nvPr/>
        </p:nvSpPr>
        <p:spPr bwMode="auto">
          <a:xfrm>
            <a:off x="1155700" y="2104450"/>
            <a:ext cx="16335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spend</a:t>
            </a:r>
          </a:p>
        </p:txBody>
      </p:sp>
      <p:sp>
        <p:nvSpPr>
          <p:cNvPr id="74761" name="TextBox 9"/>
          <p:cNvSpPr txBox="1">
            <a:spLocks noChangeArrowheads="1"/>
          </p:cNvSpPr>
          <p:nvPr/>
        </p:nvSpPr>
        <p:spPr bwMode="auto">
          <a:xfrm>
            <a:off x="1082675" y="4482525"/>
            <a:ext cx="1778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air</a:t>
            </a:r>
          </a:p>
        </p:txBody>
      </p:sp>
      <p:sp>
        <p:nvSpPr>
          <p:cNvPr id="74762" name="TextBox 12"/>
          <p:cNvSpPr txBox="1">
            <a:spLocks noChangeArrowheads="1"/>
          </p:cNvSpPr>
          <p:nvPr/>
        </p:nvSpPr>
        <p:spPr bwMode="auto">
          <a:xfrm>
            <a:off x="1155700" y="4985763"/>
            <a:ext cx="18430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easily</a:t>
            </a:r>
          </a:p>
        </p:txBody>
      </p:sp>
      <p:sp>
        <p:nvSpPr>
          <p:cNvPr id="74763" name="TextBox 14"/>
          <p:cNvSpPr txBox="1">
            <a:spLocks noChangeArrowheads="1"/>
          </p:cNvSpPr>
          <p:nvPr/>
        </p:nvSpPr>
        <p:spPr bwMode="auto">
          <a:xfrm>
            <a:off x="1227137" y="5490588"/>
            <a:ext cx="16335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money</a:t>
            </a:r>
          </a:p>
        </p:txBody>
      </p:sp>
      <p:sp>
        <p:nvSpPr>
          <p:cNvPr id="74764" name="TextBox 14"/>
          <p:cNvSpPr txBox="1">
            <a:spLocks noChangeArrowheads="1"/>
          </p:cNvSpPr>
          <p:nvPr/>
        </p:nvSpPr>
        <p:spPr bwMode="auto">
          <a:xfrm>
            <a:off x="1227137" y="5922388"/>
            <a:ext cx="163353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free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8" grpId="0"/>
      <p:bldP spid="74759" grpId="0"/>
      <p:bldP spid="74760" grpId="0"/>
      <p:bldP spid="74761" grpId="0"/>
      <p:bldP spid="74762" grpId="0"/>
      <p:bldP spid="74763" grpId="0"/>
      <p:bldP spid="747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7827" name="矩形 2"/>
          <p:cNvSpPr>
            <a:spLocks noChangeArrowheads="1"/>
          </p:cNvSpPr>
          <p:nvPr/>
        </p:nvSpPr>
        <p:spPr bwMode="auto">
          <a:xfrm>
            <a:off x="352425" y="974725"/>
            <a:ext cx="8535988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二、请认真阅读课本，找出以下短语。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10. </a:t>
            </a:r>
            <a:r>
              <a:rPr lang="zh-CN" altLang="en-US" sz="3200" dirty="0"/>
              <a:t>在我的街区 </a:t>
            </a:r>
            <a:r>
              <a:rPr lang="zh-CN" altLang="zh-CN" sz="3200" dirty="0"/>
              <a:t>_________________	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11. </a:t>
            </a:r>
            <a:r>
              <a:rPr lang="zh-CN" altLang="en-US" sz="3200" dirty="0"/>
              <a:t>花时间 </a:t>
            </a:r>
            <a:r>
              <a:rPr lang="zh-CN" altLang="zh-CN" sz="3200" dirty="0"/>
              <a:t>_______________ 	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12. </a:t>
            </a:r>
            <a:r>
              <a:rPr lang="zh-CN" altLang="en-US" sz="3200" dirty="0"/>
              <a:t>喜欢阅读 </a:t>
            </a:r>
            <a:r>
              <a:rPr lang="zh-CN" altLang="zh-CN" sz="3200" dirty="0"/>
              <a:t>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13. </a:t>
            </a:r>
            <a:r>
              <a:rPr lang="zh-CN" altLang="en-US" sz="3200" dirty="0"/>
              <a:t>看起来像 </a:t>
            </a:r>
            <a:r>
              <a:rPr lang="zh-CN" altLang="zh-CN" sz="3200" dirty="0" smtClean="0"/>
              <a:t>_______________</a:t>
            </a:r>
            <a:r>
              <a:rPr lang="zh-CN" altLang="zh-CN" sz="3200" dirty="0"/>
              <a:t>	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14. </a:t>
            </a:r>
            <a:r>
              <a:rPr lang="zh-CN" altLang="en-US" sz="3200" dirty="0"/>
              <a:t>走出去 </a:t>
            </a:r>
            <a:r>
              <a:rPr lang="zh-CN" altLang="zh-CN" sz="3200" dirty="0"/>
              <a:t>_______________ 	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15. </a:t>
            </a:r>
            <a:r>
              <a:rPr lang="zh-CN" altLang="en-US" sz="3200" dirty="0"/>
              <a:t>沿着</a:t>
            </a:r>
            <a:r>
              <a:rPr lang="zh-CN" altLang="zh-CN" sz="3200" dirty="0"/>
              <a:t>……</a:t>
            </a:r>
            <a:r>
              <a:rPr lang="zh-CN" altLang="en-US" sz="3200" dirty="0"/>
              <a:t>走 </a:t>
            </a:r>
            <a:r>
              <a:rPr lang="zh-CN" altLang="zh-CN" sz="3200" dirty="0"/>
              <a:t>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16. </a:t>
            </a:r>
            <a:r>
              <a:rPr lang="zh-CN" altLang="en-US" sz="3200" dirty="0"/>
              <a:t>免费的 </a:t>
            </a:r>
            <a:r>
              <a:rPr lang="zh-CN" altLang="zh-CN" sz="3200" dirty="0" smtClean="0"/>
              <a:t>_________________  </a:t>
            </a:r>
            <a:endParaRPr lang="zh-CN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17. </a:t>
            </a:r>
            <a:r>
              <a:rPr lang="zh-CN" altLang="en-US" sz="3200" dirty="0"/>
              <a:t>在生活中 </a:t>
            </a:r>
            <a:r>
              <a:rPr lang="zh-CN" altLang="zh-CN" sz="3200" dirty="0"/>
              <a:t>_____________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18. </a:t>
            </a:r>
            <a:r>
              <a:rPr lang="zh-CN" altLang="en-US" sz="3200" dirty="0"/>
              <a:t>在周末 </a:t>
            </a:r>
            <a:r>
              <a:rPr lang="zh-CN" altLang="zh-CN" sz="3200" dirty="0"/>
              <a:t>_________________</a:t>
            </a:r>
            <a:r>
              <a:rPr lang="en-US" altLang="zh-CN" sz="3200" dirty="0"/>
              <a:t>          </a:t>
            </a:r>
          </a:p>
        </p:txBody>
      </p:sp>
      <p:sp>
        <p:nvSpPr>
          <p:cNvPr id="77828" name="TextBox 11"/>
          <p:cNvSpPr txBox="1">
            <a:spLocks noChangeArrowheads="1"/>
          </p:cNvSpPr>
          <p:nvPr/>
        </p:nvSpPr>
        <p:spPr bwMode="auto">
          <a:xfrm>
            <a:off x="3200400" y="1385888"/>
            <a:ext cx="45815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 in my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neighborhood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77829" name="TextBox 13"/>
          <p:cNvSpPr txBox="1">
            <a:spLocks noChangeArrowheads="1"/>
          </p:cNvSpPr>
          <p:nvPr/>
        </p:nvSpPr>
        <p:spPr bwMode="auto">
          <a:xfrm>
            <a:off x="3051175" y="1898650"/>
            <a:ext cx="2663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spend time</a:t>
            </a:r>
          </a:p>
        </p:txBody>
      </p:sp>
      <p:sp>
        <p:nvSpPr>
          <p:cNvPr id="77830" name="TextBox 14"/>
          <p:cNvSpPr txBox="1">
            <a:spLocks noChangeArrowheads="1"/>
          </p:cNvSpPr>
          <p:nvPr/>
        </p:nvSpPr>
        <p:spPr bwMode="auto">
          <a:xfrm>
            <a:off x="3051176" y="2401888"/>
            <a:ext cx="32750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enjoy reading</a:t>
            </a:r>
          </a:p>
        </p:txBody>
      </p:sp>
      <p:sp>
        <p:nvSpPr>
          <p:cNvPr id="77831" name="TextBox 15"/>
          <p:cNvSpPr txBox="1">
            <a:spLocks noChangeArrowheads="1"/>
          </p:cNvSpPr>
          <p:nvPr/>
        </p:nvSpPr>
        <p:spPr bwMode="auto">
          <a:xfrm>
            <a:off x="3052763" y="2897188"/>
            <a:ext cx="35512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look like</a:t>
            </a:r>
          </a:p>
        </p:txBody>
      </p:sp>
      <p:sp>
        <p:nvSpPr>
          <p:cNvPr id="77832" name="TextBox 16"/>
          <p:cNvSpPr txBox="1">
            <a:spLocks noChangeArrowheads="1"/>
          </p:cNvSpPr>
          <p:nvPr/>
        </p:nvSpPr>
        <p:spPr bwMode="auto">
          <a:xfrm>
            <a:off x="3124200" y="3409950"/>
            <a:ext cx="3778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walk out</a:t>
            </a:r>
          </a:p>
        </p:txBody>
      </p:sp>
      <p:sp>
        <p:nvSpPr>
          <p:cNvPr id="77833" name="TextBox 16"/>
          <p:cNvSpPr txBox="1">
            <a:spLocks noChangeArrowheads="1"/>
          </p:cNvSpPr>
          <p:nvPr/>
        </p:nvSpPr>
        <p:spPr bwMode="auto">
          <a:xfrm>
            <a:off x="3505200" y="3810000"/>
            <a:ext cx="3778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go along</a:t>
            </a:r>
          </a:p>
        </p:txBody>
      </p:sp>
      <p:sp>
        <p:nvSpPr>
          <p:cNvPr id="77834" name="TextBox 16"/>
          <p:cNvSpPr txBox="1">
            <a:spLocks noChangeArrowheads="1"/>
          </p:cNvSpPr>
          <p:nvPr/>
        </p:nvSpPr>
        <p:spPr bwMode="auto">
          <a:xfrm>
            <a:off x="3505200" y="4337050"/>
            <a:ext cx="1889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be free</a:t>
            </a:r>
          </a:p>
        </p:txBody>
      </p:sp>
      <p:sp>
        <p:nvSpPr>
          <p:cNvPr id="77835" name="TextBox 16"/>
          <p:cNvSpPr txBox="1">
            <a:spLocks noChangeArrowheads="1"/>
          </p:cNvSpPr>
          <p:nvPr/>
        </p:nvSpPr>
        <p:spPr bwMode="auto">
          <a:xfrm>
            <a:off x="3048000" y="4841875"/>
            <a:ext cx="2809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in life</a:t>
            </a:r>
          </a:p>
        </p:txBody>
      </p:sp>
      <p:sp>
        <p:nvSpPr>
          <p:cNvPr id="77836" name="TextBox 16"/>
          <p:cNvSpPr txBox="1">
            <a:spLocks noChangeArrowheads="1"/>
          </p:cNvSpPr>
          <p:nvPr/>
        </p:nvSpPr>
        <p:spPr bwMode="auto">
          <a:xfrm>
            <a:off x="2430463" y="5287962"/>
            <a:ext cx="6457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on weekends/on the weekend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0" grpId="0"/>
      <p:bldP spid="77831" grpId="0"/>
      <p:bldP spid="77832" grpId="0"/>
      <p:bldP spid="77833" grpId="0"/>
      <p:bldP spid="77834" grpId="0"/>
      <p:bldP spid="77835" grpId="0"/>
      <p:bldP spid="778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9875" name="矩形 2"/>
          <p:cNvSpPr>
            <a:spLocks noChangeArrowheads="1"/>
          </p:cNvSpPr>
          <p:nvPr/>
        </p:nvSpPr>
        <p:spPr bwMode="auto">
          <a:xfrm>
            <a:off x="0" y="858838"/>
            <a:ext cx="9144000" cy="545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三、阅读</a:t>
            </a:r>
            <a:r>
              <a:rPr lang="zh-CN" altLang="zh-CN" sz="3200" dirty="0"/>
              <a:t>2b</a:t>
            </a:r>
            <a:r>
              <a:rPr lang="zh-CN" altLang="en-US" sz="3200" dirty="0"/>
              <a:t>短文，完成下列信息填空。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19. Anna likes to __________there on weekends.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20. Anna loves to watch the monkey 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en-US" sz="3200" dirty="0" smtClean="0"/>
              <a:t>_________</a:t>
            </a:r>
            <a:r>
              <a:rPr lang="zh-CN" altLang="zh-CN" sz="3200" dirty="0"/>
              <a:t>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21. John often exercises at the park because he loves </a:t>
            </a:r>
            <a:r>
              <a:rPr lang="zh-CN" altLang="zh-CN" sz="3200" dirty="0" smtClean="0"/>
              <a:t>___________________________.</a:t>
            </a:r>
            <a:endParaRPr lang="zh-CN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22. The best things in life </a:t>
            </a:r>
            <a:r>
              <a:rPr lang="zh-CN" altLang="zh-CN" sz="3200" dirty="0" smtClean="0"/>
              <a:t>____________.</a:t>
            </a:r>
            <a:endParaRPr lang="zh-CN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23. Lisa lives in </a:t>
            </a:r>
            <a:r>
              <a:rPr lang="zh-CN" altLang="zh-CN" sz="3200" dirty="0" smtClean="0"/>
              <a:t>________________________. </a:t>
            </a:r>
            <a:r>
              <a:rPr lang="zh-CN" altLang="zh-CN" sz="3200" dirty="0"/>
              <a:t>There is a post office 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en-US" sz="3200" dirty="0" smtClean="0"/>
              <a:t>______________</a:t>
            </a:r>
            <a:r>
              <a:rPr lang="zh-CN" altLang="zh-CN" sz="3200" dirty="0"/>
              <a:t>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24. When Lisa reads books, ________________.</a:t>
            </a:r>
          </a:p>
        </p:txBody>
      </p:sp>
      <p:sp>
        <p:nvSpPr>
          <p:cNvPr id="79876" name="TextBox 11"/>
          <p:cNvSpPr txBox="1">
            <a:spLocks noChangeArrowheads="1"/>
          </p:cNvSpPr>
          <p:nvPr/>
        </p:nvSpPr>
        <p:spPr bwMode="auto">
          <a:xfrm>
            <a:off x="106363" y="2276475"/>
            <a:ext cx="1874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around</a:t>
            </a:r>
          </a:p>
        </p:txBody>
      </p:sp>
      <p:sp>
        <p:nvSpPr>
          <p:cNvPr id="79877" name="TextBox 11"/>
          <p:cNvSpPr txBox="1">
            <a:spLocks noChangeArrowheads="1"/>
          </p:cNvSpPr>
          <p:nvPr/>
        </p:nvSpPr>
        <p:spPr bwMode="auto">
          <a:xfrm>
            <a:off x="3203575" y="1268413"/>
            <a:ext cx="30130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spend time</a:t>
            </a:r>
          </a:p>
        </p:txBody>
      </p:sp>
      <p:sp>
        <p:nvSpPr>
          <p:cNvPr id="79878" name="TextBox 11"/>
          <p:cNvSpPr txBox="1">
            <a:spLocks noChangeArrowheads="1"/>
          </p:cNvSpPr>
          <p:nvPr/>
        </p:nvSpPr>
        <p:spPr bwMode="auto">
          <a:xfrm>
            <a:off x="6588125" y="1773238"/>
            <a:ext cx="31321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climbing</a:t>
            </a:r>
          </a:p>
        </p:txBody>
      </p:sp>
      <p:sp>
        <p:nvSpPr>
          <p:cNvPr id="79879" name="TextBox 11"/>
          <p:cNvSpPr txBox="1">
            <a:spLocks noChangeArrowheads="1"/>
          </p:cNvSpPr>
          <p:nvPr/>
        </p:nvSpPr>
        <p:spPr bwMode="auto">
          <a:xfrm>
            <a:off x="4787900" y="3789363"/>
            <a:ext cx="20701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are free</a:t>
            </a:r>
          </a:p>
        </p:txBody>
      </p:sp>
      <p:sp>
        <p:nvSpPr>
          <p:cNvPr id="79880" name="TextBox 11"/>
          <p:cNvSpPr txBox="1">
            <a:spLocks noChangeArrowheads="1"/>
          </p:cNvSpPr>
          <p:nvPr/>
        </p:nvSpPr>
        <p:spPr bwMode="auto">
          <a:xfrm>
            <a:off x="1547814" y="3284538"/>
            <a:ext cx="56046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the clean air and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sunshine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79881" name="TextBox 11"/>
          <p:cNvSpPr txBox="1">
            <a:spLocks noChangeArrowheads="1"/>
          </p:cNvSpPr>
          <p:nvPr/>
        </p:nvSpPr>
        <p:spPr bwMode="auto">
          <a:xfrm>
            <a:off x="2916239" y="4221163"/>
            <a:ext cx="46275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 noisy neighborhood</a:t>
            </a:r>
          </a:p>
        </p:txBody>
      </p:sp>
      <p:sp>
        <p:nvSpPr>
          <p:cNvPr id="79882" name="TextBox 11"/>
          <p:cNvSpPr txBox="1">
            <a:spLocks noChangeArrowheads="1"/>
          </p:cNvSpPr>
          <p:nvPr/>
        </p:nvSpPr>
        <p:spPr bwMode="auto">
          <a:xfrm>
            <a:off x="3851275" y="4724400"/>
            <a:ext cx="518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  <a:sym typeface="Arial" panose="020B0604020202020204" pitchFamily="34" charset="0"/>
              </a:rPr>
              <a:t> between my house and </a:t>
            </a:r>
            <a:endParaRPr lang="en-US" altLang="en-US" sz="3200" b="1">
              <a:solidFill>
                <a:srgbClr val="FF0000"/>
              </a:solidFill>
            </a:endParaRPr>
          </a:p>
        </p:txBody>
      </p:sp>
      <p:sp>
        <p:nvSpPr>
          <p:cNvPr id="79883" name="TextBox 11"/>
          <p:cNvSpPr txBox="1">
            <a:spLocks noChangeArrowheads="1"/>
          </p:cNvSpPr>
          <p:nvPr/>
        </p:nvSpPr>
        <p:spPr bwMode="auto">
          <a:xfrm>
            <a:off x="34925" y="5229225"/>
            <a:ext cx="518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  <a:sym typeface="宋体" panose="02010600030101010101" pitchFamily="2" charset="-122"/>
              </a:rPr>
              <a:t>a clothes store </a:t>
            </a:r>
            <a:endParaRPr lang="en-US" altLang="en-US" sz="3200" b="1">
              <a:solidFill>
                <a:srgbClr val="FF0000"/>
              </a:solidFill>
            </a:endParaRPr>
          </a:p>
        </p:txBody>
      </p:sp>
      <p:sp>
        <p:nvSpPr>
          <p:cNvPr id="79884" name="TextBox 11"/>
          <p:cNvSpPr txBox="1">
            <a:spLocks noChangeArrowheads="1"/>
          </p:cNvSpPr>
          <p:nvPr/>
        </p:nvSpPr>
        <p:spPr bwMode="auto">
          <a:xfrm>
            <a:off x="5292725" y="5661025"/>
            <a:ext cx="37195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  <a:sym typeface="宋体" panose="02010600030101010101" pitchFamily="2" charset="-122"/>
              </a:rPr>
              <a:t>time goes quickly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7" grpId="0"/>
      <p:bldP spid="79878" grpId="0"/>
      <p:bldP spid="79879" grpId="0"/>
      <p:bldP spid="79880" grpId="0"/>
      <p:bldP spid="79881" grpId="0"/>
      <p:bldP spid="79882" grpId="0"/>
      <p:bldP spid="79883" grpId="0"/>
      <p:bldP spid="798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思 考 探 究</a:t>
            </a:r>
          </a:p>
        </p:txBody>
      </p:sp>
      <p:sp>
        <p:nvSpPr>
          <p:cNvPr id="81923" name="矩形 2"/>
          <p:cNvSpPr>
            <a:spLocks noChangeArrowheads="1"/>
          </p:cNvSpPr>
          <p:nvPr/>
        </p:nvSpPr>
        <p:spPr bwMode="auto">
          <a:xfrm>
            <a:off x="0" y="642938"/>
            <a:ext cx="91440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★ neighborhood </a:t>
            </a:r>
            <a:r>
              <a:rPr lang="zh-CN" altLang="en-US" sz="3200" dirty="0"/>
              <a:t>是名词，意为“街区、街坊”。 </a:t>
            </a:r>
            <a:r>
              <a:rPr lang="zh-CN" altLang="zh-CN" sz="3200" dirty="0"/>
              <a:t>neighbor </a:t>
            </a:r>
            <a:r>
              <a:rPr lang="zh-CN" altLang="en-US" sz="3200" dirty="0"/>
              <a:t>是名词，意为“邻居”</a:t>
            </a:r>
            <a:r>
              <a:rPr lang="zh-CN" altLang="zh-CN" sz="3200" dirty="0"/>
              <a:t>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   in the neighborhood</a:t>
            </a:r>
            <a:r>
              <a:rPr lang="zh-CN" altLang="en-US" sz="3200" dirty="0"/>
              <a:t>意为“在附近”。指位置相近的人或事物。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1) Is there a hospital around here? = Is there a hospital ______ _________ _____</a:t>
            </a:r>
            <a:r>
              <a:rPr lang="en-US" altLang="en-US" sz="3200" dirty="0"/>
              <a:t>_____</a:t>
            </a:r>
            <a:r>
              <a:rPr lang="zh-CN" altLang="zh-CN" sz="3200" dirty="0"/>
              <a:t>_____?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2) He has many good _______________ (</a:t>
            </a:r>
            <a:r>
              <a:rPr lang="zh-CN" altLang="en-US" sz="3200" dirty="0"/>
              <a:t>邻居</a:t>
            </a:r>
            <a:r>
              <a:rPr lang="zh-CN" altLang="zh-CN" sz="3200" dirty="0"/>
              <a:t>).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★ 3) spend</a:t>
            </a:r>
            <a:r>
              <a:rPr lang="zh-CN" altLang="en-US" sz="3200" dirty="0"/>
              <a:t>是 </a:t>
            </a:r>
            <a:r>
              <a:rPr lang="zh-CN" altLang="zh-CN" sz="3200" dirty="0"/>
              <a:t>__________ (</a:t>
            </a:r>
            <a:r>
              <a:rPr lang="zh-CN" altLang="en-US" sz="3200" dirty="0"/>
              <a:t>词性</a:t>
            </a:r>
            <a:r>
              <a:rPr lang="zh-CN" altLang="zh-CN" sz="3200" dirty="0"/>
              <a:t>)</a:t>
            </a:r>
            <a:r>
              <a:rPr lang="zh-CN" altLang="en-US" sz="3200" dirty="0"/>
              <a:t>，意为“度过；花费 </a:t>
            </a:r>
            <a:r>
              <a:rPr lang="zh-CN" altLang="zh-CN" sz="3200" dirty="0"/>
              <a:t>(</a:t>
            </a:r>
            <a:r>
              <a:rPr lang="zh-CN" altLang="en-US" sz="3200" dirty="0"/>
              <a:t>时间、金钱等</a:t>
            </a:r>
            <a:r>
              <a:rPr lang="zh-CN" altLang="zh-CN" sz="3200" dirty="0"/>
              <a:t>) ”</a:t>
            </a:r>
            <a:r>
              <a:rPr lang="zh-CN" altLang="en-US" sz="3200" dirty="0"/>
              <a:t>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spend time with sb. “</a:t>
            </a:r>
            <a:r>
              <a:rPr lang="zh-CN" altLang="en-US" sz="3200" dirty="0"/>
              <a:t>与某人一起度过时间”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4) I like to spend time _______ my friends on weekends</a:t>
            </a:r>
            <a:r>
              <a:rPr lang="zh-CN" altLang="zh-CN" sz="3200" dirty="0" smtClean="0"/>
              <a:t>.</a:t>
            </a:r>
            <a:endParaRPr lang="zh-CN" altLang="zh-CN" sz="3200" dirty="0"/>
          </a:p>
        </p:txBody>
      </p:sp>
      <p:sp>
        <p:nvSpPr>
          <p:cNvPr id="81924" name="TextBox 4"/>
          <p:cNvSpPr txBox="1">
            <a:spLocks noChangeArrowheads="1"/>
          </p:cNvSpPr>
          <p:nvPr/>
        </p:nvSpPr>
        <p:spPr bwMode="auto">
          <a:xfrm>
            <a:off x="1687513" y="2997200"/>
            <a:ext cx="72056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    in           the          neighborhood</a:t>
            </a:r>
          </a:p>
        </p:txBody>
      </p:sp>
      <p:sp>
        <p:nvSpPr>
          <p:cNvPr id="81925" name="TextBox 4"/>
          <p:cNvSpPr txBox="1">
            <a:spLocks noChangeArrowheads="1"/>
          </p:cNvSpPr>
          <p:nvPr/>
        </p:nvSpPr>
        <p:spPr bwMode="auto">
          <a:xfrm>
            <a:off x="4140200" y="3502025"/>
            <a:ext cx="37687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neighbors</a:t>
            </a:r>
          </a:p>
        </p:txBody>
      </p:sp>
      <p:sp>
        <p:nvSpPr>
          <p:cNvPr id="81926" name="TextBox 4"/>
          <p:cNvSpPr txBox="1">
            <a:spLocks noChangeArrowheads="1"/>
          </p:cNvSpPr>
          <p:nvPr/>
        </p:nvSpPr>
        <p:spPr bwMode="auto">
          <a:xfrm>
            <a:off x="2914650" y="4005263"/>
            <a:ext cx="3768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动词</a:t>
            </a:r>
          </a:p>
        </p:txBody>
      </p:sp>
      <p:sp>
        <p:nvSpPr>
          <p:cNvPr id="81927" name="TextBox 4"/>
          <p:cNvSpPr txBox="1">
            <a:spLocks noChangeArrowheads="1"/>
          </p:cNvSpPr>
          <p:nvPr/>
        </p:nvSpPr>
        <p:spPr bwMode="auto">
          <a:xfrm>
            <a:off x="4067175" y="5445125"/>
            <a:ext cx="3768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25" grpId="0"/>
      <p:bldP spid="81926" grpId="0"/>
      <p:bldP spid="819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矩形 1"/>
          <p:cNvSpPr>
            <a:spLocks noChangeArrowheads="1"/>
          </p:cNvSpPr>
          <p:nvPr/>
        </p:nvSpPr>
        <p:spPr bwMode="auto">
          <a:xfrm>
            <a:off x="0" y="273070"/>
            <a:ext cx="9144000" cy="643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spend </a:t>
            </a:r>
            <a:r>
              <a:rPr lang="zh-CN" altLang="en-US" sz="3200" dirty="0">
                <a:sym typeface="Arial" panose="020B0604020202020204" pitchFamily="34" charset="0"/>
              </a:rPr>
              <a:t>常用短语有 </a:t>
            </a:r>
            <a:r>
              <a:rPr lang="zh-CN" altLang="zh-CN" sz="3200" dirty="0">
                <a:sym typeface="Arial" panose="020B0604020202020204" pitchFamily="34" charset="0"/>
              </a:rPr>
              <a:t>( </a:t>
            </a:r>
            <a:r>
              <a:rPr lang="zh-CN" altLang="en-US" sz="3200" dirty="0">
                <a:sym typeface="Arial" panose="020B0604020202020204" pitchFamily="34" charset="0"/>
              </a:rPr>
              <a:t>注意与</a:t>
            </a:r>
            <a:r>
              <a:rPr lang="zh-CN" altLang="zh-CN" sz="3200" dirty="0">
                <a:sym typeface="Arial" panose="020B0604020202020204" pitchFamily="34" charset="0"/>
              </a:rPr>
              <a:t>pay </a:t>
            </a:r>
            <a:r>
              <a:rPr lang="zh-CN" altLang="en-US" sz="3200" dirty="0">
                <a:sym typeface="Arial" panose="020B0604020202020204" pitchFamily="34" charset="0"/>
              </a:rPr>
              <a:t>的区别，</a:t>
            </a:r>
            <a:r>
              <a:rPr lang="zh-CN" altLang="zh-CN" sz="3200" dirty="0">
                <a:sym typeface="Arial" panose="020B0604020202020204" pitchFamily="34" charset="0"/>
              </a:rPr>
              <a:t>pay </a:t>
            </a:r>
            <a:r>
              <a:rPr lang="zh-CN" altLang="en-US" sz="3200" dirty="0">
                <a:sym typeface="Arial" panose="020B0604020202020204" pitchFamily="34" charset="0"/>
              </a:rPr>
              <a:t>只表示花费金钱 </a:t>
            </a:r>
            <a:r>
              <a:rPr lang="zh-CN" altLang="zh-CN" sz="3200" dirty="0">
                <a:sym typeface="Arial" panose="020B0604020202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spend time /money on sth.</a:t>
            </a:r>
            <a:r>
              <a:rPr lang="zh-CN" altLang="en-US" sz="3200" dirty="0">
                <a:sym typeface="Arial" panose="020B0604020202020204" pitchFamily="34" charset="0"/>
              </a:rPr>
              <a:t>花费时间</a:t>
            </a:r>
            <a:r>
              <a:rPr lang="zh-CN" altLang="zh-CN" sz="3200" dirty="0">
                <a:sym typeface="Arial" panose="020B0604020202020204" pitchFamily="34" charset="0"/>
              </a:rPr>
              <a:t>/</a:t>
            </a:r>
            <a:r>
              <a:rPr lang="zh-CN" altLang="en-US" sz="3200" dirty="0">
                <a:sym typeface="Arial" panose="020B0604020202020204" pitchFamily="34" charset="0"/>
              </a:rPr>
              <a:t>金钱在某事（物）上，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spend time /money (in) doing sth </a:t>
            </a:r>
            <a:r>
              <a:rPr lang="zh-CN" altLang="en-US" sz="3200" dirty="0">
                <a:sym typeface="Arial" panose="020B0604020202020204" pitchFamily="34" charset="0"/>
              </a:rPr>
              <a:t>花费时间</a:t>
            </a:r>
            <a:r>
              <a:rPr lang="zh-CN" altLang="zh-CN" sz="3200" dirty="0">
                <a:sym typeface="Arial" panose="020B0604020202020204" pitchFamily="34" charset="0"/>
              </a:rPr>
              <a:t>/</a:t>
            </a:r>
            <a:r>
              <a:rPr lang="zh-CN" altLang="en-US" sz="3200" dirty="0">
                <a:sym typeface="Arial" panose="020B0604020202020204" pitchFamily="34" charset="0"/>
              </a:rPr>
              <a:t>金钱做某事。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5) I often spend half an hour on my homework. = I often </a:t>
            </a:r>
            <a:r>
              <a:rPr lang="zh-CN" altLang="zh-CN" sz="3200" dirty="0" smtClean="0">
                <a:sym typeface="Arial" panose="020B0604020202020204" pitchFamily="34" charset="0"/>
              </a:rPr>
              <a:t>_______ </a:t>
            </a:r>
            <a:r>
              <a:rPr lang="zh-CN" altLang="zh-CN" sz="3200" dirty="0">
                <a:sym typeface="Arial" panose="020B0604020202020204" pitchFamily="34" charset="0"/>
              </a:rPr>
              <a:t>half an hour _______</a:t>
            </a:r>
            <a:r>
              <a:rPr lang="en-US" altLang="en-US" sz="3200" dirty="0" smtClean="0">
                <a:sym typeface="Arial" panose="020B0604020202020204" pitchFamily="34" charset="0"/>
              </a:rPr>
              <a:t>______</a:t>
            </a:r>
            <a:r>
              <a:rPr lang="zh-CN" altLang="zh-CN" sz="3200" dirty="0" smtClean="0">
                <a:sym typeface="Arial" panose="020B0604020202020204" pitchFamily="34" charset="0"/>
              </a:rPr>
              <a:t>my </a:t>
            </a:r>
            <a:r>
              <a:rPr lang="zh-CN" altLang="zh-CN" sz="3200" dirty="0">
                <a:sym typeface="Arial" panose="020B0604020202020204" pitchFamily="34" charset="0"/>
              </a:rPr>
              <a:t>homework.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★ 6) enjoy </a:t>
            </a:r>
            <a:r>
              <a:rPr lang="zh-CN" altLang="en-US" sz="3200" dirty="0">
                <a:sym typeface="Arial" panose="020B0604020202020204" pitchFamily="34" charset="0"/>
              </a:rPr>
              <a:t>的用法。</a:t>
            </a:r>
            <a:r>
              <a:rPr lang="zh-CN" altLang="zh-CN" sz="3200" dirty="0">
                <a:sym typeface="Arial" panose="020B0604020202020204" pitchFamily="34" charset="0"/>
              </a:rPr>
              <a:t>enjoy</a:t>
            </a:r>
            <a:r>
              <a:rPr lang="zh-CN" altLang="en-US" sz="3200" dirty="0">
                <a:sym typeface="Arial" panose="020B0604020202020204" pitchFamily="34" charset="0"/>
              </a:rPr>
              <a:t>是 </a:t>
            </a:r>
            <a:r>
              <a:rPr lang="zh-CN" altLang="zh-CN" sz="3200" dirty="0">
                <a:sym typeface="Arial" panose="020B0604020202020204" pitchFamily="34" charset="0"/>
              </a:rPr>
              <a:t>_________ (</a:t>
            </a:r>
            <a:r>
              <a:rPr lang="zh-CN" altLang="en-US" sz="3200" dirty="0">
                <a:sym typeface="Arial" panose="020B0604020202020204" pitchFamily="34" charset="0"/>
              </a:rPr>
              <a:t>词性</a:t>
            </a:r>
            <a:r>
              <a:rPr lang="zh-CN" altLang="zh-CN" sz="3200" dirty="0">
                <a:sym typeface="Arial" panose="020B0604020202020204" pitchFamily="34" charset="0"/>
              </a:rPr>
              <a:t>)</a:t>
            </a:r>
            <a:r>
              <a:rPr lang="zh-CN" altLang="en-US" sz="3200" dirty="0">
                <a:sym typeface="Arial" panose="020B0604020202020204" pitchFamily="34" charset="0"/>
              </a:rPr>
              <a:t>，意为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zh-CN" altLang="en-US" sz="3200" dirty="0">
                <a:sym typeface="Arial" panose="020B0604020202020204" pitchFamily="34" charset="0"/>
              </a:rPr>
              <a:t>享受</a:t>
            </a:r>
            <a:r>
              <a:rPr lang="zh-CN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…</a:t>
            </a:r>
            <a:r>
              <a:rPr lang="zh-CN" altLang="en-US" sz="3200" dirty="0">
                <a:sym typeface="Arial" panose="020B0604020202020204" pitchFamily="34" charset="0"/>
              </a:rPr>
              <a:t>的乐趣，喜欢，欣赏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r>
              <a:rPr lang="zh-CN" altLang="en-US" sz="3200" dirty="0">
                <a:sym typeface="Arial" panose="020B0604020202020204" pitchFamily="34" charset="0"/>
              </a:rPr>
              <a:t>。其用法：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000" dirty="0" smtClean="0"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zh-CN" altLang="zh-CN" sz="3000" dirty="0">
                <a:sym typeface="Arial" panose="020B0604020202020204" pitchFamily="34" charset="0"/>
              </a:rPr>
              <a:t>enjoy+</a:t>
            </a:r>
            <a:r>
              <a:rPr lang="zh-CN" altLang="en-US" sz="3000" dirty="0">
                <a:sym typeface="Arial" panose="020B0604020202020204" pitchFamily="34" charset="0"/>
              </a:rPr>
              <a:t>名词</a:t>
            </a:r>
            <a:r>
              <a:rPr lang="zh-CN" altLang="en-US" sz="3000" dirty="0"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r>
              <a:rPr lang="zh-CN" altLang="zh-CN" sz="3000" dirty="0">
                <a:sym typeface="Arial" panose="020B0604020202020204" pitchFamily="34" charset="0"/>
              </a:rPr>
              <a:t>,  eg</a:t>
            </a:r>
            <a:r>
              <a:rPr lang="zh-CN" altLang="en-US" sz="3000" dirty="0">
                <a:sym typeface="Arial" panose="020B0604020202020204" pitchFamily="34" charset="0"/>
              </a:rPr>
              <a:t>：</a:t>
            </a:r>
            <a:r>
              <a:rPr lang="zh-CN" altLang="zh-CN" sz="3000" dirty="0">
                <a:sym typeface="Arial" panose="020B0604020202020204" pitchFamily="34" charset="0"/>
              </a:rPr>
              <a:t>I enjoy music a lot.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000" dirty="0" smtClean="0"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zh-CN" altLang="zh-CN" sz="3000" dirty="0">
                <a:sym typeface="Arial" panose="020B0604020202020204" pitchFamily="34" charset="0"/>
              </a:rPr>
              <a:t>enjoy+v-ing</a:t>
            </a:r>
            <a:r>
              <a:rPr lang="zh-CN" altLang="zh-CN" sz="3000" dirty="0"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r>
              <a:rPr lang="zh-CN" altLang="zh-CN" sz="3000" dirty="0">
                <a:sym typeface="Arial" panose="020B0604020202020204" pitchFamily="34" charset="0"/>
              </a:rPr>
              <a:t>,  eg</a:t>
            </a:r>
            <a:r>
              <a:rPr lang="zh-CN" altLang="en-US" sz="3000" dirty="0">
                <a:sym typeface="Arial" panose="020B0604020202020204" pitchFamily="34" charset="0"/>
              </a:rPr>
              <a:t>：</a:t>
            </a:r>
            <a:r>
              <a:rPr lang="zh-CN" altLang="zh-CN" sz="3000" dirty="0">
                <a:sym typeface="Arial" panose="020B0604020202020204" pitchFamily="34" charset="0"/>
              </a:rPr>
              <a:t>I enjoy listening to music a lot.</a:t>
            </a:r>
          </a:p>
        </p:txBody>
      </p:sp>
      <p:sp>
        <p:nvSpPr>
          <p:cNvPr id="83971" name="TextBox 2"/>
          <p:cNvSpPr txBox="1">
            <a:spLocks noChangeArrowheads="1"/>
          </p:cNvSpPr>
          <p:nvPr/>
        </p:nvSpPr>
        <p:spPr bwMode="auto">
          <a:xfrm>
            <a:off x="1331913" y="3629045"/>
            <a:ext cx="16398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spend</a:t>
            </a:r>
          </a:p>
        </p:txBody>
      </p:sp>
      <p:sp>
        <p:nvSpPr>
          <p:cNvPr id="83972" name="TextBox 2"/>
          <p:cNvSpPr txBox="1">
            <a:spLocks noChangeArrowheads="1"/>
          </p:cNvSpPr>
          <p:nvPr/>
        </p:nvSpPr>
        <p:spPr bwMode="auto">
          <a:xfrm>
            <a:off x="5257800" y="3629045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on/ (in) doing</a:t>
            </a:r>
          </a:p>
        </p:txBody>
      </p:sp>
      <p:sp>
        <p:nvSpPr>
          <p:cNvPr id="83973" name="TextBox 2"/>
          <p:cNvSpPr txBox="1">
            <a:spLocks noChangeArrowheads="1"/>
          </p:cNvSpPr>
          <p:nvPr/>
        </p:nvSpPr>
        <p:spPr bwMode="auto">
          <a:xfrm>
            <a:off x="5291138" y="4565670"/>
            <a:ext cx="2301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动词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2" grpId="0"/>
      <p:bldP spid="839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矩形 1"/>
          <p:cNvSpPr>
            <a:spLocks noChangeArrowheads="1"/>
          </p:cNvSpPr>
          <p:nvPr/>
        </p:nvSpPr>
        <p:spPr bwMode="auto">
          <a:xfrm>
            <a:off x="0" y="287715"/>
            <a:ext cx="9144000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7) enjoy oneself </a:t>
            </a:r>
            <a:r>
              <a:rPr lang="zh-CN" altLang="en-US" sz="3200" dirty="0">
                <a:sym typeface="Arial" panose="020B0604020202020204" pitchFamily="34" charset="0"/>
              </a:rPr>
              <a:t>意为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zh-CN" altLang="en-US" sz="3200" dirty="0">
                <a:sym typeface="Arial" panose="020B0604020202020204" pitchFamily="34" charset="0"/>
              </a:rPr>
              <a:t>玩得开心，过得愉快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r>
              <a:rPr lang="en-US" altLang="zh-CN" sz="3200" dirty="0">
                <a:sym typeface="Arial" panose="020B0604020202020204" pitchFamily="34" charset="0"/>
              </a:rPr>
              <a:t>= ________________/________________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8) My father enjoys ___________ (watch) football games on TV after supper.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9) We have fun in the zoo.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= We _______________________ in the zoo.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★ I love to watch the monkeys climbing around.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  10) watch </a:t>
            </a:r>
            <a:r>
              <a:rPr lang="zh-CN" altLang="en-US" sz="3200" dirty="0">
                <a:sym typeface="Arial" panose="020B0604020202020204" pitchFamily="34" charset="0"/>
              </a:rPr>
              <a:t>在此句中是 </a:t>
            </a:r>
            <a:r>
              <a:rPr lang="en-US" altLang="zh-CN" sz="3200" dirty="0" smtClean="0">
                <a:sym typeface="Arial" panose="020B0604020202020204" pitchFamily="34" charset="0"/>
              </a:rPr>
              <a:t>_____ </a:t>
            </a:r>
            <a:r>
              <a:rPr lang="en-US" altLang="zh-CN" sz="3200" dirty="0">
                <a:sym typeface="Arial" panose="020B0604020202020204" pitchFamily="34" charset="0"/>
              </a:rPr>
              <a:t>(</a:t>
            </a:r>
            <a:r>
              <a:rPr lang="zh-CN" altLang="en-US" sz="3200" dirty="0">
                <a:sym typeface="Arial" panose="020B0604020202020204" pitchFamily="34" charset="0"/>
              </a:rPr>
              <a:t>词性</a:t>
            </a:r>
            <a:r>
              <a:rPr lang="en-US" altLang="zh-CN" sz="3200" dirty="0">
                <a:sym typeface="Arial" panose="020B0604020202020204" pitchFamily="34" charset="0"/>
              </a:rPr>
              <a:t>)</a:t>
            </a:r>
            <a:r>
              <a:rPr lang="zh-CN" altLang="en-US" sz="3200" dirty="0">
                <a:sym typeface="Arial" panose="020B0604020202020204" pitchFamily="34" charset="0"/>
              </a:rPr>
              <a:t>，意为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zh-CN" altLang="en-US" sz="3200" dirty="0">
                <a:sym typeface="Arial" panose="020B0604020202020204" pitchFamily="34" charset="0"/>
              </a:rPr>
              <a:t>看，观看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r>
              <a:rPr lang="zh-CN" altLang="en-US" sz="3200" dirty="0">
                <a:sym typeface="Arial" panose="020B0604020202020204" pitchFamily="34" charset="0"/>
              </a:rPr>
              <a:t>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watch </a:t>
            </a:r>
            <a:r>
              <a:rPr lang="en-US" altLang="zh-CN" sz="3200" dirty="0" err="1">
                <a:sym typeface="Arial" panose="020B0604020202020204" pitchFamily="34" charset="0"/>
              </a:rPr>
              <a:t>sb</a:t>
            </a:r>
            <a:r>
              <a:rPr lang="en-US" altLang="zh-CN" sz="3200" dirty="0">
                <a:sym typeface="Arial" panose="020B0604020202020204" pitchFamily="34" charset="0"/>
              </a:rPr>
              <a:t> doing </a:t>
            </a:r>
            <a:r>
              <a:rPr lang="en-US" altLang="zh-CN" sz="3200" dirty="0" err="1">
                <a:sym typeface="Arial" panose="020B0604020202020204" pitchFamily="34" charset="0"/>
              </a:rPr>
              <a:t>sth</a:t>
            </a:r>
            <a:r>
              <a:rPr lang="en-US" altLang="zh-CN" sz="3200" dirty="0">
                <a:sym typeface="Arial" panose="020B0604020202020204" pitchFamily="34" charset="0"/>
              </a:rPr>
              <a:t>, </a:t>
            </a:r>
            <a:r>
              <a:rPr lang="zh-CN" altLang="en-US" sz="3200" dirty="0">
                <a:sym typeface="Arial" panose="020B0604020202020204" pitchFamily="34" charset="0"/>
              </a:rPr>
              <a:t>意为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zh-CN" altLang="en-US" sz="3200" dirty="0">
                <a:sym typeface="Arial" panose="020B0604020202020204" pitchFamily="34" charset="0"/>
              </a:rPr>
              <a:t>观看、看着某人正在做某事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r>
              <a:rPr lang="zh-CN" altLang="en-US" sz="3200" dirty="0">
                <a:sym typeface="Arial" panose="020B0604020202020204" pitchFamily="34" charset="0"/>
              </a:rPr>
              <a:t>。</a:t>
            </a:r>
            <a:r>
              <a:rPr lang="en-US" altLang="zh-CN" sz="3200" dirty="0">
                <a:sym typeface="Arial" panose="020B0604020202020204" pitchFamily="34" charset="0"/>
              </a:rPr>
              <a:t>(</a:t>
            </a:r>
            <a:r>
              <a:rPr lang="zh-CN" altLang="en-US" sz="3200" dirty="0">
                <a:sym typeface="Arial" panose="020B0604020202020204" pitchFamily="34" charset="0"/>
              </a:rPr>
              <a:t>强调动作正在进行</a:t>
            </a:r>
            <a:r>
              <a:rPr lang="en-US" altLang="zh-CN" sz="3200" dirty="0">
                <a:sym typeface="Arial" panose="020B0604020202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watch </a:t>
            </a:r>
            <a:r>
              <a:rPr lang="en-US" altLang="zh-CN" sz="3200" dirty="0" err="1">
                <a:sym typeface="Arial" panose="020B0604020202020204" pitchFamily="34" charset="0"/>
              </a:rPr>
              <a:t>sb</a:t>
            </a:r>
            <a:r>
              <a:rPr lang="en-US" altLang="zh-CN" sz="3200" dirty="0">
                <a:sym typeface="Arial" panose="020B0604020202020204" pitchFamily="34" charset="0"/>
              </a:rPr>
              <a:t> do </a:t>
            </a:r>
            <a:r>
              <a:rPr lang="en-US" altLang="zh-CN" sz="3200" dirty="0" err="1">
                <a:sym typeface="Arial" panose="020B0604020202020204" pitchFamily="34" charset="0"/>
              </a:rPr>
              <a:t>sth</a:t>
            </a:r>
            <a:r>
              <a:rPr lang="en-US" altLang="zh-CN" sz="3200" dirty="0">
                <a:sym typeface="Arial" panose="020B0604020202020204" pitchFamily="34" charset="0"/>
              </a:rPr>
              <a:t>, </a:t>
            </a:r>
            <a:r>
              <a:rPr lang="zh-CN" altLang="en-US" sz="3200" dirty="0">
                <a:sym typeface="Arial" panose="020B0604020202020204" pitchFamily="34" charset="0"/>
              </a:rPr>
              <a:t>意为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zh-CN" altLang="en-US" sz="3200" dirty="0">
                <a:sym typeface="Arial" panose="020B0604020202020204" pitchFamily="34" charset="0"/>
              </a:rPr>
              <a:t>看到某人做过某事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r>
              <a:rPr lang="zh-CN" altLang="en-US" sz="3200" dirty="0">
                <a:sym typeface="Arial" panose="020B0604020202020204" pitchFamily="34" charset="0"/>
              </a:rPr>
              <a:t>。 </a:t>
            </a:r>
            <a:r>
              <a:rPr lang="en-US" altLang="zh-CN" sz="3200" dirty="0">
                <a:sym typeface="Arial" panose="020B0604020202020204" pitchFamily="34" charset="0"/>
              </a:rPr>
              <a:t>(</a:t>
            </a:r>
            <a:r>
              <a:rPr lang="zh-CN" altLang="en-US" sz="3200" dirty="0">
                <a:sym typeface="Arial" panose="020B0604020202020204" pitchFamily="34" charset="0"/>
              </a:rPr>
              <a:t>强调动作已经完成或曾经发生</a:t>
            </a:r>
            <a:r>
              <a:rPr lang="en-US" altLang="zh-CN" sz="3200" dirty="0">
                <a:sym typeface="Arial" panose="020B0604020202020204" pitchFamily="34" charset="0"/>
              </a:rPr>
              <a:t>)</a:t>
            </a:r>
          </a:p>
        </p:txBody>
      </p:sp>
      <p:sp>
        <p:nvSpPr>
          <p:cNvPr id="84995" name="TextBox 2"/>
          <p:cNvSpPr txBox="1">
            <a:spLocks noChangeArrowheads="1"/>
          </p:cNvSpPr>
          <p:nvPr/>
        </p:nvSpPr>
        <p:spPr bwMode="auto">
          <a:xfrm>
            <a:off x="80963" y="694115"/>
            <a:ext cx="360838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have a good time</a:t>
            </a:r>
          </a:p>
        </p:txBody>
      </p:sp>
      <p:sp>
        <p:nvSpPr>
          <p:cNvPr id="84996" name="TextBox 2"/>
          <p:cNvSpPr txBox="1">
            <a:spLocks noChangeArrowheads="1"/>
          </p:cNvSpPr>
          <p:nvPr/>
        </p:nvSpPr>
        <p:spPr bwMode="auto">
          <a:xfrm>
            <a:off x="4211638" y="692528"/>
            <a:ext cx="2708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have fun</a:t>
            </a:r>
          </a:p>
        </p:txBody>
      </p:sp>
      <p:sp>
        <p:nvSpPr>
          <p:cNvPr id="84997" name="TextBox 2"/>
          <p:cNvSpPr txBox="1">
            <a:spLocks noChangeArrowheads="1"/>
          </p:cNvSpPr>
          <p:nvPr/>
        </p:nvSpPr>
        <p:spPr bwMode="auto">
          <a:xfrm>
            <a:off x="3779838" y="1268790"/>
            <a:ext cx="3305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watching</a:t>
            </a:r>
          </a:p>
        </p:txBody>
      </p:sp>
      <p:sp>
        <p:nvSpPr>
          <p:cNvPr id="84998" name="TextBox 2"/>
          <p:cNvSpPr txBox="1">
            <a:spLocks noChangeArrowheads="1"/>
          </p:cNvSpPr>
          <p:nvPr/>
        </p:nvSpPr>
        <p:spPr bwMode="auto">
          <a:xfrm>
            <a:off x="1619250" y="2710240"/>
            <a:ext cx="43402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enjoy ourselves 	</a:t>
            </a:r>
          </a:p>
        </p:txBody>
      </p:sp>
      <p:sp>
        <p:nvSpPr>
          <p:cNvPr id="84999" name="TextBox 2"/>
          <p:cNvSpPr txBox="1">
            <a:spLocks noChangeArrowheads="1"/>
          </p:cNvSpPr>
          <p:nvPr/>
        </p:nvSpPr>
        <p:spPr bwMode="auto">
          <a:xfrm>
            <a:off x="4427539" y="3718303"/>
            <a:ext cx="12112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动词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  <p:bldP spid="84997" grpId="0"/>
      <p:bldP spid="84998" grpId="0"/>
      <p:bldP spid="849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矩形 1"/>
          <p:cNvSpPr>
            <a:spLocks noChangeArrowheads="1"/>
          </p:cNvSpPr>
          <p:nvPr/>
        </p:nvSpPr>
        <p:spPr bwMode="auto">
          <a:xfrm>
            <a:off x="0" y="940594"/>
            <a:ext cx="91440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11) </a:t>
            </a:r>
            <a:r>
              <a:rPr lang="zh-CN" altLang="en-US" sz="3200" dirty="0">
                <a:sym typeface="Arial" panose="020B0604020202020204" pitchFamily="34" charset="0"/>
              </a:rPr>
              <a:t>我看见他走过了马路。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I watch him __________________ (walk) across the street.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  12) </a:t>
            </a:r>
            <a:r>
              <a:rPr lang="zh-CN" altLang="en-US" sz="3200" dirty="0">
                <a:sym typeface="Arial" panose="020B0604020202020204" pitchFamily="34" charset="0"/>
              </a:rPr>
              <a:t>我看见他正在打篮球。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I watch him ____________ (play) basketball.</a:t>
            </a:r>
          </a:p>
        </p:txBody>
      </p:sp>
      <p:sp>
        <p:nvSpPr>
          <p:cNvPr id="86019" name="TextBox 2"/>
          <p:cNvSpPr txBox="1">
            <a:spLocks noChangeArrowheads="1"/>
          </p:cNvSpPr>
          <p:nvPr/>
        </p:nvSpPr>
        <p:spPr bwMode="auto">
          <a:xfrm>
            <a:off x="3779838" y="1345407"/>
            <a:ext cx="2279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walk</a:t>
            </a:r>
          </a:p>
        </p:txBody>
      </p:sp>
      <p:sp>
        <p:nvSpPr>
          <p:cNvPr id="86020" name="TextBox 2"/>
          <p:cNvSpPr txBox="1">
            <a:spLocks noChangeArrowheads="1"/>
          </p:cNvSpPr>
          <p:nvPr/>
        </p:nvSpPr>
        <p:spPr bwMode="auto">
          <a:xfrm>
            <a:off x="2339975" y="2786857"/>
            <a:ext cx="27082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playing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  <p:bldP spid="86020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1162</Words>
  <Application>Microsoft Office PowerPoint</Application>
  <PresentationFormat>全屏显示(4:3)</PresentationFormat>
  <Paragraphs>191</Paragraphs>
  <Slides>16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2023-01-17T02:22:41Z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8B46533045CE4DF5BC96180E33A58127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