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3" r:id="rId2"/>
    <p:sldId id="284" r:id="rId3"/>
    <p:sldId id="260" r:id="rId4"/>
    <p:sldId id="286" r:id="rId5"/>
    <p:sldId id="287" r:id="rId6"/>
    <p:sldId id="288" r:id="rId7"/>
    <p:sldId id="289" r:id="rId8"/>
    <p:sldId id="290" r:id="rId9"/>
    <p:sldId id="261" r:id="rId10"/>
    <p:sldId id="291" r:id="rId11"/>
    <p:sldId id="283" r:id="rId12"/>
    <p:sldId id="274" r:id="rId13"/>
    <p:sldId id="276" r:id="rId14"/>
    <p:sldId id="292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B1D"/>
    <a:srgbClr val="94B41E"/>
    <a:srgbClr val="32A929"/>
    <a:srgbClr val="288721"/>
    <a:srgbClr val="639729"/>
    <a:srgbClr val="99CC00"/>
    <a:srgbClr val="76B531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9629" autoAdjust="0"/>
  </p:normalViewPr>
  <p:slideViewPr>
    <p:cSldViewPr>
      <p:cViewPr>
        <p:scale>
          <a:sx n="100" d="100"/>
          <a:sy n="100" d="100"/>
        </p:scale>
        <p:origin x="-25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BE01ED6-2CE3-45D7-9728-A0EC32634E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332D7F-77BB-4F86-B9C4-DB34046844E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DF4604-6FA0-4D79-B999-BCB1AF49B3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B50E79-044B-49EF-BAD0-D4EA92751B8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A12B0D-5357-4849-98CD-53188A4047E6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05E796-2FC0-412E-8B70-5079D6D0C5CB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6938DB9-5695-4E5E-BE6E-E2EA3592A4C1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86BD8D-B2C7-4121-9B3D-888D7FA5CF56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B41BD6-7C1D-4928-8DAB-D80BCF2316C0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BDCAB4E-AE97-44FB-8E51-AAD1F47B6842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0DF2C05-B533-4EE3-A8E1-8EED65E86A4F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B13466-F20B-492A-B7F9-9830DC3FE753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F26CE4-4ED0-4C66-9332-2D3DABB6ED3E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8CC88D-9B82-4831-9FA8-7B80C6DA7ACE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BDD210-C047-4704-BA0E-D74A04AEAA4B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131F51-24F1-45C8-8D1E-9B28BB46AA88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B435E3-9D28-4211-AC4E-837F18794B95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14056"/>
            <a:ext cx="9144000" cy="23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12"/>
          <p:cNvCxnSpPr>
            <a:cxnSpLocks noChangeShapeType="1"/>
          </p:cNvCxnSpPr>
          <p:nvPr userDrawn="1"/>
        </p:nvCxnSpPr>
        <p:spPr bwMode="auto">
          <a:xfrm>
            <a:off x="0" y="965200"/>
            <a:ext cx="9144000" cy="0"/>
          </a:xfrm>
          <a:prstGeom prst="line">
            <a:avLst/>
          </a:prstGeom>
          <a:noFill/>
          <a:ln w="22225" algn="ctr">
            <a:solidFill>
              <a:srgbClr val="63972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矩形 6"/>
          <p:cNvSpPr/>
          <p:nvPr userDrawn="1"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639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副标题 2"/>
          <p:cNvSpPr txBox="1"/>
          <p:nvPr userDrawn="1"/>
        </p:nvSpPr>
        <p:spPr>
          <a:xfrm>
            <a:off x="250825" y="458788"/>
            <a:ext cx="4143375" cy="500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义务教育教科书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11" descr="xiaopihai124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1450" y="2955925"/>
            <a:ext cx="36068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 descr="caodi12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149738">
            <a:off x="5754688" y="5551488"/>
            <a:ext cx="5270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E71D-280C-4FD2-81A8-70B50E5C56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4805-545A-43D7-8A25-3AA3CBB687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6113" y="900113"/>
            <a:ext cx="18542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643174" y="749989"/>
            <a:ext cx="550072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6A7B-77F3-4CFF-ACA3-70E28EBB25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422A-43EF-4B16-88E4-332F02BF50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713" y="876300"/>
            <a:ext cx="17859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643174" y="749989"/>
            <a:ext cx="550072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5421-5A20-450F-9B16-058C7CF67C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1D9B-3A6C-47EE-ABE8-B53C087DD2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BB5287-1BF5-4FFB-A3A3-0154179F07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E0CBB2-1A35-42B3-9C78-D7FE627711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2C3C-9AFA-4DB3-91BA-DFC05B6273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75FE-C151-4160-996C-9F5FFD9304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413" y="990600"/>
            <a:ext cx="685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D981-27B5-4A9D-A017-85C8407713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4564-ED8E-4F5C-8A9D-F0EAEE9EA6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9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0" y="990600"/>
            <a:ext cx="68103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BB00-3BAB-445E-80E2-4DD1CE05CF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221B-47D4-4D72-B888-E23369685F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11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0" y="1000125"/>
            <a:ext cx="6810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D908-AD0F-49F0-A76D-302EF59C5D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1624-1466-4A82-BF5E-CC315E6E8C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7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350" y="1000125"/>
            <a:ext cx="668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9C33-E26F-41F6-B64C-B9C8EE4452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13B7-2C61-4AE8-92B5-18EEC25A37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3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350" y="1000125"/>
            <a:ext cx="668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E13D-6DDC-4B71-8A03-00A180857D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99A8-E3AE-4779-A889-D616F62822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9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6113" y="1000125"/>
            <a:ext cx="660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B561-9ECE-48DA-9AAF-FBD14A4B6C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5B76-4094-44E4-A90B-33B24F67FB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9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850" y="896938"/>
            <a:ext cx="1816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643174" y="749989"/>
            <a:ext cx="550072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3344-8FA3-47A8-94D7-0E95C5361D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4FDC-686A-4DB5-91F4-6D217E9EEA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10" name="矩形 9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B82D9C86-959B-4152-9BB0-FF84AE62B9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6B7559CD-ED13-4A8A-A6F2-070CA7CFAD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4"/>
          <p:cNvSpPr txBox="1"/>
          <p:nvPr/>
        </p:nvSpPr>
        <p:spPr bwMode="auto">
          <a:xfrm>
            <a:off x="0" y="1412875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初步认识正数、负数和整数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5870" y="566124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占位符 6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新知探究</a:t>
            </a:r>
          </a:p>
        </p:txBody>
      </p:sp>
      <p:sp>
        <p:nvSpPr>
          <p:cNvPr id="37892" name="内容占位符 5"/>
          <p:cNvSpPr>
            <a:spLocks noGrp="1"/>
          </p:cNvSpPr>
          <p:nvPr>
            <p:ph idx="4294967295"/>
          </p:nvPr>
        </p:nvSpPr>
        <p:spPr>
          <a:xfrm>
            <a:off x="71516" y="5301208"/>
            <a:ext cx="7143750" cy="92868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0000"/>
                </a:solidFill>
              </a:rPr>
              <a:t>观察直线上的数，你发现了什么？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2212975" y="2171700"/>
            <a:ext cx="4787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组合 31"/>
          <p:cNvGrpSpPr/>
          <p:nvPr/>
        </p:nvGrpSpPr>
        <p:grpSpPr bwMode="auto">
          <a:xfrm>
            <a:off x="1357313" y="4357688"/>
            <a:ext cx="6480175" cy="736600"/>
            <a:chOff x="1357290" y="3858422"/>
            <a:chExt cx="6480000" cy="736740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1357290" y="4142638"/>
              <a:ext cx="648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429782" y="4000530"/>
              <a:ext cx="28580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3" name="TextBox 10"/>
            <p:cNvSpPr txBox="1">
              <a:spLocks noChangeArrowheads="1"/>
            </p:cNvSpPr>
            <p:nvPr/>
          </p:nvSpPr>
          <p:spPr bwMode="auto">
            <a:xfrm>
              <a:off x="4381436" y="407194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0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5053664" y="4040226"/>
              <a:ext cx="181009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5" name="TextBox 12"/>
            <p:cNvSpPr txBox="1">
              <a:spLocks noChangeArrowheads="1"/>
            </p:cNvSpPr>
            <p:nvPr/>
          </p:nvSpPr>
          <p:spPr bwMode="auto">
            <a:xfrm>
              <a:off x="4981741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rot="5400000">
              <a:off x="5623561" y="4041813"/>
              <a:ext cx="181009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7" name="TextBox 14"/>
            <p:cNvSpPr txBox="1">
              <a:spLocks noChangeArrowheads="1"/>
            </p:cNvSpPr>
            <p:nvPr/>
          </p:nvSpPr>
          <p:spPr bwMode="auto">
            <a:xfrm>
              <a:off x="5529495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rot="5400000">
              <a:off x="6195840" y="4052134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9" name="TextBox 16"/>
            <p:cNvSpPr txBox="1">
              <a:spLocks noChangeArrowheads="1"/>
            </p:cNvSpPr>
            <p:nvPr/>
          </p:nvSpPr>
          <p:spPr bwMode="auto">
            <a:xfrm>
              <a:off x="6100811" y="407194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rot="5400000">
              <a:off x="6767324" y="4041019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1" name="TextBox 18"/>
            <p:cNvSpPr txBox="1">
              <a:spLocks noChangeArrowheads="1"/>
            </p:cNvSpPr>
            <p:nvPr/>
          </p:nvSpPr>
          <p:spPr bwMode="auto">
            <a:xfrm>
              <a:off x="6636690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rot="5400000">
              <a:off x="7340396" y="4052134"/>
              <a:ext cx="17942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3" name="TextBox 20"/>
            <p:cNvSpPr txBox="1">
              <a:spLocks noChangeArrowheads="1"/>
            </p:cNvSpPr>
            <p:nvPr/>
          </p:nvSpPr>
          <p:spPr bwMode="auto">
            <a:xfrm>
              <a:off x="7255882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1596976" y="4041019"/>
              <a:ext cx="17942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5" name="TextBox 22"/>
            <p:cNvSpPr txBox="1">
              <a:spLocks noChangeArrowheads="1"/>
            </p:cNvSpPr>
            <p:nvPr/>
          </p:nvSpPr>
          <p:spPr bwMode="auto">
            <a:xfrm>
              <a:off x="1357290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rot="5400000">
              <a:off x="2166874" y="4041019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7" name="TextBox 24"/>
            <p:cNvSpPr txBox="1">
              <a:spLocks noChangeArrowheads="1"/>
            </p:cNvSpPr>
            <p:nvPr/>
          </p:nvSpPr>
          <p:spPr bwMode="auto">
            <a:xfrm>
              <a:off x="1928794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rot="5400000">
              <a:off x="2738358" y="4041019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9" name="TextBox 26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rot="5400000">
              <a:off x="3309843" y="4052134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21" name="TextBox 28"/>
            <p:cNvSpPr txBox="1">
              <a:spLocks noChangeArrowheads="1"/>
            </p:cNvSpPr>
            <p:nvPr/>
          </p:nvSpPr>
          <p:spPr bwMode="auto">
            <a:xfrm>
              <a:off x="3071802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rot="5400000">
              <a:off x="3882914" y="4041019"/>
              <a:ext cx="17942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23" name="TextBox 30"/>
            <p:cNvSpPr txBox="1">
              <a:spLocks noChangeArrowheads="1"/>
            </p:cNvSpPr>
            <p:nvPr/>
          </p:nvSpPr>
          <p:spPr bwMode="auto">
            <a:xfrm>
              <a:off x="3643306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 rot="5400000">
            <a:off x="4179095" y="4320381"/>
            <a:ext cx="785812" cy="317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929188" y="4071938"/>
            <a:ext cx="1000125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00750" y="378618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越来越大</a:t>
            </a:r>
          </a:p>
        </p:txBody>
      </p:sp>
      <p:cxnSp>
        <p:nvCxnSpPr>
          <p:cNvPr id="38" name="直接箭头连接符 37"/>
          <p:cNvCxnSpPr/>
          <p:nvPr/>
        </p:nvCxnSpPr>
        <p:spPr>
          <a:xfrm rot="10800000">
            <a:off x="3214688" y="4071938"/>
            <a:ext cx="1000125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71625" y="378618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越来越小</a:t>
            </a:r>
          </a:p>
        </p:txBody>
      </p:sp>
      <p:sp>
        <p:nvSpPr>
          <p:cNvPr id="41" name="内容占位符 5"/>
          <p:cNvSpPr txBox="1"/>
          <p:nvPr/>
        </p:nvSpPr>
        <p:spPr bwMode="auto">
          <a:xfrm>
            <a:off x="991772" y="5905448"/>
            <a:ext cx="71437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所有负数都小于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42" name="标题 4"/>
          <p:cNvSpPr txBox="1"/>
          <p:nvPr/>
        </p:nvSpPr>
        <p:spPr bwMode="auto">
          <a:xfrm>
            <a:off x="1357313" y="976313"/>
            <a:ext cx="7643812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把温度计上的数用直线上的点表示出来。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  <p:bldP spid="37892" grpId="1" build="p"/>
      <p:bldP spid="37" grpId="0"/>
      <p:bldP spid="39" grpId="0"/>
      <p:bldP spid="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905125" y="5214938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负整数：</a:t>
            </a:r>
          </a:p>
        </p:txBody>
      </p:sp>
      <p:sp>
        <p:nvSpPr>
          <p:cNvPr id="38915" name="文本占位符 1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新知探究</a:t>
            </a:r>
          </a:p>
        </p:txBody>
      </p:sp>
      <p:grpSp>
        <p:nvGrpSpPr>
          <p:cNvPr id="38916" name="组合 4"/>
          <p:cNvGrpSpPr/>
          <p:nvPr/>
        </p:nvGrpSpPr>
        <p:grpSpPr bwMode="auto">
          <a:xfrm>
            <a:off x="1357313" y="1406525"/>
            <a:ext cx="6480175" cy="736600"/>
            <a:chOff x="1357290" y="3858422"/>
            <a:chExt cx="6480000" cy="736740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357290" y="4142639"/>
              <a:ext cx="64800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4429782" y="4000530"/>
              <a:ext cx="28580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8" name="TextBox 7"/>
            <p:cNvSpPr txBox="1">
              <a:spLocks noChangeArrowheads="1"/>
            </p:cNvSpPr>
            <p:nvPr/>
          </p:nvSpPr>
          <p:spPr bwMode="auto">
            <a:xfrm>
              <a:off x="4381436" y="407194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0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5053664" y="4040226"/>
              <a:ext cx="181009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0" name="TextBox 9"/>
            <p:cNvSpPr txBox="1">
              <a:spLocks noChangeArrowheads="1"/>
            </p:cNvSpPr>
            <p:nvPr/>
          </p:nvSpPr>
          <p:spPr bwMode="auto">
            <a:xfrm>
              <a:off x="4981741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rot="5400000">
              <a:off x="5623561" y="4041814"/>
              <a:ext cx="181009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2" name="TextBox 11"/>
            <p:cNvSpPr txBox="1">
              <a:spLocks noChangeArrowheads="1"/>
            </p:cNvSpPr>
            <p:nvPr/>
          </p:nvSpPr>
          <p:spPr bwMode="auto">
            <a:xfrm>
              <a:off x="5529495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6195840" y="4052134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4" name="TextBox 13"/>
            <p:cNvSpPr txBox="1">
              <a:spLocks noChangeArrowheads="1"/>
            </p:cNvSpPr>
            <p:nvPr/>
          </p:nvSpPr>
          <p:spPr bwMode="auto">
            <a:xfrm>
              <a:off x="6100811" y="407194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rot="5400000">
              <a:off x="6767324" y="4041020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6" name="TextBox 15"/>
            <p:cNvSpPr txBox="1">
              <a:spLocks noChangeArrowheads="1"/>
            </p:cNvSpPr>
            <p:nvPr/>
          </p:nvSpPr>
          <p:spPr bwMode="auto">
            <a:xfrm>
              <a:off x="6636690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rot="5400000">
              <a:off x="7340396" y="4052134"/>
              <a:ext cx="17942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8" name="TextBox 17"/>
            <p:cNvSpPr txBox="1">
              <a:spLocks noChangeArrowheads="1"/>
            </p:cNvSpPr>
            <p:nvPr/>
          </p:nvSpPr>
          <p:spPr bwMode="auto">
            <a:xfrm>
              <a:off x="7255882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rot="5400000">
              <a:off x="1596976" y="4041020"/>
              <a:ext cx="17942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0" name="TextBox 19"/>
            <p:cNvSpPr txBox="1">
              <a:spLocks noChangeArrowheads="1"/>
            </p:cNvSpPr>
            <p:nvPr/>
          </p:nvSpPr>
          <p:spPr bwMode="auto">
            <a:xfrm>
              <a:off x="1357290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5400000">
              <a:off x="2166874" y="4041020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2" name="TextBox 21"/>
            <p:cNvSpPr txBox="1">
              <a:spLocks noChangeArrowheads="1"/>
            </p:cNvSpPr>
            <p:nvPr/>
          </p:nvSpPr>
          <p:spPr bwMode="auto">
            <a:xfrm>
              <a:off x="1928794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>
              <a:off x="2738358" y="4041020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4" name="TextBox 23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rot="5400000">
              <a:off x="3309843" y="4052134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6" name="TextBox 25"/>
            <p:cNvSpPr txBox="1">
              <a:spLocks noChangeArrowheads="1"/>
            </p:cNvSpPr>
            <p:nvPr/>
          </p:nvSpPr>
          <p:spPr bwMode="auto">
            <a:xfrm>
              <a:off x="3071802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rot="5400000">
              <a:off x="3882914" y="4041020"/>
              <a:ext cx="17942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48" name="TextBox 27"/>
            <p:cNvSpPr txBox="1">
              <a:spLocks noChangeArrowheads="1"/>
            </p:cNvSpPr>
            <p:nvPr/>
          </p:nvSpPr>
          <p:spPr bwMode="auto">
            <a:xfrm>
              <a:off x="3643306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46138" y="2420888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直线上的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-1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-2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2……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都是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整数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1571625" y="3643313"/>
            <a:ext cx="1357313" cy="1928812"/>
            <a:chOff x="1523728" y="3429000"/>
            <a:chExt cx="1357322" cy="1928826"/>
          </a:xfrm>
        </p:grpSpPr>
        <p:sp>
          <p:nvSpPr>
            <p:cNvPr id="38924" name="TextBox 29"/>
            <p:cNvSpPr txBox="1">
              <a:spLocks noChangeArrowheads="1"/>
            </p:cNvSpPr>
            <p:nvPr/>
          </p:nvSpPr>
          <p:spPr bwMode="auto">
            <a:xfrm>
              <a:off x="1523728" y="4070358"/>
              <a:ext cx="13573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latin typeface="黑体" panose="02010609060101010101" pitchFamily="2" charset="-122"/>
                  <a:ea typeface="黑体" panose="02010609060101010101" pitchFamily="2" charset="-122"/>
                </a:rPr>
                <a:t>整数</a:t>
              </a:r>
            </a:p>
          </p:txBody>
        </p:sp>
        <p:sp>
          <p:nvSpPr>
            <p:cNvPr id="31" name="左大括号 30"/>
            <p:cNvSpPr/>
            <p:nvPr/>
          </p:nvSpPr>
          <p:spPr>
            <a:xfrm>
              <a:off x="2500047" y="3429000"/>
              <a:ext cx="357189" cy="1928826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05125" y="3344863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正整数：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03638" y="427355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零：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94200" y="5227638"/>
            <a:ext cx="3321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-2,-3……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94200" y="3357563"/>
            <a:ext cx="310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3……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29125" y="4286250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/>
      <p:bldP spid="32" grpId="0"/>
      <p:bldP spid="34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5"/>
          <p:cNvSpPr>
            <a:spLocks noGrp="1"/>
          </p:cNvSpPr>
          <p:nvPr>
            <p:ph idx="4294967295"/>
          </p:nvPr>
        </p:nvSpPr>
        <p:spPr>
          <a:xfrm>
            <a:off x="1244674" y="1700808"/>
            <a:ext cx="7143750" cy="714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/>
              <a:t>在○里填上＞或＜。</a:t>
            </a:r>
          </a:p>
        </p:txBody>
      </p:sp>
      <p:sp>
        <p:nvSpPr>
          <p:cNvPr id="39939" name="文本占位符 6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8C8C8C"/>
                </a:solidFill>
              </a:rPr>
              <a:t>巩固练习</a:t>
            </a:r>
          </a:p>
        </p:txBody>
      </p:sp>
      <p:pic>
        <p:nvPicPr>
          <p:cNvPr id="39940" name="图片 4" descr="QQ截图20150204171800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5857875" y="2924175"/>
            <a:ext cx="2114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5" descr="QQ截图20150204171738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1071563" y="2914650"/>
            <a:ext cx="219868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6" descr="QQ截图20150204171751.jpg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3500438" y="2914650"/>
            <a:ext cx="20907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2833688"/>
            <a:ext cx="42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＜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75" y="2841625"/>
            <a:ext cx="428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＞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6563" y="2857500"/>
            <a:ext cx="42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＜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1825" y="3532188"/>
            <a:ext cx="42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＜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29063" y="3568700"/>
            <a:ext cx="42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＞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65888" y="3560763"/>
            <a:ext cx="42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内容占位符 5"/>
          <p:cNvSpPr>
            <a:spLocks noGrp="1"/>
          </p:cNvSpPr>
          <p:nvPr>
            <p:ph idx="4294967295"/>
          </p:nvPr>
        </p:nvSpPr>
        <p:spPr>
          <a:xfrm>
            <a:off x="1115616" y="1628800"/>
            <a:ext cx="7143750" cy="7858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dirty="0"/>
              <a:t>1. </a:t>
            </a:r>
            <a:r>
              <a:rPr lang="zh-CN" altLang="en-US" dirty="0"/>
              <a:t>在括号里填上合适的数。</a:t>
            </a:r>
          </a:p>
        </p:txBody>
      </p:sp>
      <p:sp>
        <p:nvSpPr>
          <p:cNvPr id="40963" name="文本占位符 6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8C8C8C"/>
                </a:solidFill>
              </a:rPr>
              <a:t>巩固练习</a:t>
            </a:r>
          </a:p>
        </p:txBody>
      </p:sp>
      <p:grpSp>
        <p:nvGrpSpPr>
          <p:cNvPr id="40964" name="组合 4"/>
          <p:cNvGrpSpPr/>
          <p:nvPr/>
        </p:nvGrpSpPr>
        <p:grpSpPr bwMode="auto">
          <a:xfrm>
            <a:off x="928688" y="3406775"/>
            <a:ext cx="6908800" cy="736600"/>
            <a:chOff x="928662" y="3858422"/>
            <a:chExt cx="6908628" cy="736740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357276" y="4142639"/>
              <a:ext cx="6480014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4429775" y="4000530"/>
              <a:ext cx="28580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1" name="TextBox 7"/>
            <p:cNvSpPr txBox="1">
              <a:spLocks noChangeArrowheads="1"/>
            </p:cNvSpPr>
            <p:nvPr/>
          </p:nvSpPr>
          <p:spPr bwMode="auto">
            <a:xfrm>
              <a:off x="4381436" y="407194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0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5053658" y="4040226"/>
              <a:ext cx="181009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3" name="TextBox 9"/>
            <p:cNvSpPr txBox="1">
              <a:spLocks noChangeArrowheads="1"/>
            </p:cNvSpPr>
            <p:nvPr/>
          </p:nvSpPr>
          <p:spPr bwMode="auto">
            <a:xfrm>
              <a:off x="4981741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rot="5400000">
              <a:off x="5623557" y="4041814"/>
              <a:ext cx="181009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5" name="TextBox 11"/>
            <p:cNvSpPr txBox="1">
              <a:spLocks noChangeArrowheads="1"/>
            </p:cNvSpPr>
            <p:nvPr/>
          </p:nvSpPr>
          <p:spPr bwMode="auto">
            <a:xfrm>
              <a:off x="5072066" y="4071148"/>
              <a:ext cx="1261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黑体" panose="02010609060101010101" pitchFamily="2" charset="-122"/>
                  <a:ea typeface="黑体" panose="02010609060101010101" pitchFamily="2" charset="-122"/>
                </a:rPr>
                <a:t>（  ）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6195837" y="4052134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7" name="TextBox 13"/>
            <p:cNvSpPr txBox="1">
              <a:spLocks noChangeArrowheads="1"/>
            </p:cNvSpPr>
            <p:nvPr/>
          </p:nvSpPr>
          <p:spPr bwMode="auto">
            <a:xfrm>
              <a:off x="6100811" y="407194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rot="5400000">
              <a:off x="6767322" y="4041020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9" name="TextBox 15"/>
            <p:cNvSpPr txBox="1">
              <a:spLocks noChangeArrowheads="1"/>
            </p:cNvSpPr>
            <p:nvPr/>
          </p:nvSpPr>
          <p:spPr bwMode="auto">
            <a:xfrm>
              <a:off x="6215074" y="4071148"/>
              <a:ext cx="1261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黑体" panose="02010609060101010101" pitchFamily="2" charset="-122"/>
                  <a:ea typeface="黑体" panose="02010609060101010101" pitchFamily="2" charset="-122"/>
                </a:rPr>
                <a:t>（  ）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rot="5400000">
              <a:off x="7340395" y="4052134"/>
              <a:ext cx="17942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1" name="TextBox 17"/>
            <p:cNvSpPr txBox="1">
              <a:spLocks noChangeArrowheads="1"/>
            </p:cNvSpPr>
            <p:nvPr/>
          </p:nvSpPr>
          <p:spPr bwMode="auto">
            <a:xfrm>
              <a:off x="7255882" y="407114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rot="5400000">
              <a:off x="1596963" y="4041020"/>
              <a:ext cx="17942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3" name="TextBox 19"/>
            <p:cNvSpPr txBox="1">
              <a:spLocks noChangeArrowheads="1"/>
            </p:cNvSpPr>
            <p:nvPr/>
          </p:nvSpPr>
          <p:spPr bwMode="auto">
            <a:xfrm>
              <a:off x="928662" y="4071148"/>
              <a:ext cx="1261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黑体" panose="02010609060101010101" pitchFamily="2" charset="-122"/>
                  <a:ea typeface="黑体" panose="02010609060101010101" pitchFamily="2" charset="-122"/>
                </a:rPr>
                <a:t>（  ）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5400000">
              <a:off x="2166862" y="4041020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5" name="TextBox 21"/>
            <p:cNvSpPr txBox="1">
              <a:spLocks noChangeArrowheads="1"/>
            </p:cNvSpPr>
            <p:nvPr/>
          </p:nvSpPr>
          <p:spPr bwMode="auto">
            <a:xfrm>
              <a:off x="1928794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>
              <a:off x="2738348" y="4041020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7" name="TextBox 23"/>
            <p:cNvSpPr txBox="1">
              <a:spLocks noChangeArrowheads="1"/>
            </p:cNvSpPr>
            <p:nvPr/>
          </p:nvSpPr>
          <p:spPr bwMode="auto">
            <a:xfrm>
              <a:off x="2143108" y="4071942"/>
              <a:ext cx="1261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黑体" panose="02010609060101010101" pitchFamily="2" charset="-122"/>
                  <a:ea typeface="黑体" panose="02010609060101010101" pitchFamily="2" charset="-122"/>
                </a:rPr>
                <a:t>（  ）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 rot="5400000">
              <a:off x="3309833" y="4052134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9" name="TextBox 25"/>
            <p:cNvSpPr txBox="1">
              <a:spLocks noChangeArrowheads="1"/>
            </p:cNvSpPr>
            <p:nvPr/>
          </p:nvSpPr>
          <p:spPr bwMode="auto">
            <a:xfrm>
              <a:off x="3071802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rot="5400000">
              <a:off x="3882906" y="4041020"/>
              <a:ext cx="17942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1" name="TextBox 27"/>
            <p:cNvSpPr txBox="1">
              <a:spLocks noChangeArrowheads="1"/>
            </p:cNvSpPr>
            <p:nvPr/>
          </p:nvSpPr>
          <p:spPr bwMode="auto">
            <a:xfrm>
              <a:off x="3643306" y="407114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-1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00688" y="359568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43688" y="359568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50950" y="359568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-5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63800" y="3595688"/>
            <a:ext cx="64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-3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内容占位符 2"/>
          <p:cNvSpPr>
            <a:spLocks noGrp="1"/>
          </p:cNvSpPr>
          <p:nvPr>
            <p:ph idx="4294967295"/>
          </p:nvPr>
        </p:nvSpPr>
        <p:spPr>
          <a:xfrm>
            <a:off x="288032" y="1772816"/>
            <a:ext cx="8532440" cy="42862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2. </a:t>
            </a:r>
            <a:r>
              <a:rPr lang="zh-CN" altLang="en-US" dirty="0"/>
              <a:t>把下面的数按从大到小的顺序排列出来。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dirty="0"/>
              <a:t>-68   16   0   -33   3</a:t>
            </a:r>
            <a:r>
              <a:rPr lang="zh-CN" altLang="en-US" dirty="0"/>
              <a:t>   </a:t>
            </a:r>
            <a:r>
              <a:rPr lang="en-US" altLang="zh-CN" dirty="0"/>
              <a:t>-8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00"/>
                </a:solidFill>
              </a:rPr>
              <a:t>16</a:t>
            </a:r>
            <a:r>
              <a:rPr lang="zh-CN" altLang="en-US" dirty="0">
                <a:solidFill>
                  <a:srgbClr val="FF0000"/>
                </a:solidFill>
              </a:rPr>
              <a:t>＞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＞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＞</a:t>
            </a:r>
            <a:r>
              <a:rPr lang="en-US" altLang="zh-CN" dirty="0">
                <a:solidFill>
                  <a:srgbClr val="FF0000"/>
                </a:solidFill>
              </a:rPr>
              <a:t>-8</a:t>
            </a:r>
            <a:r>
              <a:rPr lang="zh-CN" altLang="en-US" dirty="0">
                <a:solidFill>
                  <a:srgbClr val="FF0000"/>
                </a:solidFill>
              </a:rPr>
              <a:t>＞</a:t>
            </a:r>
            <a:r>
              <a:rPr lang="en-US" altLang="zh-CN" dirty="0">
                <a:solidFill>
                  <a:srgbClr val="FF0000"/>
                </a:solidFill>
              </a:rPr>
              <a:t>-33</a:t>
            </a:r>
            <a:r>
              <a:rPr lang="zh-CN" altLang="en-US" dirty="0">
                <a:solidFill>
                  <a:srgbClr val="FF0000"/>
                </a:solidFill>
              </a:rPr>
              <a:t>＞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dirty="0" smtClean="0">
                <a:solidFill>
                  <a:srgbClr val="FF0000"/>
                </a:solidFill>
              </a:rPr>
              <a:t>68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1987" name="文本占位符 3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占位符 1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8C8C8C"/>
                </a:solidFill>
              </a:rPr>
              <a:t>复习旧知</a:t>
            </a:r>
          </a:p>
        </p:txBody>
      </p:sp>
      <p:sp>
        <p:nvSpPr>
          <p:cNvPr id="29699" name="标题 2"/>
          <p:cNvSpPr>
            <a:spLocks noGrp="1"/>
          </p:cNvSpPr>
          <p:nvPr>
            <p:ph type="title" idx="4294967295"/>
          </p:nvPr>
        </p:nvSpPr>
        <p:spPr>
          <a:xfrm>
            <a:off x="539552" y="749300"/>
            <a:ext cx="7143750" cy="1143000"/>
          </a:xfrm>
        </p:spPr>
        <p:txBody>
          <a:bodyPr/>
          <a:lstStyle/>
          <a:p>
            <a:pPr eaLnBrk="1" hangingPunct="1"/>
            <a:r>
              <a:rPr lang="zh-CN" altLang="en-US" sz="3600" dirty="0"/>
              <a:t>写出下面温度。</a:t>
            </a:r>
          </a:p>
        </p:txBody>
      </p:sp>
      <p:sp>
        <p:nvSpPr>
          <p:cNvPr id="29700" name="内容占位符 3"/>
          <p:cNvSpPr>
            <a:spLocks noGrp="1"/>
          </p:cNvSpPr>
          <p:nvPr>
            <p:ph idx="4294967295"/>
          </p:nvPr>
        </p:nvSpPr>
        <p:spPr>
          <a:xfrm>
            <a:off x="539552" y="2000250"/>
            <a:ext cx="2214563" cy="42862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/>
              <a:t>零下</a:t>
            </a:r>
            <a:r>
              <a:rPr lang="en-US" altLang="zh-CN" dirty="0"/>
              <a:t>40</a:t>
            </a:r>
            <a:r>
              <a:rPr lang="zh-CN" altLang="en-US" dirty="0"/>
              <a:t>度</a:t>
            </a:r>
            <a:endParaRPr lang="en-US" altLang="zh-CN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/>
              <a:t>零上</a:t>
            </a:r>
            <a:r>
              <a:rPr lang="en-US" altLang="zh-CN" dirty="0"/>
              <a:t>36</a:t>
            </a:r>
            <a:r>
              <a:rPr lang="zh-CN" altLang="en-US" dirty="0"/>
              <a:t>度</a:t>
            </a:r>
            <a:endParaRPr lang="en-US" altLang="zh-CN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/>
              <a:t>零下</a:t>
            </a:r>
            <a:r>
              <a:rPr lang="en-US" altLang="zh-CN" dirty="0"/>
              <a:t>24</a:t>
            </a:r>
            <a:r>
              <a:rPr lang="zh-CN" altLang="en-US" dirty="0"/>
              <a:t>度</a:t>
            </a:r>
            <a:endParaRPr lang="en-US" altLang="zh-CN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/>
              <a:t>零上</a:t>
            </a:r>
            <a:r>
              <a:rPr lang="en-US" altLang="zh-CN" dirty="0"/>
              <a:t>17</a:t>
            </a:r>
            <a:r>
              <a:rPr lang="zh-CN" altLang="en-US" dirty="0"/>
              <a:t>度</a:t>
            </a:r>
          </a:p>
        </p:txBody>
      </p:sp>
      <p:sp>
        <p:nvSpPr>
          <p:cNvPr id="5" name="内容占位符 3"/>
          <p:cNvSpPr txBox="1"/>
          <p:nvPr/>
        </p:nvSpPr>
        <p:spPr bwMode="auto">
          <a:xfrm>
            <a:off x="5111552" y="2000250"/>
            <a:ext cx="3714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写作：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-40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6" name="内容占位符 3"/>
          <p:cNvSpPr txBox="1"/>
          <p:nvPr/>
        </p:nvSpPr>
        <p:spPr bwMode="auto">
          <a:xfrm>
            <a:off x="5111552" y="2989263"/>
            <a:ext cx="3714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写作：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36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7" name="内容占位符 3"/>
          <p:cNvSpPr txBox="1"/>
          <p:nvPr/>
        </p:nvSpPr>
        <p:spPr bwMode="auto">
          <a:xfrm>
            <a:off x="5111552" y="3941763"/>
            <a:ext cx="3714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写作：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-24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8" name="内容占位符 3"/>
          <p:cNvSpPr txBox="1"/>
          <p:nvPr/>
        </p:nvSpPr>
        <p:spPr bwMode="auto">
          <a:xfrm>
            <a:off x="5111552" y="4929188"/>
            <a:ext cx="3714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写作：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 idx="4294967295"/>
          </p:nvPr>
        </p:nvSpPr>
        <p:spPr>
          <a:xfrm>
            <a:off x="2051720" y="764704"/>
            <a:ext cx="6786562" cy="1143000"/>
          </a:xfrm>
        </p:spPr>
        <p:txBody>
          <a:bodyPr/>
          <a:lstStyle/>
          <a:p>
            <a:r>
              <a:rPr lang="zh-CN" altLang="en-US" sz="3200" dirty="0"/>
              <a:t>读出下面温度计上的温度。</a:t>
            </a:r>
          </a:p>
        </p:txBody>
      </p:sp>
      <p:sp>
        <p:nvSpPr>
          <p:cNvPr id="30723" name="文本占位符 3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8C8C8C"/>
                </a:solidFill>
              </a:rPr>
              <a:t>新知探究</a:t>
            </a:r>
          </a:p>
        </p:txBody>
      </p:sp>
      <p:pic>
        <p:nvPicPr>
          <p:cNvPr id="3072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1907704" y="1988840"/>
            <a:ext cx="5588000" cy="3563938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5660531"/>
            <a:ext cx="714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这些是测量气温的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温度计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占位符 6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新知探究</a:t>
            </a:r>
          </a:p>
        </p:txBody>
      </p:sp>
      <p:sp>
        <p:nvSpPr>
          <p:cNvPr id="31747" name="标题 4"/>
          <p:cNvSpPr>
            <a:spLocks noGrp="1"/>
          </p:cNvSpPr>
          <p:nvPr>
            <p:ph type="title" idx="4294967295"/>
          </p:nvPr>
        </p:nvSpPr>
        <p:spPr>
          <a:xfrm>
            <a:off x="0" y="749300"/>
            <a:ext cx="7143750" cy="1143000"/>
          </a:xfrm>
        </p:spPr>
        <p:txBody>
          <a:bodyPr/>
          <a:lstStyle/>
          <a:p>
            <a:r>
              <a:rPr lang="zh-CN" altLang="en-US" sz="3600" dirty="0"/>
              <a:t>认识温度计。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0" y="2000250"/>
            <a:ext cx="1727200" cy="4286250"/>
          </a:xfrm>
          <a:noFill/>
        </p:spPr>
      </p:pic>
      <p:cxnSp>
        <p:nvCxnSpPr>
          <p:cNvPr id="10" name="直接箭头连接符 9"/>
          <p:cNvCxnSpPr/>
          <p:nvPr/>
        </p:nvCxnSpPr>
        <p:spPr>
          <a:xfrm rot="10800000">
            <a:off x="2905125" y="3275013"/>
            <a:ext cx="1643063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0038" y="2928938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玻璃管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14875" y="3143250"/>
            <a:ext cx="128587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29313" y="2820988"/>
            <a:ext cx="178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刻度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572000" y="4308475"/>
            <a:ext cx="128587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38" y="3779838"/>
            <a:ext cx="3357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水银柱（或煤油柱）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rot="10800000">
            <a:off x="2906713" y="5059363"/>
            <a:ext cx="1643062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71625" y="4713288"/>
            <a:ext cx="1785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玻璃泡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8C8C8C"/>
                </a:solidFill>
              </a:rPr>
              <a:t>新知探究</a:t>
            </a:r>
          </a:p>
        </p:txBody>
      </p:sp>
      <p:sp>
        <p:nvSpPr>
          <p:cNvPr id="32771" name="内容占位符 3"/>
          <p:cNvSpPr>
            <a:spLocks noGrp="1"/>
          </p:cNvSpPr>
          <p:nvPr>
            <p:ph idx="4294967295"/>
          </p:nvPr>
        </p:nvSpPr>
        <p:spPr>
          <a:xfrm>
            <a:off x="1043608" y="4581128"/>
            <a:ext cx="7572375" cy="17859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-10</a:t>
            </a:r>
            <a:r>
              <a:rPr lang="zh-CN" altLang="en-US" dirty="0"/>
              <a:t>℃和</a:t>
            </a:r>
            <a:r>
              <a:rPr lang="en-US" altLang="zh-CN" dirty="0"/>
              <a:t>-5</a:t>
            </a:r>
            <a:r>
              <a:rPr lang="zh-CN" altLang="en-US" dirty="0"/>
              <a:t>℃都是比</a:t>
            </a:r>
            <a:r>
              <a:rPr lang="en-US" altLang="zh-CN" dirty="0"/>
              <a:t>0</a:t>
            </a:r>
            <a:r>
              <a:rPr lang="zh-CN" altLang="en-US" dirty="0"/>
              <a:t>℃低的温度。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-10</a:t>
            </a:r>
            <a:r>
              <a:rPr lang="zh-CN" altLang="en-US" dirty="0"/>
              <a:t>、</a:t>
            </a:r>
            <a:r>
              <a:rPr lang="en-US" altLang="zh-CN" dirty="0"/>
              <a:t>-5</a:t>
            </a:r>
            <a:r>
              <a:rPr lang="zh-CN" altLang="en-US" dirty="0"/>
              <a:t>叫做</a:t>
            </a:r>
            <a:r>
              <a:rPr lang="zh-CN" altLang="en-US" dirty="0">
                <a:solidFill>
                  <a:srgbClr val="FF0000"/>
                </a:solidFill>
              </a:rPr>
              <a:t>负数</a:t>
            </a:r>
            <a:r>
              <a:rPr lang="zh-CN" altLang="en-US" dirty="0"/>
              <a:t>，它们都是比</a:t>
            </a:r>
            <a:r>
              <a:rPr lang="en-US" altLang="zh-CN" dirty="0"/>
              <a:t>0</a:t>
            </a:r>
            <a:r>
              <a:rPr lang="zh-CN" altLang="en-US" dirty="0"/>
              <a:t>小的数。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“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zh-CN" altLang="en-US" dirty="0"/>
              <a:t>”是</a:t>
            </a:r>
            <a:r>
              <a:rPr lang="zh-CN" altLang="en-US" dirty="0">
                <a:solidFill>
                  <a:srgbClr val="FF0000"/>
                </a:solidFill>
              </a:rPr>
              <a:t>负号</a:t>
            </a:r>
            <a:r>
              <a:rPr lang="zh-CN" altLang="en-US" dirty="0"/>
              <a:t>。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770063" y="865188"/>
            <a:ext cx="55880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占位符 1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新知探究</a:t>
            </a:r>
          </a:p>
        </p:txBody>
      </p:sp>
      <p:sp>
        <p:nvSpPr>
          <p:cNvPr id="33795" name="内容占位符 3"/>
          <p:cNvSpPr>
            <a:spLocks noGrp="1"/>
          </p:cNvSpPr>
          <p:nvPr>
            <p:ph idx="4294967295"/>
          </p:nvPr>
        </p:nvSpPr>
        <p:spPr>
          <a:xfrm>
            <a:off x="4572000" y="2500313"/>
            <a:ext cx="4572000" cy="22145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-5</a:t>
            </a:r>
            <a:r>
              <a:rPr lang="zh-CN" altLang="en-US"/>
              <a:t>    读作：</a:t>
            </a:r>
            <a:r>
              <a:rPr lang="zh-CN" altLang="en-US">
                <a:solidFill>
                  <a:srgbClr val="FF0000"/>
                </a:solidFill>
              </a:rPr>
              <a:t>负</a:t>
            </a:r>
            <a:r>
              <a:rPr lang="en-US" altLang="zh-CN">
                <a:solidFill>
                  <a:srgbClr val="FF0000"/>
                </a:solidFill>
              </a:rPr>
              <a:t>5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/>
              <a:t>-10   </a:t>
            </a:r>
            <a:r>
              <a:rPr lang="zh-CN" altLang="en-US"/>
              <a:t>读作：</a:t>
            </a:r>
            <a:r>
              <a:rPr lang="zh-CN" altLang="en-US">
                <a:solidFill>
                  <a:srgbClr val="FF0000"/>
                </a:solidFill>
              </a:rPr>
              <a:t>负</a:t>
            </a:r>
            <a:r>
              <a:rPr lang="en-US" altLang="zh-CN">
                <a:solidFill>
                  <a:srgbClr val="FF0000"/>
                </a:solidFill>
              </a:rPr>
              <a:t>10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50938" y="1358900"/>
            <a:ext cx="32067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占位符 1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新知探究</a:t>
            </a:r>
          </a:p>
        </p:txBody>
      </p:sp>
      <p:sp>
        <p:nvSpPr>
          <p:cNvPr id="34819" name="内容占位符 3"/>
          <p:cNvSpPr>
            <a:spLocks noGrp="1"/>
          </p:cNvSpPr>
          <p:nvPr>
            <p:ph idx="4294967295"/>
          </p:nvPr>
        </p:nvSpPr>
        <p:spPr>
          <a:xfrm>
            <a:off x="3347864" y="1844824"/>
            <a:ext cx="4643437" cy="30003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零上</a:t>
            </a:r>
            <a:r>
              <a:rPr lang="en-US" altLang="zh-CN" dirty="0"/>
              <a:t>10</a:t>
            </a:r>
            <a:r>
              <a:rPr lang="zh-CN" altLang="en-US" dirty="0"/>
              <a:t>摄氏度  可以写作 ：</a:t>
            </a:r>
            <a:r>
              <a:rPr lang="en-US" altLang="zh-CN" dirty="0"/>
              <a:t>+10</a:t>
            </a:r>
            <a:r>
              <a:rPr lang="zh-CN" altLang="en-US" dirty="0"/>
              <a:t>℃，</a:t>
            </a:r>
            <a:r>
              <a:rPr lang="en-US" altLang="zh-CN" dirty="0"/>
              <a:t>+10</a:t>
            </a:r>
            <a:r>
              <a:rPr lang="zh-CN" altLang="en-US" dirty="0"/>
              <a:t>℃是正数。“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/>
              <a:t>”是</a:t>
            </a:r>
            <a:r>
              <a:rPr lang="zh-CN" altLang="en-US" dirty="0">
                <a:solidFill>
                  <a:srgbClr val="FF0000"/>
                </a:solidFill>
              </a:rPr>
              <a:t>正号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写数时，可以省略“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”</a:t>
            </a:r>
            <a:r>
              <a:rPr lang="zh-CN" altLang="en-US" dirty="0"/>
              <a:t>。正数都比</a:t>
            </a:r>
            <a:r>
              <a:rPr lang="en-US" altLang="zh-CN" dirty="0"/>
              <a:t>0</a:t>
            </a:r>
            <a:r>
              <a:rPr lang="zh-CN" altLang="en-US" dirty="0"/>
              <a:t>大。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87624" y="1269389"/>
            <a:ext cx="16986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占位符 1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新知探究</a:t>
            </a:r>
          </a:p>
        </p:txBody>
      </p:sp>
      <p:pic>
        <p:nvPicPr>
          <p:cNvPr id="35843" name="内容占位符 4" descr="6议一议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8388"/>
            <a:ext cx="2595563" cy="1547812"/>
          </a:xfrm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1214438" y="2925763"/>
            <a:ext cx="735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600">
                <a:latin typeface="黑体" panose="02010609060101010101" pitchFamily="2" charset="-122"/>
                <a:ea typeface="黑体" panose="02010609060101010101" pitchFamily="2" charset="-122"/>
              </a:rPr>
              <a:t>是正数还是负数呢？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4211638"/>
            <a:ext cx="7215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既不是正数，也不是负数。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4"/>
          <p:cNvSpPr>
            <a:spLocks noGrp="1"/>
          </p:cNvSpPr>
          <p:nvPr>
            <p:ph type="title" idx="4294967295"/>
          </p:nvPr>
        </p:nvSpPr>
        <p:spPr>
          <a:xfrm>
            <a:off x="755576" y="1052736"/>
            <a:ext cx="7643812" cy="666750"/>
          </a:xfrm>
        </p:spPr>
        <p:txBody>
          <a:bodyPr/>
          <a:lstStyle/>
          <a:p>
            <a:r>
              <a:rPr lang="zh-CN" altLang="en-US" sz="3200" dirty="0"/>
              <a:t>把温度计上的数用直线上的点表示出来。</a:t>
            </a:r>
          </a:p>
        </p:txBody>
      </p:sp>
      <p:sp>
        <p:nvSpPr>
          <p:cNvPr id="36867" name="内容占位符 5"/>
          <p:cNvSpPr>
            <a:spLocks noGrp="1"/>
          </p:cNvSpPr>
          <p:nvPr>
            <p:ph idx="4294967295"/>
          </p:nvPr>
        </p:nvSpPr>
        <p:spPr>
          <a:xfrm>
            <a:off x="308570" y="4310796"/>
            <a:ext cx="7143750" cy="1714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℃右边是零上温度，所有的数值都比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大，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℃的左边是零下温度，所有的数值都比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小。</a:t>
            </a:r>
          </a:p>
        </p:txBody>
      </p:sp>
      <p:sp>
        <p:nvSpPr>
          <p:cNvPr id="36868" name="文本占位符 6"/>
          <p:cNvSpPr>
            <a:spLocks noGrp="1"/>
          </p:cNvSpPr>
          <p:nvPr>
            <p:ph type="body" idx="4294967295"/>
          </p:nvPr>
        </p:nvSpPr>
        <p:spPr>
          <a:xfrm>
            <a:off x="0" y="3175"/>
            <a:ext cx="4591050" cy="639763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8C8C8C"/>
                </a:solidFill>
              </a:rPr>
              <a:t>新知探究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7452320" y="1836287"/>
            <a:ext cx="1400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全屏显示(4:3)</PresentationFormat>
  <Paragraphs>121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黑体</vt:lpstr>
      <vt:lpstr>宋体</vt:lpstr>
      <vt:lpstr>微软雅黑</vt:lpstr>
      <vt:lpstr>Arial</vt:lpstr>
      <vt:lpstr>Calibri</vt:lpstr>
      <vt:lpstr>WWW.2PPT.COM</vt:lpstr>
      <vt:lpstr>PowerPoint 演示文稿</vt:lpstr>
      <vt:lpstr>写出下面温度。</vt:lpstr>
      <vt:lpstr>读出下面温度计上的温度。</vt:lpstr>
      <vt:lpstr>认识温度计。</vt:lpstr>
      <vt:lpstr>PowerPoint 演示文稿</vt:lpstr>
      <vt:lpstr>PowerPoint 演示文稿</vt:lpstr>
      <vt:lpstr>PowerPoint 演示文稿</vt:lpstr>
      <vt:lpstr>PowerPoint 演示文稿</vt:lpstr>
      <vt:lpstr>把温度计上的数用直线上的点表示出来。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2015-02-04T09:31:00Z</dcterms:created>
  <dcterms:modified xsi:type="dcterms:W3CDTF">2023-01-17T02:22:52Z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7D470AA587B54F3AB3E6D67AE18E34D4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