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2" r:id="rId3"/>
    <p:sldId id="265" r:id="rId4"/>
    <p:sldId id="266" r:id="rId5"/>
    <p:sldId id="268" r:id="rId6"/>
    <p:sldId id="269" r:id="rId7"/>
    <p:sldId id="283" r:id="rId8"/>
    <p:sldId id="271" r:id="rId9"/>
    <p:sldId id="285" r:id="rId10"/>
    <p:sldId id="284" r:id="rId11"/>
    <p:sldId id="272" r:id="rId12"/>
    <p:sldId id="280" r:id="rId13"/>
    <p:sldId id="274" r:id="rId14"/>
    <p:sldId id="273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29" autoAdjust="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image" Target="../media/image16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EE6D2-30A9-48EF-BEA1-1E01BB09C0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F0C5A-9849-4EBB-A737-433EB34545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F0C5A-9849-4EBB-A737-433EB345453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62867-462E-4334-8D2B-78842617285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C3877-4E2F-443A-B3AB-FDF8FA5081E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31952C-BE69-4621-A632-49F148DBA26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4E0503-5045-4710-9A31-5D67A95250C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89AE74-EBA8-400D-8726-3D5E41090DC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8615D-0A68-4FBE-8192-8271091A9D9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B4AEC-4465-4542-B79B-CD9FB2A04E1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8337E-FCD9-435A-B5B1-224E81A7EC5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380BD-E0B2-4C87-8BD1-C8A498F5A71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C50A8-7530-46C3-B760-24EB2FFA237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02956-EE05-4C0D-962A-14349E778F6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F0599-5A20-498C-9C9E-5CF1125A7AA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0B49F-1353-4DDA-A806-3D578E0ED1C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98FF81B-7EBC-4720-BFAC-2C2B262CC04B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image" Target="../media/image20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11" Type="http://schemas.openxmlformats.org/officeDocument/2006/relationships/image" Target="../media/image19.e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6.emf"/><Relationship Id="rId9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audio" Target="../media/audio1.wav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8.e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baidu.com/view/3330.htm" TargetMode="External"/><Relationship Id="rId3" Type="http://schemas.openxmlformats.org/officeDocument/2006/relationships/hyperlink" Target="http://baike.baidu.com/view/20062.htm" TargetMode="External"/><Relationship Id="rId7" Type="http://schemas.openxmlformats.org/officeDocument/2006/relationships/hyperlink" Target="http://baike.baidu.com/view/15707.htm" TargetMode="External"/><Relationship Id="rId2" Type="http://schemas.openxmlformats.org/officeDocument/2006/relationships/hyperlink" Target="http://baike.baidu.com/view/1506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ike.baidu.com/view/1284.htm" TargetMode="External"/><Relationship Id="rId11" Type="http://schemas.openxmlformats.org/officeDocument/2006/relationships/image" Target="../media/image13.jpeg"/><Relationship Id="rId5" Type="http://schemas.openxmlformats.org/officeDocument/2006/relationships/hyperlink" Target="http://baike.baidu.com/view/10445.htm" TargetMode="External"/><Relationship Id="rId10" Type="http://schemas.openxmlformats.org/officeDocument/2006/relationships/hyperlink" Target="http://baike.baidu.com/view/3139.htm" TargetMode="External"/><Relationship Id="rId4" Type="http://schemas.openxmlformats.org/officeDocument/2006/relationships/hyperlink" Target="http://baike.baidu.com/view/3762.htm" TargetMode="External"/><Relationship Id="rId9" Type="http://schemas.openxmlformats.org/officeDocument/2006/relationships/hyperlink" Target="http://baike.baidu.com/view/1511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8384" y="1772816"/>
            <a:ext cx="915238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1500" b="1" kern="10" dirty="0" smtClean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函数</a:t>
            </a:r>
            <a:endParaRPr lang="zh-CN" altLang="en-US" sz="11500" b="1" kern="10" dirty="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7582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4175" y="417513"/>
            <a:ext cx="8237538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3600" b="1" dirty="0"/>
              <a:t>(5)</a:t>
            </a:r>
            <a:r>
              <a:rPr lang="zh-CN" sz="3600" b="1" dirty="0"/>
              <a:t>如图，是体检时的心电图，其中横坐</a:t>
            </a:r>
          </a:p>
          <a:p>
            <a:r>
              <a:rPr lang="zh-CN" sz="3600" b="1" dirty="0"/>
              <a:t>标</a:t>
            </a:r>
            <a:r>
              <a:rPr lang="zh-CN" altLang="zh-CN" sz="3600" b="1" dirty="0"/>
              <a:t>x</a:t>
            </a:r>
            <a:r>
              <a:rPr lang="zh-CN" sz="3600" b="1" dirty="0"/>
              <a:t>表示时间，纵坐标</a:t>
            </a:r>
            <a:r>
              <a:rPr lang="zh-CN" altLang="zh-CN" sz="3600" b="1" dirty="0"/>
              <a:t>y</a:t>
            </a:r>
            <a:r>
              <a:rPr lang="zh-CN" sz="3600" b="1" dirty="0"/>
              <a:t>表示心脏某部位</a:t>
            </a:r>
          </a:p>
          <a:p>
            <a:r>
              <a:rPr lang="zh-CN" sz="3600" b="1" dirty="0"/>
              <a:t>的生物电流，它们是两个变量，其中</a:t>
            </a:r>
            <a:r>
              <a:rPr lang="zh-CN" altLang="zh-CN" sz="3600" b="1" dirty="0"/>
              <a:t>y</a:t>
            </a:r>
            <a:r>
              <a:rPr lang="zh-CN" sz="3600" b="1" dirty="0"/>
              <a:t>是</a:t>
            </a:r>
          </a:p>
          <a:p>
            <a:r>
              <a:rPr lang="zh-CN" altLang="zh-CN" sz="3600" b="1" dirty="0"/>
              <a:t>x</a:t>
            </a:r>
            <a:r>
              <a:rPr lang="zh-CN" sz="3600" b="1" dirty="0"/>
              <a:t>的函数吗？</a:t>
            </a: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971550" y="2798763"/>
            <a:ext cx="6300788" cy="2609850"/>
            <a:chOff x="0" y="0"/>
            <a:chExt cx="3969" cy="1644"/>
          </a:xfrm>
        </p:grpSpPr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40"/>
              <a:ext cx="3856" cy="1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0" cy="164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0" y="1616"/>
              <a:ext cx="3969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22288" y="2754313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000" b="1"/>
              <a:t>y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729413" y="5364163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000" b="1"/>
              <a:t>x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267075" y="5634038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3600" b="1">
                <a:solidFill>
                  <a:srgbClr val="FF5050"/>
                </a:solidFill>
              </a:rPr>
              <a:t>是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2006600" y="4373563"/>
            <a:ext cx="0" cy="990600"/>
          </a:xfrm>
          <a:prstGeom prst="line">
            <a:avLst/>
          </a:prstGeom>
          <a:noFill/>
          <a:ln w="9525" cmpd="sng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 flipV="1">
            <a:off x="971550" y="4373563"/>
            <a:ext cx="1035050" cy="0"/>
          </a:xfrm>
          <a:prstGeom prst="line">
            <a:avLst/>
          </a:prstGeom>
          <a:noFill/>
          <a:ln w="9525" cmpd="sng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5" grpId="0" autoUpdateAnimBg="0"/>
      <p:bldP spid="12296" grpId="0" autoUpdateAnimBg="0"/>
      <p:bldP spid="12297" grpId="0" autoUpdateAnimBg="0"/>
      <p:bldP spid="12298" grpId="0" animBg="1"/>
      <p:bldP spid="122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1223963" cy="495300"/>
          </a:xfrm>
          <a:prstGeom prst="rect">
            <a:avLst/>
          </a:prstGeom>
          <a:solidFill>
            <a:srgbClr val="FFFF99">
              <a:alpha val="70000"/>
            </a:srgbClr>
          </a:solidFill>
          <a:ln w="38100" cmpd="sng">
            <a:solidFill>
              <a:srgbClr val="99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400" b="1" i="1">
                <a:solidFill>
                  <a:srgbClr val="FF33CC"/>
                </a:solidFill>
                <a:ea typeface="楷体_GB2312" pitchFamily="1" charset="-122"/>
              </a:rPr>
              <a:t>想一想</a:t>
            </a:r>
          </a:p>
        </p:txBody>
      </p:sp>
      <p:grpSp>
        <p:nvGrpSpPr>
          <p:cNvPr id="13315" name="Group 3"/>
          <p:cNvGrpSpPr>
            <a:grpSpLocks noChangeAspect="1"/>
          </p:cNvGrpSpPr>
          <p:nvPr/>
        </p:nvGrpSpPr>
        <p:grpSpPr bwMode="auto">
          <a:xfrm>
            <a:off x="322263" y="261938"/>
            <a:ext cx="619125" cy="944562"/>
            <a:chOff x="0" y="0"/>
            <a:chExt cx="390" cy="595"/>
          </a:xfrm>
        </p:grpSpPr>
        <p:sp>
          <p:nvSpPr>
            <p:cNvPr id="13316" name="Oval 4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390" cy="37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38100" cmpd="sng">
              <a:solidFill>
                <a:srgbClr val="FF6565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3317" name="Oval 5"/>
            <p:cNvSpPr>
              <a:spLocks noChangeAspect="1" noChangeArrowheads="1"/>
            </p:cNvSpPr>
            <p:nvPr/>
          </p:nvSpPr>
          <p:spPr bwMode="auto">
            <a:xfrm>
              <a:off x="54" y="109"/>
              <a:ext cx="78" cy="45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12700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3318" name="Oval 6"/>
            <p:cNvSpPr>
              <a:spLocks noChangeAspect="1" noChangeArrowheads="1"/>
            </p:cNvSpPr>
            <p:nvPr/>
          </p:nvSpPr>
          <p:spPr bwMode="auto">
            <a:xfrm>
              <a:off x="249" y="109"/>
              <a:ext cx="78" cy="45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12700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3319" name="AutoShape 7"/>
            <p:cNvSpPr>
              <a:spLocks noChangeAspect="1" noChangeArrowheads="1"/>
            </p:cNvSpPr>
            <p:nvPr/>
          </p:nvSpPr>
          <p:spPr bwMode="auto">
            <a:xfrm rot="16300659">
              <a:off x="158" y="226"/>
              <a:ext cx="63" cy="118"/>
            </a:xfrm>
            <a:prstGeom prst="moon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 w="38100" cmpd="sng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3320" name="AutoShape 8"/>
            <p:cNvSpPr>
              <a:spLocks noChangeAspect="1" noChangeArrowheads="1"/>
            </p:cNvSpPr>
            <p:nvPr/>
          </p:nvSpPr>
          <p:spPr bwMode="auto">
            <a:xfrm>
              <a:off x="6" y="432"/>
              <a:ext cx="352" cy="163"/>
            </a:xfrm>
            <a:prstGeom prst="verticalScroll">
              <a:avLst>
                <a:gd name="adj" fmla="val 12500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1"/>
                </a:gs>
              </a:gsLst>
              <a:lin ang="5400000" scaled="1"/>
            </a:gradFill>
            <a:ln w="38100" cmpd="sng">
              <a:solidFill>
                <a:schemeClr val="accent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295400" y="8382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i="1">
                <a:solidFill>
                  <a:srgbClr val="0000FF"/>
                </a:solidFill>
              </a:rPr>
              <a:t>在计算器上按下列程序进行操作：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828800" y="1524000"/>
            <a:ext cx="32766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400" b="1" i="1">
                <a:solidFill>
                  <a:srgbClr val="009900"/>
                </a:solidFill>
              </a:rPr>
              <a:t>输入</a:t>
            </a:r>
            <a:r>
              <a:rPr lang="zh-CN" altLang="zh-CN" sz="2400" b="1" i="1">
                <a:solidFill>
                  <a:srgbClr val="009900"/>
                </a:solidFill>
              </a:rPr>
              <a:t>x</a:t>
            </a:r>
            <a:r>
              <a:rPr lang="zh-CN" sz="2400" b="1" i="1">
                <a:solidFill>
                  <a:srgbClr val="009900"/>
                </a:solidFill>
              </a:rPr>
              <a:t>（任意一个数）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352800" y="2057400"/>
            <a:ext cx="0" cy="1066800"/>
          </a:xfrm>
          <a:prstGeom prst="line">
            <a:avLst/>
          </a:prstGeom>
          <a:noFill/>
          <a:ln w="28575" cmpd="sng">
            <a:solidFill>
              <a:srgbClr val="99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657600" y="2438400"/>
            <a:ext cx="8382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i="1">
                <a:solidFill>
                  <a:srgbClr val="009900"/>
                </a:solidFill>
              </a:rPr>
              <a:t>按键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48200" y="2438400"/>
            <a:ext cx="5334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410200" y="2438400"/>
            <a:ext cx="5334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172200" y="2438400"/>
            <a:ext cx="5334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400" b="1">
                <a:solidFill>
                  <a:srgbClr val="0000FF"/>
                </a:solidFill>
              </a:rPr>
              <a:t>＋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858000" y="2438400"/>
            <a:ext cx="5334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7543800" y="2438400"/>
            <a:ext cx="4572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2400" b="1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828800" y="3124200"/>
            <a:ext cx="28956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400" b="1" i="1">
                <a:solidFill>
                  <a:srgbClr val="009900"/>
                </a:solidFill>
              </a:rPr>
              <a:t>显示</a:t>
            </a:r>
            <a:r>
              <a:rPr lang="zh-CN" altLang="zh-CN" sz="2400" b="1" i="1">
                <a:solidFill>
                  <a:srgbClr val="009900"/>
                </a:solidFill>
              </a:rPr>
              <a:t>y</a:t>
            </a:r>
            <a:r>
              <a:rPr lang="zh-CN" sz="2400" b="1" i="1">
                <a:solidFill>
                  <a:srgbClr val="009900"/>
                </a:solidFill>
              </a:rPr>
              <a:t>（计算结果）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14400" y="3581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i="1">
                <a:solidFill>
                  <a:srgbClr val="0000FF"/>
                </a:solidFill>
              </a:rPr>
              <a:t>填表</a:t>
            </a:r>
          </a:p>
        </p:txBody>
      </p:sp>
      <p:graphicFrame>
        <p:nvGraphicFramePr>
          <p:cNvPr id="13332" name="Group 20"/>
          <p:cNvGraphicFramePr>
            <a:graphicFrameLocks noGrp="1"/>
          </p:cNvGraphicFramePr>
          <p:nvPr>
            <p:ph/>
          </p:nvPr>
        </p:nvGraphicFramePr>
        <p:xfrm>
          <a:off x="990600" y="4114800"/>
          <a:ext cx="7086600" cy="1325563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1258888" y="5589588"/>
            <a:ext cx="5791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i="1">
                <a:solidFill>
                  <a:srgbClr val="009900"/>
                </a:solidFill>
              </a:rPr>
              <a:t>显示的数</a:t>
            </a:r>
            <a:r>
              <a:rPr lang="zh-CN" altLang="zh-CN" sz="2800" b="1" i="1">
                <a:solidFill>
                  <a:srgbClr val="009900"/>
                </a:solidFill>
              </a:rPr>
              <a:t>y</a:t>
            </a:r>
            <a:r>
              <a:rPr lang="zh-CN" sz="2800" b="1" i="1">
                <a:solidFill>
                  <a:srgbClr val="009900"/>
                </a:solidFill>
              </a:rPr>
              <a:t>是</a:t>
            </a:r>
            <a:r>
              <a:rPr lang="zh-CN" altLang="zh-CN" sz="2800" b="1" i="1">
                <a:solidFill>
                  <a:srgbClr val="009900"/>
                </a:solidFill>
              </a:rPr>
              <a:t>x</a:t>
            </a:r>
            <a:r>
              <a:rPr lang="zh-CN" sz="2800" b="1" i="1">
                <a:solidFill>
                  <a:srgbClr val="009900"/>
                </a:solidFill>
              </a:rPr>
              <a:t>的函数吗？为什么？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2438400" y="4876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i="1">
                <a:solidFill>
                  <a:srgbClr val="FF0066"/>
                </a:solidFill>
              </a:rPr>
              <a:t>7</a:t>
            </a: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3657600" y="4876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i="1">
                <a:solidFill>
                  <a:srgbClr val="FF0066"/>
                </a:solidFill>
              </a:rPr>
              <a:t>11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4876800" y="4876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i="1">
                <a:solidFill>
                  <a:srgbClr val="FF0066"/>
                </a:solidFill>
              </a:rPr>
              <a:t>- 3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6096000" y="4876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i="1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7086600" y="48768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i="1">
                <a:solidFill>
                  <a:srgbClr val="FF0066"/>
                </a:solidFill>
              </a:rPr>
              <a:t>207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utoUpdateAnimBg="0"/>
      <p:bldP spid="13322" grpId="0" animBg="1" autoUpdateAnimBg="0"/>
      <p:bldP spid="13323" grpId="0" animBg="1"/>
      <p:bldP spid="13324" grpId="0" animBg="1" autoUpdateAnimBg="0"/>
      <p:bldP spid="13325" grpId="0" animBg="1" autoUpdateAnimBg="0"/>
      <p:bldP spid="13326" grpId="0" animBg="1" autoUpdateAnimBg="0"/>
      <p:bldP spid="13327" grpId="0" animBg="1" autoUpdateAnimBg="0"/>
      <p:bldP spid="13328" grpId="0" animBg="1" autoUpdateAnimBg="0"/>
      <p:bldP spid="13329" grpId="0" animBg="1" autoUpdateAnimBg="0"/>
      <p:bldP spid="13330" grpId="0" animBg="1" autoUpdateAnimBg="0"/>
      <p:bldP spid="13331" grpId="0" autoUpdateAnimBg="0"/>
      <p:bldP spid="13355" grpId="0" autoUpdateAnimBg="0"/>
      <p:bldP spid="13356" grpId="0" autoUpdateAnimBg="0"/>
      <p:bldP spid="13357" grpId="0" autoUpdateAnimBg="0"/>
      <p:bldP spid="13358" grpId="0" autoUpdateAnimBg="0"/>
      <p:bldP spid="13359" grpId="0" autoUpdateAnimBg="0"/>
      <p:bldP spid="133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 bwMode="auto">
          <a:xfrm>
            <a:off x="0" y="0"/>
            <a:ext cx="3505200" cy="1239838"/>
            <a:chOff x="0" y="0"/>
            <a:chExt cx="2208" cy="909"/>
          </a:xfrm>
        </p:grpSpPr>
        <p:pic>
          <p:nvPicPr>
            <p:cNvPr id="14339" name="Picture 3" descr="k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20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528" y="560"/>
              <a:ext cx="1104" cy="34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19050" cmpd="sng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sz="2400" b="1">
                  <a:solidFill>
                    <a:srgbClr val="FF0066"/>
                  </a:solidFill>
                </a:rPr>
                <a:t>收获心得</a:t>
              </a:r>
            </a:p>
          </p:txBody>
        </p:sp>
      </p:grp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908050"/>
            <a:ext cx="33845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56325" y="476250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</a:rPr>
              <a:t>(</a:t>
            </a:r>
            <a:r>
              <a:rPr lang="zh-CN" sz="2800" b="1">
                <a:solidFill>
                  <a:srgbClr val="FF0000"/>
                </a:solidFill>
              </a:rPr>
              <a:t>自变量</a:t>
            </a:r>
            <a:r>
              <a:rPr lang="zh-CN" altLang="zh-CN" sz="2800" b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9750" y="1412875"/>
            <a:ext cx="3756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chemeClr val="tx2"/>
                </a:solidFill>
              </a:rPr>
              <a:t>函数关系可以表述为：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003800" y="476250"/>
            <a:ext cx="1096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rgbClr val="FF0000"/>
                </a:solidFill>
              </a:rPr>
              <a:t>输入</a:t>
            </a:r>
            <a:r>
              <a:rPr lang="zh-CN" altLang="zh-CN" sz="28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932363" y="2205038"/>
            <a:ext cx="1612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rgbClr val="FF0000"/>
                </a:solidFill>
              </a:rPr>
              <a:t>函数关系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148263" y="4005263"/>
            <a:ext cx="1096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rgbClr val="FF0000"/>
                </a:solidFill>
              </a:rPr>
              <a:t>输出</a:t>
            </a:r>
            <a:r>
              <a:rPr lang="zh-CN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5724525" y="981075"/>
            <a:ext cx="0" cy="863600"/>
          </a:xfrm>
          <a:prstGeom prst="line">
            <a:avLst/>
          </a:prstGeom>
          <a:noFill/>
          <a:ln w="31750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724525" y="3068638"/>
            <a:ext cx="0" cy="936625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227763" y="4076700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</a:rPr>
              <a:t>(</a:t>
            </a:r>
            <a:r>
              <a:rPr lang="zh-CN" sz="2800" b="1">
                <a:solidFill>
                  <a:srgbClr val="FF0000"/>
                </a:solidFill>
              </a:rPr>
              <a:t>因变量</a:t>
            </a:r>
            <a:r>
              <a:rPr lang="zh-CN" altLang="zh-CN" sz="2800" b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787900" y="5013325"/>
            <a:ext cx="2857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b="1">
                <a:solidFill>
                  <a:schemeClr val="accent2"/>
                </a:solidFill>
              </a:rPr>
              <a:t>y</a:t>
            </a:r>
            <a:r>
              <a:rPr lang="zh-CN" sz="3200" b="1">
                <a:solidFill>
                  <a:schemeClr val="accent2"/>
                </a:solidFill>
              </a:rPr>
              <a:t>的值是唯一的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  <p:bldP spid="14344" grpId="0" autoUpdateAnimBg="0"/>
      <p:bldP spid="14345" grpId="0" autoUpdateAnimBg="0"/>
      <p:bldP spid="14346" grpId="0" autoUpdateAnimBg="0"/>
      <p:bldP spid="14347" grpId="0" animBg="1"/>
      <p:bldP spid="14348" grpId="0" animBg="1"/>
      <p:bldP spid="14349" grpId="0" autoUpdateAnimBg="0"/>
      <p:bldP spid="143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7162800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问题</a:t>
            </a: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：在平整的公路上，汽车紧急刹车后仍将滑行</a:t>
            </a:r>
            <a:r>
              <a:rPr lang="zh-CN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s</a:t>
            </a:r>
            <a:r>
              <a:rPr 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米，一般有经验公式         ，其中</a:t>
            </a:r>
            <a:r>
              <a:rPr lang="zh-CN" altLang="zh-CN" sz="3600" b="1">
                <a:solidFill>
                  <a:srgbClr val="0000FF"/>
                </a:solidFill>
                <a:latin typeface="宋体" panose="02010600030101010101" pitchFamily="2" charset="-122"/>
              </a:rPr>
              <a:t>v</a:t>
            </a:r>
            <a:r>
              <a:rPr 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表示刹车前汽车的速度（单位：千米</a:t>
            </a: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/</a:t>
            </a:r>
            <a:r>
              <a:rPr 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时）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981200"/>
            <a:ext cx="8816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计算当</a:t>
            </a:r>
            <a:r>
              <a: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分别为</a:t>
            </a:r>
            <a:r>
              <a: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60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100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时，相应的滑行距离</a:t>
            </a:r>
            <a:r>
              <a: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是多少？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195513" y="4508500"/>
          <a:ext cx="160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r:id="rId3" imgW="698500" imgH="558800" progId="Equation.3">
                  <p:embed/>
                </p:oleObj>
              </mc:Choice>
              <mc:Fallback>
                <p:oleObj r:id="rId3" imgW="6985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508500"/>
                        <a:ext cx="1600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477000" y="3581400"/>
          <a:ext cx="296703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r:id="rId5" imgW="1504950" imgH="1590675" progId="Paint.Picture">
                  <p:embed/>
                </p:oleObj>
              </mc:Choice>
              <mc:Fallback>
                <p:oleObj r:id="rId5" imgW="1504950" imgH="1590675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581400"/>
                        <a:ext cx="2967038" cy="24796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7010400" y="4191000"/>
          <a:ext cx="1447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r:id="rId7" imgW="698500" imgH="558800" progId="Equation.3">
                  <p:embed/>
                </p:oleObj>
              </mc:Choice>
              <mc:Fallback>
                <p:oleObj r:id="rId7" imgW="6985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191000"/>
                        <a:ext cx="144780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7" name="Group 7"/>
          <p:cNvGrpSpPr/>
          <p:nvPr/>
        </p:nvGrpSpPr>
        <p:grpSpPr bwMode="auto">
          <a:xfrm>
            <a:off x="7086600" y="3352800"/>
            <a:ext cx="1387475" cy="914400"/>
            <a:chOff x="0" y="0"/>
            <a:chExt cx="874" cy="576"/>
          </a:xfrm>
        </p:grpSpPr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8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000" b="1">
                  <a:solidFill>
                    <a:srgbClr val="0000FF"/>
                  </a:solidFill>
                  <a:latin typeface="宋体" panose="02010600030101010101" pitchFamily="2" charset="-122"/>
                </a:rPr>
                <a:t>汽车速度</a:t>
              </a:r>
              <a:r>
                <a:rPr lang="zh-CN" altLang="zh-CN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v</a:t>
              </a:r>
            </a:p>
          </p:txBody>
        </p:sp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384" y="384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370" name="Group 10"/>
          <p:cNvGrpSpPr/>
          <p:nvPr/>
        </p:nvGrpSpPr>
        <p:grpSpPr bwMode="auto">
          <a:xfrm>
            <a:off x="7162800" y="5410200"/>
            <a:ext cx="1325563" cy="788988"/>
            <a:chOff x="0" y="0"/>
            <a:chExt cx="835" cy="497"/>
          </a:xfrm>
        </p:grpSpPr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336" y="0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0" y="209"/>
              <a:ext cx="8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滑行距离</a:t>
              </a:r>
              <a:r>
                <a:rPr lang="zh-CN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</a:t>
              </a:r>
            </a:p>
          </p:txBody>
        </p:sp>
      </p:grpSp>
      <p:pic>
        <p:nvPicPr>
          <p:cNvPr id="15373" name="Picture 13" descr="0095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467600" y="0"/>
            <a:ext cx="22098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476375" y="2708275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solidFill>
                  <a:srgbClr val="FF0066"/>
                </a:solidFill>
              </a:rPr>
              <a:t>当</a:t>
            </a:r>
            <a:r>
              <a:rPr lang="zh-CN" altLang="zh-CN" sz="2800" b="1">
                <a:solidFill>
                  <a:srgbClr val="FF0066"/>
                </a:solidFill>
              </a:rPr>
              <a:t>V=60</a:t>
            </a:r>
            <a:r>
              <a:rPr lang="zh-CN" sz="2800" b="1">
                <a:solidFill>
                  <a:srgbClr val="FF0066"/>
                </a:solidFill>
              </a:rPr>
              <a:t>时</a:t>
            </a:r>
            <a:r>
              <a:rPr lang="zh-CN" altLang="zh-CN" sz="2800" b="1">
                <a:solidFill>
                  <a:srgbClr val="FF0066"/>
                </a:solidFill>
              </a:rPr>
              <a:t>,S=12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403350" y="34290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solidFill>
                  <a:srgbClr val="FF0066"/>
                </a:solidFill>
              </a:rPr>
              <a:t>当</a:t>
            </a:r>
            <a:r>
              <a:rPr lang="zh-CN" altLang="zh-CN" sz="2800" b="1">
                <a:solidFill>
                  <a:srgbClr val="FF0066"/>
                </a:solidFill>
              </a:rPr>
              <a:t>V=100</a:t>
            </a:r>
            <a:r>
              <a:rPr lang="zh-CN" sz="2800" b="1">
                <a:solidFill>
                  <a:srgbClr val="FF0066"/>
                </a:solidFill>
              </a:rPr>
              <a:t>时</a:t>
            </a:r>
            <a:r>
              <a:rPr lang="zh-CN" altLang="zh-CN" sz="2800" b="1">
                <a:solidFill>
                  <a:srgbClr val="FF0066"/>
                </a:solidFill>
              </a:rPr>
              <a:t>,S=</a:t>
            </a:r>
          </a:p>
        </p:txBody>
      </p: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3851275" y="3357563"/>
          <a:ext cx="6000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r:id="rId10" imgW="406400" imgH="520700" progId="Equation.3">
                  <p:embed/>
                </p:oleObj>
              </mc:Choice>
              <mc:Fallback>
                <p:oleObj r:id="rId10" imgW="406400" imgH="520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357563"/>
                        <a:ext cx="6000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0" y="4724400"/>
            <a:ext cx="88169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变式：已知</a:t>
            </a:r>
          </a:p>
          <a:p>
            <a:endParaRPr lang="zh-C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求自变量为</a:t>
            </a:r>
            <a:r>
              <a: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60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100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时的函数值？</a:t>
            </a:r>
          </a:p>
        </p:txBody>
      </p:sp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4643438" y="404813"/>
          <a:ext cx="160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r:id="rId12" imgW="698500" imgH="558800" progId="Equation.3">
                  <p:embed/>
                </p:oleObj>
              </mc:Choice>
              <mc:Fallback>
                <p:oleObj r:id="rId12" imgW="698500" imgH="558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04813"/>
                        <a:ext cx="1600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74" grpId="0" autoUpdateAnimBg="0"/>
      <p:bldP spid="15375" grpId="0" autoUpdateAnimBg="0"/>
      <p:bldP spid="1537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1223963" cy="495300"/>
          </a:xfrm>
          <a:prstGeom prst="rect">
            <a:avLst/>
          </a:prstGeom>
          <a:solidFill>
            <a:srgbClr val="FFFF99">
              <a:alpha val="70000"/>
            </a:srgbClr>
          </a:solidFill>
          <a:ln w="38100" cmpd="sng">
            <a:solidFill>
              <a:srgbClr val="99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400" b="1" i="1">
                <a:solidFill>
                  <a:srgbClr val="FF33CC"/>
                </a:solidFill>
                <a:ea typeface="楷体_GB2312" pitchFamily="1" charset="-122"/>
              </a:rPr>
              <a:t>考考你</a:t>
            </a:r>
          </a:p>
        </p:txBody>
      </p:sp>
      <p:grpSp>
        <p:nvGrpSpPr>
          <p:cNvPr id="16387" name="Group 3"/>
          <p:cNvGrpSpPr>
            <a:grpSpLocks noChangeAspect="1"/>
          </p:cNvGrpSpPr>
          <p:nvPr/>
        </p:nvGrpSpPr>
        <p:grpSpPr bwMode="auto">
          <a:xfrm>
            <a:off x="322263" y="261938"/>
            <a:ext cx="619125" cy="944562"/>
            <a:chOff x="0" y="0"/>
            <a:chExt cx="390" cy="595"/>
          </a:xfrm>
        </p:grpSpPr>
        <p:sp>
          <p:nvSpPr>
            <p:cNvPr id="16388" name="Oval 4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390" cy="37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38100" cmpd="sng">
              <a:solidFill>
                <a:srgbClr val="FF6565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389" name="Oval 5"/>
            <p:cNvSpPr>
              <a:spLocks noChangeAspect="1" noChangeArrowheads="1"/>
            </p:cNvSpPr>
            <p:nvPr/>
          </p:nvSpPr>
          <p:spPr bwMode="auto">
            <a:xfrm>
              <a:off x="54" y="109"/>
              <a:ext cx="78" cy="45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12700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390" name="Oval 6"/>
            <p:cNvSpPr>
              <a:spLocks noChangeAspect="1" noChangeArrowheads="1"/>
            </p:cNvSpPr>
            <p:nvPr/>
          </p:nvSpPr>
          <p:spPr bwMode="auto">
            <a:xfrm>
              <a:off x="249" y="109"/>
              <a:ext cx="78" cy="45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12700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391" name="AutoShape 7"/>
            <p:cNvSpPr>
              <a:spLocks noChangeAspect="1" noChangeArrowheads="1"/>
            </p:cNvSpPr>
            <p:nvPr/>
          </p:nvSpPr>
          <p:spPr bwMode="auto">
            <a:xfrm rot="16300659">
              <a:off x="158" y="226"/>
              <a:ext cx="63" cy="118"/>
            </a:xfrm>
            <a:prstGeom prst="moon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 w="38100" cmpd="sng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392" name="AutoShape 8"/>
            <p:cNvSpPr>
              <a:spLocks noChangeAspect="1" noChangeArrowheads="1"/>
            </p:cNvSpPr>
            <p:nvPr/>
          </p:nvSpPr>
          <p:spPr bwMode="auto">
            <a:xfrm>
              <a:off x="6" y="432"/>
              <a:ext cx="352" cy="163"/>
            </a:xfrm>
            <a:prstGeom prst="verticalScroll">
              <a:avLst>
                <a:gd name="adj" fmla="val 12500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1"/>
                </a:gs>
              </a:gsLst>
              <a:lin ang="5400000" scaled="1"/>
            </a:gradFill>
            <a:ln w="38100" cmpd="sng">
              <a:solidFill>
                <a:schemeClr val="accent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362200" y="304800"/>
            <a:ext cx="6457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i="1">
                <a:solidFill>
                  <a:srgbClr val="0000FF"/>
                </a:solidFill>
              </a:rPr>
              <a:t>在计算器上按下列程序进行操作：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828800" y="914400"/>
            <a:ext cx="32766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400" b="1" i="1">
                <a:solidFill>
                  <a:srgbClr val="009900"/>
                </a:solidFill>
              </a:rPr>
              <a:t>输入</a:t>
            </a:r>
            <a:r>
              <a:rPr lang="zh-CN" altLang="zh-CN" sz="2400" b="1" i="1">
                <a:solidFill>
                  <a:srgbClr val="009900"/>
                </a:solidFill>
              </a:rPr>
              <a:t>x</a:t>
            </a:r>
            <a:r>
              <a:rPr lang="zh-CN" sz="2400" b="1" i="1">
                <a:solidFill>
                  <a:srgbClr val="009900"/>
                </a:solidFill>
              </a:rPr>
              <a:t>（任意一个数）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352800" y="1447800"/>
            <a:ext cx="0" cy="838200"/>
          </a:xfrm>
          <a:prstGeom prst="line">
            <a:avLst/>
          </a:prstGeom>
          <a:noFill/>
          <a:ln w="28575" cmpd="sng">
            <a:solidFill>
              <a:srgbClr val="99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581400" y="1600200"/>
            <a:ext cx="8382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i="1">
                <a:solidFill>
                  <a:srgbClr val="009900"/>
                </a:solidFill>
              </a:rPr>
              <a:t>按键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572000" y="1600200"/>
            <a:ext cx="5334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0000FF"/>
                </a:solidFill>
              </a:rPr>
              <a:t>×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0" y="1600200"/>
            <a:ext cx="5334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24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096000" y="1600200"/>
            <a:ext cx="5334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 sz="2400" b="1">
              <a:solidFill>
                <a:srgbClr val="0000FF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781800" y="1600200"/>
            <a:ext cx="5334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 sz="2400" b="1">
              <a:solidFill>
                <a:srgbClr val="0000FF"/>
              </a:solidFill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7467600" y="1600200"/>
            <a:ext cx="4572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2400" b="1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828800" y="2286000"/>
            <a:ext cx="2895600" cy="485775"/>
          </a:xfrm>
          <a:prstGeom prst="rect">
            <a:avLst/>
          </a:prstGeom>
          <a:noFill/>
          <a:ln w="28575" cmpd="sng">
            <a:solidFill>
              <a:srgbClr val="99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2400" b="1" i="1">
                <a:solidFill>
                  <a:srgbClr val="009900"/>
                </a:solidFill>
              </a:rPr>
              <a:t>显示</a:t>
            </a:r>
            <a:r>
              <a:rPr lang="zh-CN" altLang="zh-CN" sz="2400" b="1" i="1">
                <a:solidFill>
                  <a:srgbClr val="009900"/>
                </a:solidFill>
              </a:rPr>
              <a:t>y</a:t>
            </a:r>
            <a:r>
              <a:rPr lang="zh-CN" sz="2400" b="1" i="1">
                <a:solidFill>
                  <a:srgbClr val="009900"/>
                </a:solidFill>
              </a:rPr>
              <a:t>（计算结果）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914400" y="28956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i="1">
                <a:solidFill>
                  <a:srgbClr val="0000FF"/>
                </a:solidFill>
              </a:rPr>
              <a:t>下表中的</a:t>
            </a:r>
            <a:r>
              <a:rPr lang="zh-CN" altLang="zh-CN" sz="2400" b="1" i="1">
                <a:solidFill>
                  <a:srgbClr val="0000FF"/>
                </a:solidFill>
              </a:rPr>
              <a:t>x</a:t>
            </a:r>
            <a:r>
              <a:rPr lang="zh-CN" sz="2400" b="1" i="1">
                <a:solidFill>
                  <a:srgbClr val="0000FF"/>
                </a:solidFill>
              </a:rPr>
              <a:t>和</a:t>
            </a:r>
            <a:r>
              <a:rPr lang="zh-CN" altLang="zh-CN" sz="2400" b="1" i="1">
                <a:solidFill>
                  <a:srgbClr val="0000FF"/>
                </a:solidFill>
              </a:rPr>
              <a:t>y</a:t>
            </a:r>
            <a:r>
              <a:rPr lang="zh-CN" sz="2400" b="1" i="1">
                <a:solidFill>
                  <a:srgbClr val="0000FF"/>
                </a:solidFill>
              </a:rPr>
              <a:t>是输入的</a:t>
            </a:r>
            <a:r>
              <a:rPr lang="zh-CN" altLang="zh-CN" sz="2400" b="1" i="1">
                <a:solidFill>
                  <a:srgbClr val="0000FF"/>
                </a:solidFill>
              </a:rPr>
              <a:t>5</a:t>
            </a:r>
            <a:r>
              <a:rPr lang="zh-CN" sz="2400" b="1" i="1">
                <a:solidFill>
                  <a:srgbClr val="0000FF"/>
                </a:solidFill>
              </a:rPr>
              <a:t>个数与相应的计算结果</a:t>
            </a:r>
          </a:p>
        </p:txBody>
      </p:sp>
      <p:graphicFrame>
        <p:nvGraphicFramePr>
          <p:cNvPr id="16404" name="Group 20"/>
          <p:cNvGraphicFramePr>
            <a:graphicFrameLocks noGrp="1"/>
          </p:cNvGraphicFramePr>
          <p:nvPr>
            <p:ph/>
          </p:nvPr>
        </p:nvGraphicFramePr>
        <p:xfrm>
          <a:off x="990600" y="3352800"/>
          <a:ext cx="7086600" cy="1325563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990600" y="47244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i="1" dirty="0">
                <a:solidFill>
                  <a:srgbClr val="009900"/>
                </a:solidFill>
              </a:rPr>
              <a:t>所按的第三、四两个键是哪两个键？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990600" y="5257800"/>
            <a:ext cx="6858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i="1">
                <a:solidFill>
                  <a:srgbClr val="009900"/>
                </a:solidFill>
              </a:rPr>
              <a:t>y</a:t>
            </a:r>
            <a:r>
              <a:rPr lang="zh-CN" sz="2800" b="1" i="1">
                <a:solidFill>
                  <a:srgbClr val="009900"/>
                </a:solidFill>
              </a:rPr>
              <a:t>是</a:t>
            </a:r>
            <a:r>
              <a:rPr lang="zh-CN" altLang="zh-CN" sz="2800" b="1" i="1">
                <a:solidFill>
                  <a:srgbClr val="009900"/>
                </a:solidFill>
              </a:rPr>
              <a:t>x</a:t>
            </a:r>
            <a:r>
              <a:rPr lang="zh-CN" sz="2800" b="1" i="1">
                <a:solidFill>
                  <a:srgbClr val="009900"/>
                </a:solidFill>
              </a:rPr>
              <a:t>的函数吗？如果是，写出它的表达式（用含</a:t>
            </a:r>
            <a:r>
              <a:rPr lang="zh-CN" altLang="zh-CN" sz="2800" b="1" i="1">
                <a:solidFill>
                  <a:srgbClr val="009900"/>
                </a:solidFill>
              </a:rPr>
              <a:t>x</a:t>
            </a:r>
            <a:r>
              <a:rPr lang="zh-CN" sz="2800" b="1" i="1">
                <a:solidFill>
                  <a:srgbClr val="009900"/>
                </a:solidFill>
              </a:rPr>
              <a:t>的式子表示</a:t>
            </a:r>
            <a:r>
              <a:rPr lang="zh-CN" altLang="zh-CN" sz="2800" b="1" i="1">
                <a:solidFill>
                  <a:srgbClr val="009900"/>
                </a:solidFill>
              </a:rPr>
              <a:t>y </a:t>
            </a:r>
            <a:r>
              <a:rPr lang="zh-CN" sz="2800" b="1" i="1">
                <a:solidFill>
                  <a:srgbClr val="009900"/>
                </a:solidFill>
              </a:rPr>
              <a:t>）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7086600" y="47244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i="1">
                <a:solidFill>
                  <a:srgbClr val="FF0066"/>
                </a:solidFill>
              </a:rPr>
              <a:t>+</a:t>
            </a:r>
            <a:r>
              <a:rPr lang="zh-CN" sz="3200" b="1" i="1">
                <a:solidFill>
                  <a:srgbClr val="FF0066"/>
                </a:solidFill>
              </a:rPr>
              <a:t>，</a:t>
            </a:r>
            <a:r>
              <a:rPr lang="zh-CN" altLang="zh-CN" sz="3200" b="1" i="1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4648200" y="57150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i="1">
                <a:solidFill>
                  <a:srgbClr val="FF0066"/>
                </a:solidFill>
              </a:rPr>
              <a:t>y</a:t>
            </a:r>
            <a:r>
              <a:rPr lang="zh-CN" sz="2800" b="1" i="1">
                <a:solidFill>
                  <a:srgbClr val="FF0066"/>
                </a:solidFill>
              </a:rPr>
              <a:t>是</a:t>
            </a:r>
            <a:r>
              <a:rPr lang="zh-CN" altLang="zh-CN" sz="2800" b="1" i="1">
                <a:solidFill>
                  <a:srgbClr val="FF0066"/>
                </a:solidFill>
              </a:rPr>
              <a:t>x</a:t>
            </a:r>
            <a:r>
              <a:rPr lang="zh-CN" sz="2800" b="1" i="1">
                <a:solidFill>
                  <a:srgbClr val="FF0066"/>
                </a:solidFill>
              </a:rPr>
              <a:t>的函数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6781800" y="57150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i="1">
                <a:solidFill>
                  <a:srgbClr val="FF0066"/>
                </a:solidFill>
              </a:rPr>
              <a:t>y=2x+1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utoUpdateAnimBg="0"/>
      <p:bldP spid="16394" grpId="0" animBg="1" autoUpdateAnimBg="0"/>
      <p:bldP spid="16395" grpId="0" animBg="1"/>
      <p:bldP spid="16396" grpId="0" animBg="1" autoUpdateAnimBg="0"/>
      <p:bldP spid="16397" grpId="0" animBg="1" autoUpdateAnimBg="0"/>
      <p:bldP spid="16398" grpId="0" animBg="1" autoUpdateAnimBg="0"/>
      <p:bldP spid="16399" grpId="0" animBg="1" autoUpdateAnimBg="0"/>
      <p:bldP spid="16400" grpId="0" animBg="1" autoUpdateAnimBg="0"/>
      <p:bldP spid="16401" grpId="0" animBg="1" autoUpdateAnimBg="0"/>
      <p:bldP spid="16402" grpId="0" animBg="1" autoUpdateAnimBg="0"/>
      <p:bldP spid="16403" grpId="0" autoUpdateAnimBg="0"/>
      <p:bldP spid="16427" grpId="0" autoUpdateAnimBg="0"/>
      <p:bldP spid="16428" grpId="0" autoUpdateAnimBg="0"/>
      <p:bldP spid="16429" grpId="0" autoUpdateAnimBg="0"/>
      <p:bldP spid="16430" grpId="0" autoUpdateAnimBg="0"/>
      <p:bldP spid="1643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63595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latin typeface="Times New Roman" panose="02020603050405020304" pitchFamily="18" charset="0"/>
              </a:rPr>
              <a:t>例</a:t>
            </a:r>
            <a:r>
              <a:rPr lang="zh-CN" altLang="zh-CN" sz="2400" dirty="0">
                <a:latin typeface="Times New Roman" panose="02020603050405020304" pitchFamily="18" charset="0"/>
              </a:rPr>
              <a:t>1       </a:t>
            </a:r>
            <a:r>
              <a:rPr lang="zh-CN" sz="2400" b="1" dirty="0">
                <a:latin typeface="Times New Roman" panose="02020603050405020304" pitchFamily="18" charset="0"/>
              </a:rPr>
              <a:t>一辆汽车的油箱中现有汽油</a:t>
            </a:r>
            <a:r>
              <a:rPr lang="zh-CN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50L</a:t>
            </a:r>
            <a:r>
              <a:rPr lang="zh-CN" sz="2400" b="1" dirty="0">
                <a:latin typeface="Times New Roman" panose="02020603050405020304" pitchFamily="18" charset="0"/>
              </a:rPr>
              <a:t>，如果</a:t>
            </a:r>
            <a:r>
              <a:rPr lang="zh-CN" sz="24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不再加油</a:t>
            </a:r>
            <a:r>
              <a:rPr lang="zh-CN" sz="2400" b="1" dirty="0">
                <a:latin typeface="Times New Roman" panose="02020603050405020304" pitchFamily="18" charset="0"/>
              </a:rPr>
              <a:t>，那么油箱中的余油量</a:t>
            </a:r>
            <a:r>
              <a:rPr lang="zh-CN" altLang="zh-CN" sz="2400" b="1" dirty="0">
                <a:latin typeface="Times New Roman" panose="02020603050405020304" pitchFamily="18" charset="0"/>
              </a:rPr>
              <a:t>y</a:t>
            </a:r>
            <a:r>
              <a:rPr lang="zh-CN" sz="2400" b="1" dirty="0">
                <a:latin typeface="Times New Roman" panose="02020603050405020304" pitchFamily="18" charset="0"/>
              </a:rPr>
              <a:t>（单位：</a:t>
            </a:r>
            <a:r>
              <a:rPr lang="zh-CN" altLang="zh-CN" sz="2400" b="1" dirty="0">
                <a:latin typeface="Times New Roman" panose="02020603050405020304" pitchFamily="18" charset="0"/>
              </a:rPr>
              <a:t>L</a:t>
            </a:r>
            <a:r>
              <a:rPr lang="zh-CN" sz="2400" b="1" dirty="0">
                <a:latin typeface="Times New Roman" panose="02020603050405020304" pitchFamily="18" charset="0"/>
              </a:rPr>
              <a:t>）随行驶里程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sz="2400" b="1" i="1" dirty="0">
                <a:latin typeface="Times New Roman" panose="02020603050405020304" pitchFamily="18" charset="0"/>
              </a:rPr>
              <a:t>（</a:t>
            </a:r>
            <a:r>
              <a:rPr lang="zh-CN" sz="2400" b="1" dirty="0">
                <a:latin typeface="Times New Roman" panose="02020603050405020304" pitchFamily="18" charset="0"/>
              </a:rPr>
              <a:t>单位：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km</a:t>
            </a:r>
            <a:r>
              <a:rPr lang="zh-CN" sz="2400" b="1" dirty="0">
                <a:latin typeface="Times New Roman" panose="02020603050405020304" pitchFamily="18" charset="0"/>
              </a:rPr>
              <a:t>）的增加而减少，平均耗油量为</a:t>
            </a:r>
            <a:r>
              <a:rPr lang="zh-CN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0.1L/km</a:t>
            </a:r>
            <a:r>
              <a:rPr lang="zh-CN" sz="2400" b="1" dirty="0">
                <a:latin typeface="Times New Roman" panose="02020603050405020304" pitchFamily="18" charset="0"/>
              </a:rPr>
              <a:t>。</a:t>
            </a:r>
            <a:endParaRPr lang="zh-CN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00113" y="21336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latin typeface="Times New Roman" panose="02020603050405020304" pitchFamily="18" charset="0"/>
              </a:rPr>
              <a:t>（</a:t>
            </a:r>
            <a:r>
              <a:rPr lang="zh-CN" altLang="zh-CN" sz="2400" dirty="0">
                <a:latin typeface="Times New Roman" panose="02020603050405020304" pitchFamily="18" charset="0"/>
              </a:rPr>
              <a:t>1</a:t>
            </a:r>
            <a:r>
              <a:rPr lang="zh-CN" sz="2400" dirty="0">
                <a:latin typeface="Times New Roman" panose="02020603050405020304" pitchFamily="18" charset="0"/>
              </a:rPr>
              <a:t>）写出表示</a:t>
            </a:r>
            <a:r>
              <a:rPr lang="zh-CN" altLang="zh-CN" sz="2400" dirty="0">
                <a:latin typeface="Times New Roman" panose="02020603050405020304" pitchFamily="18" charset="0"/>
              </a:rPr>
              <a:t>y</a:t>
            </a:r>
            <a:r>
              <a:rPr lang="zh-CN" sz="2400" dirty="0">
                <a:latin typeface="Times New Roman" panose="02020603050405020304" pitchFamily="18" charset="0"/>
              </a:rPr>
              <a:t>与</a:t>
            </a:r>
            <a:r>
              <a:rPr lang="zh-CN" altLang="zh-CN" sz="2400" i="1" dirty="0">
                <a:latin typeface="Times New Roman" panose="02020603050405020304" pitchFamily="18" charset="0"/>
              </a:rPr>
              <a:t>x</a:t>
            </a:r>
            <a:r>
              <a:rPr lang="zh-CN" sz="2400" dirty="0">
                <a:latin typeface="Times New Roman" panose="02020603050405020304" pitchFamily="18" charset="0"/>
              </a:rPr>
              <a:t>的函数关系的式子</a:t>
            </a:r>
            <a:r>
              <a:rPr lang="zh-CN" sz="24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00113" y="2636838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latin typeface="Times New Roman" panose="02020603050405020304" pitchFamily="18" charset="0"/>
              </a:rPr>
              <a:t>（</a:t>
            </a:r>
            <a:r>
              <a:rPr lang="zh-CN" altLang="zh-CN" sz="2400" dirty="0">
                <a:latin typeface="Times New Roman" panose="02020603050405020304" pitchFamily="18" charset="0"/>
              </a:rPr>
              <a:t>2</a:t>
            </a:r>
            <a:r>
              <a:rPr lang="zh-CN" sz="2400" dirty="0">
                <a:latin typeface="Times New Roman" panose="02020603050405020304" pitchFamily="18" charset="0"/>
              </a:rPr>
              <a:t>）指出自变量</a:t>
            </a:r>
            <a:r>
              <a:rPr lang="zh-CN" altLang="zh-CN" sz="2400" i="1" dirty="0">
                <a:latin typeface="Times New Roman" panose="02020603050405020304" pitchFamily="18" charset="0"/>
              </a:rPr>
              <a:t>x</a:t>
            </a:r>
            <a:r>
              <a:rPr lang="zh-CN" sz="2400" dirty="0">
                <a:latin typeface="Times New Roman" panose="02020603050405020304" pitchFamily="18" charset="0"/>
              </a:rPr>
              <a:t>的取值范围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00113" y="3068638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latin typeface="Times New Roman" panose="02020603050405020304" pitchFamily="18" charset="0"/>
              </a:rPr>
              <a:t>（</a:t>
            </a:r>
            <a:r>
              <a:rPr lang="zh-CN" altLang="zh-CN" sz="2400" dirty="0">
                <a:latin typeface="Times New Roman" panose="02020603050405020304" pitchFamily="18" charset="0"/>
              </a:rPr>
              <a:t>3</a:t>
            </a:r>
            <a:r>
              <a:rPr lang="zh-CN" sz="2400" dirty="0">
                <a:latin typeface="Times New Roman" panose="02020603050405020304" pitchFamily="18" charset="0"/>
              </a:rPr>
              <a:t>）汽车行驶</a:t>
            </a:r>
            <a:r>
              <a:rPr lang="zh-CN" altLang="zh-CN" sz="2400" dirty="0">
                <a:latin typeface="Times New Roman" panose="02020603050405020304" pitchFamily="18" charset="0"/>
              </a:rPr>
              <a:t>200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km</a:t>
            </a:r>
            <a:r>
              <a:rPr lang="zh-CN" sz="2400" dirty="0">
                <a:latin typeface="Times New Roman" panose="02020603050405020304" pitchFamily="18" charset="0"/>
              </a:rPr>
              <a:t>时，油箱中还有多少油？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11188" y="3644900"/>
            <a:ext cx="792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解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(1) 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函数关系式为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  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y = 50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0.1x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42988" y="4221163"/>
            <a:ext cx="7129462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(2) 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由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x≥0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及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50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0.1x</a:t>
            </a:r>
            <a:r>
              <a:rPr lang="zh-CN" altLang="zh-CN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≥0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　得　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0 ≤ x ≤ 500</a:t>
            </a:r>
          </a:p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∴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自变量的取值范围是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:   0 ≤ x ≤ 500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971550" y="5373688"/>
            <a:ext cx="7056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(3)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当 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x = 200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时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,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函数 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y 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的值为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:y=50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0.1×200=30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187450" y="5949950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因此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,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当汽车行驶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200 km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时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,</a:t>
            </a:r>
            <a:r>
              <a:rPr 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油箱中还有油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30L</a:t>
            </a:r>
          </a:p>
        </p:txBody>
      </p:sp>
      <p:pic>
        <p:nvPicPr>
          <p:cNvPr id="17418" name="Picture 10" descr="汽车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3813"/>
            <a:ext cx="2209800" cy="176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2" grpId="0" build="p" autoUpdateAnimBg="0"/>
      <p:bldP spid="17413" grpId="0" build="p" autoUpdateAnimBg="0"/>
      <p:bldP spid="17414" grpId="0" build="p" autoUpdateAnimBg="0"/>
      <p:bldP spid="17415" grpId="0" build="p" autoUpdateAnimBg="0"/>
      <p:bldP spid="17416" grpId="0" build="p" autoUpdateAnimBg="0"/>
      <p:bldP spid="1741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836613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latin typeface="Times New Roman" panose="02020603050405020304" pitchFamily="18" charset="0"/>
              </a:rPr>
              <a:t>求出下列函数中自变量的取值范围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latin typeface="Times New Roman" panose="02020603050405020304" pitchFamily="18" charset="0"/>
              </a:rPr>
              <a:t>（</a:t>
            </a:r>
            <a:r>
              <a:rPr lang="zh-CN" altLang="zh-CN" sz="2400" b="1">
                <a:latin typeface="Times New Roman" panose="02020603050405020304" pitchFamily="18" charset="0"/>
              </a:rPr>
              <a:t>1</a:t>
            </a:r>
            <a:r>
              <a:rPr lang="zh-CN" sz="2400" b="1">
                <a:latin typeface="Times New Roman" panose="02020603050405020304" pitchFamily="18" charset="0"/>
              </a:rPr>
              <a:t>）</a:t>
            </a:r>
            <a:r>
              <a:rPr lang="zh-CN" altLang="zh-CN" sz="2400" b="1">
                <a:latin typeface="Times New Roman" panose="02020603050405020304" pitchFamily="18" charset="0"/>
              </a:rPr>
              <a:t>y=2</a:t>
            </a:r>
            <a:r>
              <a:rPr lang="zh-CN" altLang="zh-CN" sz="2400" b="1" i="1"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18436" name="Group 4"/>
          <p:cNvGrpSpPr/>
          <p:nvPr/>
        </p:nvGrpSpPr>
        <p:grpSpPr bwMode="auto">
          <a:xfrm>
            <a:off x="1042988" y="2647950"/>
            <a:ext cx="4343400" cy="565150"/>
            <a:chOff x="0" y="0"/>
            <a:chExt cx="2736" cy="507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0" y="97"/>
              <a:ext cx="273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400">
                  <a:latin typeface="Times New Roman" panose="02020603050405020304" pitchFamily="18" charset="0"/>
                </a:rPr>
                <a:t>（</a:t>
              </a:r>
              <a:r>
                <a:rPr lang="zh-CN" altLang="zh-CN" sz="2400">
                  <a:latin typeface="Times New Roman" panose="02020603050405020304" pitchFamily="18" charset="0"/>
                </a:rPr>
                <a:t>2</a:t>
              </a:r>
              <a:r>
                <a:rPr lang="zh-CN" sz="2400">
                  <a:latin typeface="Times New Roman" panose="02020603050405020304" pitchFamily="18" charset="0"/>
                </a:rPr>
                <a:t>）</a:t>
              </a:r>
            </a:p>
          </p:txBody>
        </p:sp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624" y="0"/>
            <a:ext cx="1368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0" r:id="rId4" imgW="686435" imgH="228600" progId="Equation.3">
                    <p:embed/>
                  </p:oleObj>
                </mc:Choice>
                <mc:Fallback>
                  <p:oleObj r:id="rId4" imgW="686435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0"/>
                          <a:ext cx="1368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39" name="Group 7"/>
          <p:cNvGrpSpPr/>
          <p:nvPr/>
        </p:nvGrpSpPr>
        <p:grpSpPr bwMode="auto">
          <a:xfrm>
            <a:off x="1908175" y="3695700"/>
            <a:ext cx="3581400" cy="669925"/>
            <a:chOff x="0" y="0"/>
            <a:chExt cx="2256" cy="558"/>
          </a:xfrm>
        </p:grpSpPr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0" y="97"/>
              <a:ext cx="225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 b="1">
                  <a:latin typeface="Times New Roman" panose="02020603050405020304" pitchFamily="18" charset="0"/>
                </a:rPr>
                <a:t>（</a:t>
              </a:r>
              <a:r>
                <a:rPr lang="zh-CN" altLang="zh-CN" sz="2800" b="1">
                  <a:latin typeface="Times New Roman" panose="02020603050405020304" pitchFamily="18" charset="0"/>
                </a:rPr>
                <a:t>3</a:t>
              </a:r>
              <a:r>
                <a:rPr lang="zh-CN" sz="2800" b="1">
                  <a:latin typeface="Times New Roman" panose="02020603050405020304" pitchFamily="18" charset="0"/>
                </a:rPr>
                <a:t>）</a:t>
              </a:r>
            </a:p>
          </p:txBody>
        </p:sp>
        <p:graphicFrame>
          <p:nvGraphicFramePr>
            <p:cNvPr id="18441" name="Object 9"/>
            <p:cNvGraphicFramePr>
              <a:graphicFrameLocks noChangeAspect="1"/>
            </p:cNvGraphicFramePr>
            <p:nvPr/>
          </p:nvGraphicFramePr>
          <p:xfrm>
            <a:off x="576" y="0"/>
            <a:ext cx="864" cy="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1" r:id="rId6" imgW="609600" imgH="393700" progId="Equation.3">
                    <p:embed/>
                  </p:oleObj>
                </mc:Choice>
                <mc:Fallback>
                  <p:oleObj r:id="rId6" imgW="609600" imgH="3937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0"/>
                          <a:ext cx="864" cy="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42" name="Group 10"/>
          <p:cNvGrpSpPr/>
          <p:nvPr/>
        </p:nvGrpSpPr>
        <p:grpSpPr bwMode="auto">
          <a:xfrm>
            <a:off x="1908175" y="4951413"/>
            <a:ext cx="3429000" cy="925512"/>
            <a:chOff x="0" y="0"/>
            <a:chExt cx="2160" cy="673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0" y="192"/>
              <a:ext cx="2160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>
                  <a:latin typeface="Times New Roman" panose="02020603050405020304" pitchFamily="18" charset="0"/>
                </a:rPr>
                <a:t>（</a:t>
              </a:r>
              <a:r>
                <a:rPr lang="zh-CN" altLang="zh-CN" sz="2800">
                  <a:latin typeface="Times New Roman" panose="02020603050405020304" pitchFamily="18" charset="0"/>
                </a:rPr>
                <a:t>4</a:t>
              </a:r>
              <a:r>
                <a:rPr lang="zh-CN" sz="2800">
                  <a:latin typeface="Times New Roman" panose="02020603050405020304" pitchFamily="18" charset="0"/>
                </a:rPr>
                <a:t>）</a:t>
              </a:r>
            </a:p>
          </p:txBody>
        </p:sp>
        <p:graphicFrame>
          <p:nvGraphicFramePr>
            <p:cNvPr id="18444" name="Object 12"/>
            <p:cNvGraphicFramePr>
              <a:graphicFrameLocks noChangeAspect="1"/>
            </p:cNvGraphicFramePr>
            <p:nvPr/>
          </p:nvGraphicFramePr>
          <p:xfrm>
            <a:off x="480" y="0"/>
            <a:ext cx="1440" cy="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2" r:id="rId8" imgW="685800" imgH="431800" progId="Equation.3">
                    <p:embed/>
                  </p:oleObj>
                </mc:Choice>
                <mc:Fallback>
                  <p:oleObj r:id="rId8" imgW="685800" imgH="4318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0"/>
                          <a:ext cx="1440" cy="6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066800" y="2286000"/>
            <a:ext cx="633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解</a:t>
            </a:r>
            <a:r>
              <a:rPr lang="zh-CN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自变量 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 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的取值范围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为任何实数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971550" y="3259138"/>
            <a:ext cx="712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解</a:t>
            </a:r>
            <a:r>
              <a:rPr lang="zh-CN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由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n-1≥0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得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n≥1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　∴自变量 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n 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的取值范围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n≥1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755650" y="4422775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解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由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x+2 </a:t>
            </a:r>
            <a:r>
              <a: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≠</a:t>
            </a:r>
            <a:r>
              <a:rPr lang="zh-CN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得 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x≠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　∴自变量 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n 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的取值范围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x≠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116013" y="5924550"/>
            <a:ext cx="655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解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自变量的取值范围是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:    k≤1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且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k ≠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5" grpId="0" build="p" autoUpdateAnimBg="0"/>
      <p:bldP spid="18446" grpId="0" build="p" autoUpdateAnimBg="0"/>
      <p:bldP spid="18447" grpId="0" build="p" autoUpdateAnimBg="0"/>
      <p:bldP spid="1844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latin typeface="Times New Roman" panose="02020603050405020304" pitchFamily="18" charset="0"/>
              </a:rPr>
              <a:t>       1.</a:t>
            </a:r>
            <a:r>
              <a:rPr lang="zh-CN" sz="2800" b="1">
                <a:latin typeface="Times New Roman" panose="02020603050405020304" pitchFamily="18" charset="0"/>
              </a:rPr>
              <a:t>写出下列各问题中的关系式，并指出其中的自变量与函数。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6335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dirty="0">
                <a:latin typeface="Times New Roman" panose="02020603050405020304" pitchFamily="18" charset="0"/>
              </a:rPr>
              <a:t>（</a:t>
            </a:r>
            <a:r>
              <a:rPr lang="zh-CN" altLang="zh-CN" sz="2800" b="1" dirty="0">
                <a:latin typeface="Times New Roman" panose="02020603050405020304" pitchFamily="18" charset="0"/>
              </a:rPr>
              <a:t>1</a:t>
            </a:r>
            <a:r>
              <a:rPr lang="zh-CN" sz="2800" b="1" dirty="0">
                <a:latin typeface="Times New Roman" panose="02020603050405020304" pitchFamily="18" charset="0"/>
              </a:rPr>
              <a:t>）正方形的面积</a:t>
            </a:r>
            <a:r>
              <a:rPr lang="zh-CN" altLang="zh-CN" sz="2800" b="1" dirty="0">
                <a:latin typeface="Times New Roman" panose="02020603050405020304" pitchFamily="18" charset="0"/>
              </a:rPr>
              <a:t>S </a:t>
            </a:r>
            <a:r>
              <a:rPr lang="zh-CN" sz="2800" b="1" dirty="0">
                <a:latin typeface="Times New Roman" panose="02020603050405020304" pitchFamily="18" charset="0"/>
              </a:rPr>
              <a:t>随边长 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800" b="1" dirty="0">
                <a:latin typeface="Times New Roman" panose="02020603050405020304" pitchFamily="18" charset="0"/>
              </a:rPr>
              <a:t>  </a:t>
            </a:r>
            <a:r>
              <a:rPr lang="zh-CN" sz="2800" b="1" dirty="0">
                <a:latin typeface="Times New Roman" panose="02020603050405020304" pitchFamily="18" charset="0"/>
              </a:rPr>
              <a:t>的变化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5288" y="2565400"/>
            <a:ext cx="7696200" cy="137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sz="2800" dirty="0">
                <a:latin typeface="Times New Roman" panose="02020603050405020304" pitchFamily="18" charset="0"/>
              </a:rPr>
              <a:t>（</a:t>
            </a:r>
            <a:r>
              <a:rPr lang="zh-CN" altLang="zh-CN" sz="2800" dirty="0">
                <a:latin typeface="Times New Roman" panose="02020603050405020304" pitchFamily="18" charset="0"/>
              </a:rPr>
              <a:t>2</a:t>
            </a:r>
            <a:r>
              <a:rPr lang="zh-CN" sz="2800" dirty="0">
                <a:latin typeface="Times New Roman" panose="02020603050405020304" pitchFamily="18" charset="0"/>
              </a:rPr>
              <a:t>）</a:t>
            </a:r>
            <a:r>
              <a:rPr lang="zh-CN" sz="2800" b="1" dirty="0">
                <a:latin typeface="Times New Roman" panose="02020603050405020304" pitchFamily="18" charset="0"/>
              </a:rPr>
              <a:t>秀水村的耕地面积是</a:t>
            </a:r>
            <a:r>
              <a:rPr lang="zh-CN" altLang="zh-CN" sz="2800" b="1" dirty="0">
                <a:latin typeface="Times New Roman" panose="02020603050405020304" pitchFamily="18" charset="0"/>
              </a:rPr>
              <a:t>10</a:t>
            </a:r>
            <a:r>
              <a:rPr lang="zh-CN" altLang="zh-CN" sz="2800" b="1" baseline="30000" dirty="0">
                <a:latin typeface="Times New Roman" panose="02020603050405020304" pitchFamily="18" charset="0"/>
              </a:rPr>
              <a:t>6</a:t>
            </a:r>
            <a:r>
              <a:rPr lang="zh-CN" altLang="zh-CN" sz="2800" b="1" dirty="0">
                <a:latin typeface="Times New Roman" panose="02020603050405020304" pitchFamily="18" charset="0"/>
              </a:rPr>
              <a:t>m</a:t>
            </a:r>
            <a:r>
              <a:rPr lang="zh-CN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lang="zh-CN" sz="2800" b="1" dirty="0">
                <a:latin typeface="Times New Roman" panose="02020603050405020304" pitchFamily="18" charset="0"/>
              </a:rPr>
              <a:t>，这个村人均耕地面积</a:t>
            </a:r>
            <a:r>
              <a:rPr lang="zh-CN" altLang="zh-CN" sz="2800" b="1" dirty="0">
                <a:latin typeface="Times New Roman" panose="02020603050405020304" pitchFamily="18" charset="0"/>
              </a:rPr>
              <a:t>y</a:t>
            </a:r>
            <a:r>
              <a:rPr lang="zh-CN" sz="2800" b="1" dirty="0">
                <a:latin typeface="Times New Roman" panose="02020603050405020304" pitchFamily="18" charset="0"/>
              </a:rPr>
              <a:t>随着人数</a:t>
            </a:r>
            <a:r>
              <a:rPr lang="zh-CN" altLang="zh-CN" sz="2800" b="1" dirty="0">
                <a:latin typeface="Times New Roman" panose="02020603050405020304" pitchFamily="18" charset="0"/>
              </a:rPr>
              <a:t>x</a:t>
            </a:r>
            <a:r>
              <a:rPr lang="zh-CN" sz="2800" b="1" dirty="0">
                <a:latin typeface="Times New Roman" panose="02020603050405020304" pitchFamily="18" charset="0"/>
              </a:rPr>
              <a:t>的变化而变化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77050" y="1916113"/>
            <a:ext cx="1223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S=</a:t>
            </a:r>
            <a:r>
              <a:rPr lang="zh-CN" altLang="zh-CN" sz="3200" b="1" i="1">
                <a:solidFill>
                  <a:srgbClr val="FF0066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3200" b="1" i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endParaRPr lang="zh-CN" altLang="zh-CN" sz="3200" b="1" i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227763" y="3213100"/>
          <a:ext cx="14478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r:id="rId4" imgW="698500" imgH="558800" progId="Equation.3">
                  <p:embed/>
                </p:oleObj>
              </mc:Choice>
              <mc:Fallback>
                <p:oleObj r:id="rId4" imgW="6985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213100"/>
                        <a:ext cx="14478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WordArt 7"/>
          <p:cNvSpPr>
            <a:spLocks noChangeArrowheads="1" noChangeShapeType="1"/>
          </p:cNvSpPr>
          <p:nvPr/>
        </p:nvSpPr>
        <p:spPr bwMode="auto">
          <a:xfrm>
            <a:off x="250825" y="188913"/>
            <a:ext cx="273526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 cmpd="sng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当堂检测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95288" y="4292600"/>
            <a:ext cx="8748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4000" b="1">
                <a:latin typeface="Times New Roman" panose="02020603050405020304" pitchFamily="18" charset="0"/>
              </a:rPr>
              <a:t>(3)</a:t>
            </a:r>
            <a:r>
              <a:rPr lang="zh-CN" sz="2800" b="1">
                <a:latin typeface="Times New Roman" panose="02020603050405020304" pitchFamily="18" charset="0"/>
              </a:rPr>
              <a:t>长方形的周长是</a:t>
            </a:r>
            <a:r>
              <a:rPr lang="zh-CN" altLang="zh-CN" sz="2800" b="1">
                <a:latin typeface="Times New Roman" panose="02020603050405020304" pitchFamily="18" charset="0"/>
              </a:rPr>
              <a:t>18  ,</a:t>
            </a:r>
            <a:r>
              <a:rPr lang="zh-CN" sz="2800" b="1">
                <a:latin typeface="Times New Roman" panose="02020603050405020304" pitchFamily="18" charset="0"/>
              </a:rPr>
              <a:t>它的长是</a:t>
            </a:r>
            <a:r>
              <a:rPr lang="zh-CN" altLang="zh-CN" sz="2800" b="1">
                <a:latin typeface="Times New Roman" panose="02020603050405020304" pitchFamily="18" charset="0"/>
              </a:rPr>
              <a:t>m</a:t>
            </a:r>
            <a:r>
              <a:rPr lang="zh-CN" sz="2800" b="1">
                <a:latin typeface="Times New Roman" panose="02020603050405020304" pitchFamily="18" charset="0"/>
              </a:rPr>
              <a:t>，宽是</a:t>
            </a:r>
            <a:r>
              <a:rPr lang="zh-CN" altLang="zh-CN" sz="2800" b="1">
                <a:latin typeface="Times New Roman" panose="02020603050405020304" pitchFamily="18" charset="0"/>
              </a:rPr>
              <a:t>n</a:t>
            </a:r>
            <a:r>
              <a:rPr lang="zh-CN" altLang="zh-CN" sz="4000" b="1">
                <a:latin typeface="Times New Roman" panose="02020603050405020304" pitchFamily="18" charset="0"/>
              </a:rPr>
              <a:t> </a:t>
            </a:r>
            <a:r>
              <a:rPr lang="zh-CN" sz="4000" b="1"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443663" y="5084763"/>
            <a:ext cx="1512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m=</a:t>
            </a:r>
            <a:r>
              <a:rPr lang="zh-CN" altLang="zh-CN" sz="3200" b="1" i="1">
                <a:solidFill>
                  <a:srgbClr val="FF0066"/>
                </a:solidFill>
                <a:latin typeface="Times New Roman" panose="02020603050405020304" pitchFamily="18" charset="0"/>
              </a:rPr>
              <a:t>9-n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 advAuto="0"/>
      <p:bldP spid="19459" grpId="0" build="p" autoUpdateAnimBg="0"/>
      <p:bldP spid="19460" grpId="0" build="p" autoUpdateAnimBg="0"/>
      <p:bldP spid="19461" grpId="0" build="p" autoUpdateAnimBg="0"/>
      <p:bldP spid="19464" grpId="0" autoUpdateAnimBg="0"/>
      <p:bldP spid="1946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76375" y="-1184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447800" y="1524000"/>
            <a:ext cx="643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 dirty="0">
                <a:latin typeface="Times New Roman" panose="02020603050405020304" pitchFamily="18" charset="0"/>
              </a:rPr>
              <a:t>2.</a:t>
            </a:r>
            <a:r>
              <a:rPr lang="zh-CN" sz="2400" b="1" dirty="0">
                <a:latin typeface="Times New Roman" panose="02020603050405020304" pitchFamily="18" charset="0"/>
              </a:rPr>
              <a:t>下列各曲线中不表示 </a:t>
            </a:r>
            <a:r>
              <a:rPr lang="zh-CN" altLang="zh-CN" sz="2400" b="1" dirty="0">
                <a:latin typeface="Times New Roman" panose="02020603050405020304" pitchFamily="18" charset="0"/>
              </a:rPr>
              <a:t>y </a:t>
            </a:r>
            <a:r>
              <a:rPr lang="zh-CN" sz="2400" b="1" dirty="0">
                <a:latin typeface="Times New Roman" panose="02020603050405020304" pitchFamily="18" charset="0"/>
              </a:rPr>
              <a:t>是 </a:t>
            </a:r>
            <a:r>
              <a:rPr lang="zh-CN" altLang="zh-CN" sz="2400" b="1" dirty="0">
                <a:latin typeface="Times New Roman" panose="02020603050405020304" pitchFamily="18" charset="0"/>
              </a:rPr>
              <a:t>x </a:t>
            </a:r>
            <a:r>
              <a:rPr lang="zh-CN" sz="2400" b="1" dirty="0">
                <a:latin typeface="Times New Roman" panose="02020603050405020304" pitchFamily="18" charset="0"/>
              </a:rPr>
              <a:t>的函数的是</a:t>
            </a:r>
            <a:r>
              <a:rPr lang="zh-CN" altLang="zh-CN" sz="2400" b="1" dirty="0">
                <a:latin typeface="Times New Roman" panose="02020603050405020304" pitchFamily="18" charset="0"/>
              </a:rPr>
              <a:t>(        )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/>
          </p:nvPr>
        </p:nvGraphicFramePr>
        <p:xfrm>
          <a:off x="1600200" y="2205038"/>
          <a:ext cx="5638800" cy="447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r:id="rId3" imgW="2572385" imgH="2152015" progId="Photoshop.Image.7">
                  <p:embed/>
                </p:oleObj>
              </mc:Choice>
              <mc:Fallback>
                <p:oleObj r:id="rId3" imgW="2572385" imgH="2152015" progId="Photoshop.Image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5038"/>
                        <a:ext cx="5638800" cy="447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092950" y="141287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4000" b="1">
                <a:solidFill>
                  <a:srgbClr val="FF0066"/>
                </a:solidFill>
                <a:ea typeface="黑体" panose="02010609060101010101" pitchFamily="49" charset="-122"/>
              </a:rPr>
              <a:t>4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>
              <a:latin typeface="Times New Roman" panose="02020603050405020304" pitchFamily="18" charset="0"/>
            </a:endParaRPr>
          </a:p>
        </p:txBody>
      </p:sp>
      <p:grpSp>
        <p:nvGrpSpPr>
          <p:cNvPr id="21507" name="Group 3"/>
          <p:cNvGrpSpPr/>
          <p:nvPr/>
        </p:nvGrpSpPr>
        <p:grpSpPr bwMode="auto">
          <a:xfrm>
            <a:off x="914400" y="2636838"/>
            <a:ext cx="8229600" cy="1635125"/>
            <a:chOff x="0" y="0"/>
            <a:chExt cx="5184" cy="1030"/>
          </a:xfrm>
        </p:grpSpPr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1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 b="1" dirty="0">
                  <a:latin typeface="Times New Roman" panose="02020603050405020304" pitchFamily="18" charset="0"/>
                </a:rPr>
                <a:t>3.</a:t>
              </a:r>
              <a:r>
                <a:rPr lang="zh-CN" sz="2800" b="1" dirty="0">
                  <a:latin typeface="Times New Roman" panose="02020603050405020304" pitchFamily="18" charset="0"/>
                </a:rPr>
                <a:t>下列关系中，</a:t>
              </a:r>
              <a:r>
                <a:rPr lang="zh-CN" altLang="zh-CN" sz="2800" b="1" dirty="0">
                  <a:latin typeface="Times New Roman" panose="02020603050405020304" pitchFamily="18" charset="0"/>
                </a:rPr>
                <a:t>y</a:t>
              </a:r>
              <a:r>
                <a:rPr lang="zh-CN" sz="2800" b="1" dirty="0">
                  <a:latin typeface="Times New Roman" panose="02020603050405020304" pitchFamily="18" charset="0"/>
                </a:rPr>
                <a:t>不是</a:t>
              </a:r>
              <a:r>
                <a:rPr lang="zh-CN" altLang="zh-CN" sz="2800" b="1" i="1" dirty="0">
                  <a:latin typeface="Times New Roman" panose="02020603050405020304" pitchFamily="18" charset="0"/>
                </a:rPr>
                <a:t>x</a:t>
              </a:r>
              <a:r>
                <a:rPr lang="zh-CN" sz="2800" b="1" dirty="0">
                  <a:latin typeface="Times New Roman" panose="02020603050405020304" pitchFamily="18" charset="0"/>
                </a:rPr>
                <a:t>函数的是（        </a:t>
              </a:r>
              <a:r>
                <a:rPr lang="zh-CN" sz="2800" b="1" dirty="0" smtClean="0">
                  <a:latin typeface="Times New Roman" panose="02020603050405020304" pitchFamily="18" charset="0"/>
                </a:rPr>
                <a:t>）</a:t>
              </a:r>
              <a:r>
                <a:rPr lang="en-US" altLang="zh-CN" sz="2800" b="1" dirty="0" smtClean="0">
                  <a:latin typeface="Times New Roman" panose="02020603050405020304" pitchFamily="18" charset="0"/>
                </a:rPr>
                <a:t> </a:t>
              </a:r>
              <a:endParaRPr lang="zh-CN" sz="28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1509" name="Object 5"/>
            <p:cNvGraphicFramePr>
              <a:graphicFrameLocks noChangeAspect="1"/>
            </p:cNvGraphicFramePr>
            <p:nvPr/>
          </p:nvGraphicFramePr>
          <p:xfrm>
            <a:off x="0" y="336"/>
            <a:ext cx="816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8" r:id="rId3" imgW="520700" imgH="393700" progId="Equation.3">
                    <p:embed/>
                  </p:oleObj>
                </mc:Choice>
                <mc:Fallback>
                  <p:oleObj r:id="rId3" imgW="520700" imgH="3937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36"/>
                          <a:ext cx="816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0" name="Object 6"/>
            <p:cNvGraphicFramePr>
              <a:graphicFrameLocks noChangeAspect="1"/>
            </p:cNvGraphicFramePr>
            <p:nvPr/>
          </p:nvGraphicFramePr>
          <p:xfrm>
            <a:off x="912" y="480"/>
            <a:ext cx="1180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9" r:id="rId5" imgW="546100" imgH="228600" progId="Equation.3">
                    <p:embed/>
                  </p:oleObj>
                </mc:Choice>
                <mc:Fallback>
                  <p:oleObj r:id="rId5" imgW="5461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480"/>
                          <a:ext cx="1180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1" name="Object 7"/>
            <p:cNvGraphicFramePr>
              <a:graphicFrameLocks noChangeAspect="1"/>
            </p:cNvGraphicFramePr>
            <p:nvPr/>
          </p:nvGraphicFramePr>
          <p:xfrm>
            <a:off x="2304" y="432"/>
            <a:ext cx="960" cy="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0" r:id="rId7" imgW="609600" imgH="241300" progId="Equation.3">
                    <p:embed/>
                  </p:oleObj>
                </mc:Choice>
                <mc:Fallback>
                  <p:oleObj r:id="rId7" imgW="609600" imgH="2413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432"/>
                          <a:ext cx="960" cy="5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2" name="Object 8"/>
            <p:cNvGraphicFramePr>
              <a:graphicFrameLocks noChangeAspect="1"/>
            </p:cNvGraphicFramePr>
            <p:nvPr/>
          </p:nvGraphicFramePr>
          <p:xfrm>
            <a:off x="3456" y="528"/>
            <a:ext cx="1104" cy="5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1" r:id="rId9" imgW="558800" imgH="254000" progId="Equation.3">
                    <p:embed/>
                  </p:oleObj>
                </mc:Choice>
                <mc:Fallback>
                  <p:oleObj r:id="rId9" imgW="558800" imgH="2540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528"/>
                          <a:ext cx="1104" cy="5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300788" y="2420938"/>
            <a:ext cx="587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4400" b="1">
                <a:solidFill>
                  <a:srgbClr val="FF0066"/>
                </a:solidFill>
              </a:rPr>
              <a:t>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32138" y="0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学习</a:t>
            </a:r>
            <a:r>
              <a:rPr lang="zh-CN" sz="60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目</a:t>
            </a:r>
            <a:r>
              <a:rPr lang="zh-CN" sz="6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标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5288" y="1363663"/>
            <a:ext cx="849719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 dirty="0">
                <a:latin typeface="Times New Roman" panose="02020603050405020304" pitchFamily="18" charset="0"/>
              </a:rPr>
              <a:t>1.  </a:t>
            </a:r>
            <a:r>
              <a:rPr lang="zh-CN" sz="4000" b="1" dirty="0">
                <a:latin typeface="Times New Roman" panose="02020603050405020304" pitchFamily="18" charset="0"/>
              </a:rPr>
              <a:t>认识变量中的自变量，函数与函数值，能确定简单函数中自变量的取值范围；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3284538"/>
            <a:ext cx="8352159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 startAt="2"/>
            </a:pPr>
            <a:r>
              <a:rPr lang="zh-CN" altLang="zh-CN" sz="4000" b="1" dirty="0">
                <a:latin typeface="Times New Roman" panose="02020603050405020304" pitchFamily="18" charset="0"/>
              </a:rPr>
              <a:t> </a:t>
            </a:r>
            <a:r>
              <a:rPr lang="zh-CN" sz="4000" b="1" dirty="0">
                <a:latin typeface="Times New Roman" panose="02020603050405020304" pitchFamily="18" charset="0"/>
              </a:rPr>
              <a:t>经历探索函数的概念，体会</a:t>
            </a:r>
            <a:r>
              <a:rPr lang="zh-CN" sz="4000" b="1" dirty="0" smtClean="0">
                <a:latin typeface="Times New Roman" panose="02020603050405020304" pitchFamily="18" charset="0"/>
              </a:rPr>
              <a:t>变化与</a:t>
            </a:r>
            <a:r>
              <a:rPr lang="zh-CN" sz="4000" b="1" dirty="0">
                <a:latin typeface="Times New Roman" panose="02020603050405020304" pitchFamily="18" charset="0"/>
              </a:rPr>
              <a:t>对应的基本思想</a:t>
            </a:r>
            <a:r>
              <a:rPr lang="zh-CN" altLang="zh-CN" sz="4000" b="1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68313" y="4941888"/>
            <a:ext cx="813613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4000" b="1" dirty="0">
                <a:latin typeface="Times New Roman" panose="02020603050405020304" pitchFamily="18" charset="0"/>
              </a:rPr>
              <a:t>3. </a:t>
            </a:r>
            <a:r>
              <a:rPr lang="zh-CN" sz="4000" b="1" dirty="0">
                <a:latin typeface="Times New Roman" panose="02020603050405020304" pitchFamily="18" charset="0"/>
              </a:rPr>
              <a:t>通过探索变化中的规律</a:t>
            </a:r>
            <a:r>
              <a:rPr lang="zh-CN" altLang="zh-CN" sz="4000" b="1" dirty="0">
                <a:latin typeface="Times New Roman" panose="02020603050405020304" pitchFamily="18" charset="0"/>
              </a:rPr>
              <a:t>,</a:t>
            </a:r>
            <a:r>
              <a:rPr lang="zh-CN" sz="4000" b="1" dirty="0">
                <a:latin typeface="Times New Roman" panose="02020603050405020304" pitchFamily="18" charset="0"/>
              </a:rPr>
              <a:t>能感受到数学美的倩影</a:t>
            </a:r>
            <a:r>
              <a:rPr lang="zh-CN" altLang="zh-CN" sz="40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0" y="0"/>
            <a:ext cx="3505200" cy="1239838"/>
            <a:chOff x="0" y="0"/>
            <a:chExt cx="2208" cy="909"/>
          </a:xfrm>
        </p:grpSpPr>
        <p:pic>
          <p:nvPicPr>
            <p:cNvPr id="5123" name="Picture 3" descr="k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20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528" y="560"/>
              <a:ext cx="1104" cy="34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19050" cmpd="sng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sz="2400" b="1" dirty="0">
                  <a:solidFill>
                    <a:srgbClr val="FF0066"/>
                  </a:solidFill>
                </a:rPr>
                <a:t>小试身手</a:t>
              </a:r>
            </a:p>
          </p:txBody>
        </p:sp>
      </p:grp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3850" y="1341438"/>
            <a:ext cx="75612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buFontTx/>
              <a:buNone/>
            </a:pPr>
            <a:r>
              <a:rPr lang="zh-CN" altLang="zh-CN" sz="2800" b="1" dirty="0">
                <a:solidFill>
                  <a:srgbClr val="0000FF"/>
                </a:solidFill>
              </a:rPr>
              <a:t>1</a:t>
            </a:r>
            <a:r>
              <a:rPr lang="zh-CN" sz="2800" b="1" dirty="0">
                <a:solidFill>
                  <a:srgbClr val="0000FF"/>
                </a:solidFill>
              </a:rPr>
              <a:t>、完成下列问题，并指出其中的变量与常量。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750" y="1989138"/>
            <a:ext cx="596265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</a:rPr>
              <a:t>①小明到商店买练习簿，每本单价2元，购买的总数x（本）与总金额y（元）的关系式，可以表示为_____________；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</a:rPr>
              <a:t>②圆的周长C与半径r的关系式________________；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</a:rPr>
              <a:t>③n边形的内角和S与边数n的关系式______________;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</a:rPr>
              <a:t>④等腰三角形的顶角为x度，那么底角y的度数用含x的式子表示为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endParaRPr lang="zh-CN" altLang="en-US" sz="2400" b="1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</a:rPr>
              <a:t>    ______________.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63938" y="2708275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66"/>
                </a:solidFill>
              </a:rPr>
              <a:t>y=2x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476375" y="3500438"/>
          <a:ext cx="165576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4" imgW="647700" imgH="241300" progId="Equation.3">
                  <p:embed/>
                </p:oleObj>
              </mc:Choice>
              <mc:Fallback>
                <p:oleObj r:id="rId4" imgW="6477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00438"/>
                        <a:ext cx="1655763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187450" y="4292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66"/>
                </a:solidFill>
              </a:rPr>
              <a:t>s=(n-2) ×180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187450" y="5516563"/>
          <a:ext cx="21590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6" imgW="977900" imgH="520700" progId="Equation.3">
                  <p:embed/>
                </p:oleObj>
              </mc:Choice>
              <mc:Fallback>
                <p:oleObj r:id="rId6" imgW="977900" imgH="520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516563"/>
                        <a:ext cx="21590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build="p" autoUpdateAnimBg="0"/>
      <p:bldP spid="5127" grpId="0" autoUpdateAnimBg="0"/>
      <p:bldP spid="51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 bwMode="auto">
          <a:xfrm>
            <a:off x="0" y="0"/>
            <a:ext cx="3505200" cy="1239838"/>
            <a:chOff x="0" y="0"/>
            <a:chExt cx="2208" cy="909"/>
          </a:xfrm>
        </p:grpSpPr>
        <p:pic>
          <p:nvPicPr>
            <p:cNvPr id="6147" name="Picture 3" descr="k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220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528" y="560"/>
              <a:ext cx="1104" cy="34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19050" cmpd="sng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sz="2400" b="1" dirty="0">
                  <a:solidFill>
                    <a:srgbClr val="FF0066"/>
                  </a:solidFill>
                </a:rPr>
                <a:t>探索研究</a:t>
              </a:r>
            </a:p>
          </p:txBody>
        </p:sp>
      </p:grp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3850" y="1195388"/>
            <a:ext cx="84899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sz="2400" b="1" dirty="0">
                <a:solidFill>
                  <a:srgbClr val="0000FF"/>
                </a:solidFill>
              </a:rPr>
              <a:t>１、小明到商店买练习簿，每本单价</a:t>
            </a:r>
            <a:r>
              <a:rPr lang="zh-CN" altLang="zh-CN" sz="2400" b="1" dirty="0">
                <a:solidFill>
                  <a:srgbClr val="0000FF"/>
                </a:solidFill>
              </a:rPr>
              <a:t>2</a:t>
            </a:r>
            <a:r>
              <a:rPr lang="zh-CN" sz="2400" b="1" dirty="0">
                <a:solidFill>
                  <a:srgbClr val="0000FF"/>
                </a:solidFill>
              </a:rPr>
              <a:t>元，购买的总数</a:t>
            </a:r>
            <a:r>
              <a:rPr lang="zh-CN" altLang="zh-CN" sz="2400" b="1" dirty="0">
                <a:solidFill>
                  <a:srgbClr val="0000FF"/>
                </a:solidFill>
              </a:rPr>
              <a:t>x</a:t>
            </a:r>
            <a:r>
              <a:rPr lang="zh-CN" sz="2400" b="1" dirty="0">
                <a:solidFill>
                  <a:srgbClr val="0000FF"/>
                </a:solidFill>
              </a:rPr>
              <a:t>（本）</a:t>
            </a:r>
          </a:p>
          <a:p>
            <a:pPr>
              <a:spcBef>
                <a:spcPct val="20000"/>
              </a:spcBef>
            </a:pPr>
            <a:r>
              <a:rPr lang="zh-CN" sz="2400" b="1" dirty="0">
                <a:solidFill>
                  <a:srgbClr val="0000FF"/>
                </a:solidFill>
              </a:rPr>
              <a:t>与总金额</a:t>
            </a:r>
            <a:r>
              <a:rPr lang="zh-CN" altLang="zh-CN" sz="2400" b="1" dirty="0">
                <a:solidFill>
                  <a:srgbClr val="0000FF"/>
                </a:solidFill>
              </a:rPr>
              <a:t>y</a:t>
            </a:r>
            <a:r>
              <a:rPr lang="zh-CN" sz="2400" b="1" dirty="0">
                <a:solidFill>
                  <a:srgbClr val="0000FF"/>
                </a:solidFill>
              </a:rPr>
              <a:t>（元）的关系式，可以表示为</a:t>
            </a:r>
            <a:r>
              <a:rPr lang="zh-CN" altLang="zh-CN" sz="2400" b="1" dirty="0">
                <a:solidFill>
                  <a:srgbClr val="0000FF"/>
                </a:solidFill>
              </a:rPr>
              <a:t>________</a:t>
            </a:r>
            <a:r>
              <a:rPr lang="zh-CN" sz="2400" b="1" dirty="0">
                <a:solidFill>
                  <a:srgbClr val="0000FF"/>
                </a:solidFill>
              </a:rPr>
              <a:t>；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084888" y="1557338"/>
            <a:ext cx="871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66"/>
                </a:solidFill>
              </a:rPr>
              <a:t>y=2x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9750" y="212725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请同学们根据题意填写下表</a:t>
            </a:r>
          </a:p>
        </p:txBody>
      </p:sp>
      <p:graphicFrame>
        <p:nvGraphicFramePr>
          <p:cNvPr id="6152" name="Group 8"/>
          <p:cNvGraphicFramePr>
            <a:graphicFrameLocks noGrp="1"/>
          </p:cNvGraphicFramePr>
          <p:nvPr/>
        </p:nvGraphicFramePr>
        <p:xfrm>
          <a:off x="755650" y="2997200"/>
          <a:ext cx="4953000" cy="1037273"/>
        </p:xfrm>
        <a:graphic>
          <a:graphicData uri="http://schemas.openxmlformats.org/drawingml/2006/table">
            <a:tbl>
              <a:tblPr/>
              <a:tblGrid>
                <a:gridCol w="139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（本）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</a:t>
                      </a: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（元）</a:t>
                      </a: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2195513" y="357346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chemeClr val="hlink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916238" y="3573463"/>
            <a:ext cx="614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chemeClr val="hlink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3635375" y="35734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chemeClr val="hlink"/>
                </a:solidFill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4284663" y="357346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chemeClr val="hlink"/>
                </a:solidFill>
                <a:latin typeface="Tahoma" panose="020B0604030504040204" pitchFamily="34" charset="0"/>
              </a:rPr>
              <a:t>8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5003800" y="3573463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chemeClr val="hlink"/>
                </a:solidFill>
                <a:latin typeface="Tahoma" panose="020B0604030504040204" pitchFamily="34" charset="0"/>
              </a:rPr>
              <a:t>10</a:t>
            </a: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250825" y="4221163"/>
            <a:ext cx="753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sz="2400" b="1" dirty="0">
                <a:solidFill>
                  <a:srgbClr val="0000FF"/>
                </a:solidFill>
              </a:rPr>
              <a:t>２、圆的周长</a:t>
            </a:r>
            <a:r>
              <a:rPr lang="zh-CN" altLang="zh-CN" sz="2400" b="1" dirty="0">
                <a:solidFill>
                  <a:srgbClr val="0000FF"/>
                </a:solidFill>
              </a:rPr>
              <a:t>C</a:t>
            </a:r>
            <a:r>
              <a:rPr lang="zh-CN" sz="2400" b="1" dirty="0">
                <a:solidFill>
                  <a:srgbClr val="0000FF"/>
                </a:solidFill>
              </a:rPr>
              <a:t>与半径</a:t>
            </a:r>
            <a:r>
              <a:rPr lang="zh-CN" altLang="zh-CN" sz="2400" b="1" dirty="0">
                <a:solidFill>
                  <a:srgbClr val="0000FF"/>
                </a:solidFill>
              </a:rPr>
              <a:t>r</a:t>
            </a:r>
            <a:r>
              <a:rPr lang="zh-CN" sz="2400" b="1" dirty="0">
                <a:solidFill>
                  <a:srgbClr val="0000FF"/>
                </a:solidFill>
              </a:rPr>
              <a:t>的关系式</a:t>
            </a:r>
            <a:r>
              <a:rPr lang="zh-CN" altLang="zh-CN" sz="2400" b="1" dirty="0">
                <a:solidFill>
                  <a:srgbClr val="0000FF"/>
                </a:solidFill>
              </a:rPr>
              <a:t>________________</a:t>
            </a:r>
            <a:r>
              <a:rPr lang="zh-CN" sz="2400" b="1" dirty="0">
                <a:solidFill>
                  <a:srgbClr val="0000FF"/>
                </a:solidFill>
              </a:rPr>
              <a:t>；</a:t>
            </a:r>
          </a:p>
        </p:txBody>
      </p:sp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5148263" y="4149725"/>
          <a:ext cx="19431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r:id="rId5" imgW="647700" imgH="241300" progId="Equation.3">
                  <p:embed/>
                </p:oleObj>
              </mc:Choice>
              <mc:Fallback>
                <p:oleObj r:id="rId5" imgW="647700" imgH="2413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149725"/>
                        <a:ext cx="19431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971550" y="4724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请同学们根据题意填写下表</a:t>
            </a:r>
          </a:p>
        </p:txBody>
      </p:sp>
      <p:graphicFrame>
        <p:nvGraphicFramePr>
          <p:cNvPr id="6187" name="Group 43"/>
          <p:cNvGraphicFramePr>
            <a:graphicFrameLocks noGrp="1"/>
          </p:cNvGraphicFramePr>
          <p:nvPr/>
        </p:nvGraphicFramePr>
        <p:xfrm>
          <a:off x="611188" y="5300663"/>
          <a:ext cx="6121400" cy="1092835"/>
        </p:xfrm>
        <a:graphic>
          <a:graphicData uri="http://schemas.openxmlformats.org/drawingml/2006/table">
            <a:tbl>
              <a:tblPr/>
              <a:tblGrid>
                <a:gridCol w="1811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半径 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圆周长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214" name="Group 70"/>
          <p:cNvGrpSpPr/>
          <p:nvPr/>
        </p:nvGrpSpPr>
        <p:grpSpPr bwMode="auto">
          <a:xfrm>
            <a:off x="2411413" y="5876925"/>
            <a:ext cx="744537" cy="519113"/>
            <a:chOff x="0" y="0"/>
            <a:chExt cx="469" cy="327"/>
          </a:xfrm>
        </p:grpSpPr>
        <p:graphicFrame>
          <p:nvGraphicFramePr>
            <p:cNvPr id="6215" name="Object 71"/>
            <p:cNvGraphicFramePr>
              <a:graphicFrameLocks noChangeAspect="1"/>
            </p:cNvGraphicFramePr>
            <p:nvPr/>
          </p:nvGraphicFramePr>
          <p:xfrm>
            <a:off x="181" y="32"/>
            <a:ext cx="28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0" r:id="rId7" imgW="190500" imgH="190500" progId="Equation.3">
                    <p:embed/>
                  </p:oleObj>
                </mc:Choice>
                <mc:Fallback>
                  <p:oleObj r:id="rId7" imgW="190500" imgH="190500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" y="32"/>
                          <a:ext cx="28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16" name="Text Box 72"/>
            <p:cNvSpPr txBox="1">
              <a:spLocks noChangeArrowheads="1"/>
            </p:cNvSpPr>
            <p:nvPr/>
          </p:nvSpPr>
          <p:spPr bwMode="auto">
            <a:xfrm>
              <a:off x="0" y="0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solidFill>
                    <a:schemeClr val="hlink"/>
                  </a:solidFill>
                </a:rPr>
                <a:t>2</a:t>
              </a:r>
            </a:p>
          </p:txBody>
        </p:sp>
      </p:grpSp>
      <p:grpSp>
        <p:nvGrpSpPr>
          <p:cNvPr id="6217" name="Group 73"/>
          <p:cNvGrpSpPr/>
          <p:nvPr/>
        </p:nvGrpSpPr>
        <p:grpSpPr bwMode="auto">
          <a:xfrm>
            <a:off x="3276600" y="5876925"/>
            <a:ext cx="744538" cy="519113"/>
            <a:chOff x="0" y="0"/>
            <a:chExt cx="469" cy="327"/>
          </a:xfrm>
        </p:grpSpPr>
        <p:graphicFrame>
          <p:nvGraphicFramePr>
            <p:cNvPr id="6218" name="Object 74"/>
            <p:cNvGraphicFramePr>
              <a:graphicFrameLocks noChangeAspect="1"/>
            </p:cNvGraphicFramePr>
            <p:nvPr/>
          </p:nvGraphicFramePr>
          <p:xfrm>
            <a:off x="181" y="32"/>
            <a:ext cx="28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1" r:id="rId9" imgW="190500" imgH="190500" progId="Equation.3">
                    <p:embed/>
                  </p:oleObj>
                </mc:Choice>
                <mc:Fallback>
                  <p:oleObj r:id="rId9" imgW="190500" imgH="19050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" y="32"/>
                          <a:ext cx="28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19" name="Text Box 75"/>
            <p:cNvSpPr txBox="1">
              <a:spLocks noChangeArrowheads="1"/>
            </p:cNvSpPr>
            <p:nvPr/>
          </p:nvSpPr>
          <p:spPr bwMode="auto">
            <a:xfrm>
              <a:off x="0" y="0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solidFill>
                    <a:schemeClr val="hlink"/>
                  </a:solidFill>
                </a:rPr>
                <a:t>4</a:t>
              </a:r>
            </a:p>
          </p:txBody>
        </p:sp>
      </p:grpSp>
      <p:grpSp>
        <p:nvGrpSpPr>
          <p:cNvPr id="6220" name="Group 76"/>
          <p:cNvGrpSpPr/>
          <p:nvPr/>
        </p:nvGrpSpPr>
        <p:grpSpPr bwMode="auto">
          <a:xfrm>
            <a:off x="3995738" y="5876925"/>
            <a:ext cx="744537" cy="519113"/>
            <a:chOff x="0" y="0"/>
            <a:chExt cx="469" cy="327"/>
          </a:xfrm>
        </p:grpSpPr>
        <p:graphicFrame>
          <p:nvGraphicFramePr>
            <p:cNvPr id="6221" name="Object 77"/>
            <p:cNvGraphicFramePr>
              <a:graphicFrameLocks noChangeAspect="1"/>
            </p:cNvGraphicFramePr>
            <p:nvPr/>
          </p:nvGraphicFramePr>
          <p:xfrm>
            <a:off x="181" y="32"/>
            <a:ext cx="28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2" r:id="rId11" imgW="190500" imgH="190500" progId="Equation.3">
                    <p:embed/>
                  </p:oleObj>
                </mc:Choice>
                <mc:Fallback>
                  <p:oleObj r:id="rId11" imgW="190500" imgH="190500" progId="Equation.3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" y="32"/>
                          <a:ext cx="28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22" name="Text Box 78"/>
            <p:cNvSpPr txBox="1">
              <a:spLocks noChangeArrowheads="1"/>
            </p:cNvSpPr>
            <p:nvPr/>
          </p:nvSpPr>
          <p:spPr bwMode="auto">
            <a:xfrm>
              <a:off x="0" y="0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solidFill>
                    <a:schemeClr val="hlink"/>
                  </a:solidFill>
                </a:rPr>
                <a:t>6</a:t>
              </a:r>
            </a:p>
          </p:txBody>
        </p:sp>
      </p:grpSp>
      <p:grpSp>
        <p:nvGrpSpPr>
          <p:cNvPr id="6223" name="Group 79"/>
          <p:cNvGrpSpPr/>
          <p:nvPr/>
        </p:nvGrpSpPr>
        <p:grpSpPr bwMode="auto">
          <a:xfrm>
            <a:off x="4859338" y="5876925"/>
            <a:ext cx="744537" cy="519113"/>
            <a:chOff x="0" y="0"/>
            <a:chExt cx="469" cy="327"/>
          </a:xfrm>
        </p:grpSpPr>
        <p:graphicFrame>
          <p:nvGraphicFramePr>
            <p:cNvPr id="6224" name="Object 80"/>
            <p:cNvGraphicFramePr>
              <a:graphicFrameLocks noChangeAspect="1"/>
            </p:cNvGraphicFramePr>
            <p:nvPr/>
          </p:nvGraphicFramePr>
          <p:xfrm>
            <a:off x="181" y="32"/>
            <a:ext cx="28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3" r:id="rId13" imgW="190500" imgH="190500" progId="Equation.3">
                    <p:embed/>
                  </p:oleObj>
                </mc:Choice>
                <mc:Fallback>
                  <p:oleObj r:id="rId13" imgW="190500" imgH="190500" progId="Equation.3">
                    <p:embed/>
                    <p:pic>
                      <p:nvPicPr>
                        <p:cNvPr id="0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" y="32"/>
                          <a:ext cx="28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25" name="Text Box 81"/>
            <p:cNvSpPr txBox="1">
              <a:spLocks noChangeArrowheads="1"/>
            </p:cNvSpPr>
            <p:nvPr/>
          </p:nvSpPr>
          <p:spPr bwMode="auto">
            <a:xfrm>
              <a:off x="0" y="0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solidFill>
                    <a:schemeClr val="hlink"/>
                  </a:solidFill>
                </a:rPr>
                <a:t>8</a:t>
              </a:r>
            </a:p>
          </p:txBody>
        </p:sp>
      </p:grpSp>
      <p:grpSp>
        <p:nvGrpSpPr>
          <p:cNvPr id="6226" name="Group 82"/>
          <p:cNvGrpSpPr/>
          <p:nvPr/>
        </p:nvGrpSpPr>
        <p:grpSpPr bwMode="auto">
          <a:xfrm>
            <a:off x="5724525" y="5876925"/>
            <a:ext cx="890588" cy="519113"/>
            <a:chOff x="0" y="0"/>
            <a:chExt cx="561" cy="327"/>
          </a:xfrm>
        </p:grpSpPr>
        <p:graphicFrame>
          <p:nvGraphicFramePr>
            <p:cNvPr id="6227" name="Object 83"/>
            <p:cNvGraphicFramePr>
              <a:graphicFrameLocks noChangeAspect="1"/>
            </p:cNvGraphicFramePr>
            <p:nvPr/>
          </p:nvGraphicFramePr>
          <p:xfrm>
            <a:off x="273" y="32"/>
            <a:ext cx="28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4" r:id="rId15" imgW="190500" imgH="190500" progId="Equation.3">
                    <p:embed/>
                  </p:oleObj>
                </mc:Choice>
                <mc:Fallback>
                  <p:oleObj r:id="rId15" imgW="190500" imgH="190500" progId="Equation.3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" y="32"/>
                          <a:ext cx="28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28" name="Text Box 84"/>
            <p:cNvSpPr txBox="1">
              <a:spLocks noChangeArrowheads="1"/>
            </p:cNvSpPr>
            <p:nvPr/>
          </p:nvSpPr>
          <p:spPr bwMode="auto">
            <a:xfrm>
              <a:off x="0" y="0"/>
              <a:ext cx="3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solidFill>
                    <a:schemeClr val="hlink"/>
                  </a:solidFill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9" grpId="0" autoUpdateAnimBg="0"/>
      <p:bldP spid="6180" grpId="0" autoUpdateAnimBg="0"/>
      <p:bldP spid="6181" grpId="0" autoUpdateAnimBg="0"/>
      <p:bldP spid="6182" grpId="0" autoUpdateAnimBg="0"/>
      <p:bldP spid="61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9388" y="1052513"/>
            <a:ext cx="769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zh-CN" sz="2400" b="1" dirty="0">
                <a:solidFill>
                  <a:srgbClr val="0000FF"/>
                </a:solidFill>
              </a:rPr>
              <a:t>3</a:t>
            </a:r>
            <a:r>
              <a:rPr lang="zh-CN" sz="2400" b="1" dirty="0">
                <a:solidFill>
                  <a:srgbClr val="0000FF"/>
                </a:solidFill>
              </a:rPr>
              <a:t>、</a:t>
            </a:r>
            <a:r>
              <a:rPr lang="zh-CN" altLang="zh-CN" sz="2400" b="1" dirty="0">
                <a:solidFill>
                  <a:srgbClr val="0000FF"/>
                </a:solidFill>
              </a:rPr>
              <a:t>n</a:t>
            </a:r>
            <a:r>
              <a:rPr lang="zh-CN" sz="2400" b="1" dirty="0">
                <a:solidFill>
                  <a:srgbClr val="0000FF"/>
                </a:solidFill>
              </a:rPr>
              <a:t>边形的内角和</a:t>
            </a:r>
            <a:r>
              <a:rPr lang="zh-CN" altLang="zh-CN" sz="2400" b="1" dirty="0">
                <a:solidFill>
                  <a:srgbClr val="0000FF"/>
                </a:solidFill>
              </a:rPr>
              <a:t>S</a:t>
            </a:r>
            <a:r>
              <a:rPr lang="zh-CN" sz="2400" b="1" dirty="0">
                <a:solidFill>
                  <a:srgbClr val="0000FF"/>
                </a:solidFill>
              </a:rPr>
              <a:t>与边数</a:t>
            </a:r>
            <a:r>
              <a:rPr lang="zh-CN" altLang="zh-CN" sz="2400" b="1" dirty="0">
                <a:solidFill>
                  <a:srgbClr val="0000FF"/>
                </a:solidFill>
              </a:rPr>
              <a:t>n</a:t>
            </a:r>
            <a:r>
              <a:rPr lang="zh-CN" sz="2400" b="1" dirty="0">
                <a:solidFill>
                  <a:srgbClr val="0000FF"/>
                </a:solidFill>
              </a:rPr>
              <a:t>的关系式</a:t>
            </a:r>
            <a:r>
              <a:rPr lang="zh-CN" altLang="zh-CN" sz="2400" b="1" dirty="0">
                <a:solidFill>
                  <a:srgbClr val="0000FF"/>
                </a:solidFill>
              </a:rPr>
              <a:t>______________;</a:t>
            </a:r>
          </a:p>
        </p:txBody>
      </p:sp>
      <p:grpSp>
        <p:nvGrpSpPr>
          <p:cNvPr id="7171" name="Group 3"/>
          <p:cNvGrpSpPr/>
          <p:nvPr/>
        </p:nvGrpSpPr>
        <p:grpSpPr bwMode="auto">
          <a:xfrm>
            <a:off x="0" y="-169863"/>
            <a:ext cx="3505200" cy="1238251"/>
            <a:chOff x="0" y="0"/>
            <a:chExt cx="2208" cy="909"/>
          </a:xfrm>
        </p:grpSpPr>
        <p:pic>
          <p:nvPicPr>
            <p:cNvPr id="7172" name="Picture 4" descr="k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20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528" y="560"/>
              <a:ext cx="1104" cy="34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19050" cmpd="sng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sz="2400" b="1">
                  <a:solidFill>
                    <a:srgbClr val="FF0066"/>
                  </a:solidFill>
                </a:rPr>
                <a:t>探索研究</a:t>
              </a:r>
            </a:p>
          </p:txBody>
        </p:sp>
      </p:grp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08625" y="981075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66"/>
                </a:solidFill>
              </a:rPr>
              <a:t>s=(n-2) ×180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68313" y="15573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请同学们根据题意填写下表</a:t>
            </a:r>
          </a:p>
        </p:txBody>
      </p:sp>
      <p:graphicFrame>
        <p:nvGraphicFramePr>
          <p:cNvPr id="7176" name="Group 8"/>
          <p:cNvGraphicFramePr>
            <a:graphicFrameLocks noGrp="1"/>
          </p:cNvGraphicFramePr>
          <p:nvPr/>
        </p:nvGraphicFramePr>
        <p:xfrm>
          <a:off x="539750" y="2060575"/>
          <a:ext cx="7488238" cy="1657985"/>
        </p:xfrm>
        <a:graphic>
          <a:graphicData uri="http://schemas.openxmlformats.org/drawingml/2006/table">
            <a:tbl>
              <a:tblPr/>
              <a:tblGrid>
                <a:gridCol w="21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边数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9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内角和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2843213" y="2852738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66"/>
                </a:solidFill>
              </a:rPr>
              <a:t>180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5292725" y="2924175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66"/>
                </a:solidFill>
              </a:rPr>
              <a:t>540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4067175" y="2924175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66"/>
                </a:solidFill>
              </a:rPr>
              <a:t>360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6372225" y="2924175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66"/>
                </a:solidFill>
              </a:rPr>
              <a:t>720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323850" y="3716338"/>
            <a:ext cx="8820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 dirty="0">
                <a:solidFill>
                  <a:srgbClr val="0000FF"/>
                </a:solidFill>
              </a:rPr>
              <a:t>4</a:t>
            </a:r>
            <a:r>
              <a:rPr lang="zh-CN" sz="2400" b="1" dirty="0">
                <a:solidFill>
                  <a:srgbClr val="0000FF"/>
                </a:solidFill>
              </a:rPr>
              <a:t>、等腰三角形的顶角为</a:t>
            </a:r>
            <a:r>
              <a:rPr lang="zh-CN" altLang="zh-CN" sz="2400" b="1" dirty="0">
                <a:solidFill>
                  <a:srgbClr val="0000FF"/>
                </a:solidFill>
              </a:rPr>
              <a:t>x</a:t>
            </a:r>
            <a:r>
              <a:rPr lang="zh-CN" sz="2400" b="1" dirty="0">
                <a:solidFill>
                  <a:srgbClr val="0000FF"/>
                </a:solidFill>
              </a:rPr>
              <a:t>度，那么底角</a:t>
            </a:r>
            <a:r>
              <a:rPr lang="zh-CN" altLang="zh-CN" sz="2400" b="1" dirty="0">
                <a:solidFill>
                  <a:srgbClr val="0000FF"/>
                </a:solidFill>
              </a:rPr>
              <a:t>y</a:t>
            </a:r>
            <a:r>
              <a:rPr lang="zh-CN" sz="2400" b="1" dirty="0">
                <a:solidFill>
                  <a:srgbClr val="0000FF"/>
                </a:solidFill>
              </a:rPr>
              <a:t>的度数用含</a:t>
            </a:r>
            <a:r>
              <a:rPr lang="zh-CN" altLang="zh-CN" sz="2400" b="1" dirty="0">
                <a:solidFill>
                  <a:srgbClr val="0000FF"/>
                </a:solidFill>
              </a:rPr>
              <a:t>x</a:t>
            </a:r>
            <a:r>
              <a:rPr lang="zh-CN" sz="2400" b="1" dirty="0">
                <a:solidFill>
                  <a:srgbClr val="0000FF"/>
                </a:solidFill>
              </a:rPr>
              <a:t>的式子表</a:t>
            </a:r>
          </a:p>
          <a:p>
            <a:endParaRPr lang="zh-CN" sz="2400" b="1" dirty="0">
              <a:solidFill>
                <a:srgbClr val="0000FF"/>
              </a:solidFill>
            </a:endParaRPr>
          </a:p>
          <a:p>
            <a:r>
              <a:rPr lang="zh-CN" sz="2400" b="1" dirty="0">
                <a:solidFill>
                  <a:srgbClr val="0000FF"/>
                </a:solidFill>
              </a:rPr>
              <a:t>示为 </a:t>
            </a:r>
            <a:r>
              <a:rPr lang="zh-CN" altLang="zh-CN" sz="2400" b="1" dirty="0">
                <a:solidFill>
                  <a:srgbClr val="0000FF"/>
                </a:solidFill>
              </a:rPr>
              <a:t>______________.</a:t>
            </a:r>
          </a:p>
        </p:txBody>
      </p:sp>
      <p:graphicFrame>
        <p:nvGraphicFramePr>
          <p:cNvPr id="7208" name="Object 40"/>
          <p:cNvGraphicFramePr>
            <a:graphicFrameLocks noChangeAspect="1"/>
          </p:cNvGraphicFramePr>
          <p:nvPr/>
        </p:nvGraphicFramePr>
        <p:xfrm>
          <a:off x="1187450" y="4076700"/>
          <a:ext cx="24495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r:id="rId4" imgW="977900" imgH="520700" progId="Equation.3">
                  <p:embed/>
                </p:oleObj>
              </mc:Choice>
              <mc:Fallback>
                <p:oleObj r:id="rId4" imgW="977900" imgH="5207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076700"/>
                        <a:ext cx="244951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395288" y="4868863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请同学们根据题意填写下表</a:t>
            </a:r>
          </a:p>
        </p:txBody>
      </p:sp>
      <p:graphicFrame>
        <p:nvGraphicFramePr>
          <p:cNvPr id="7210" name="Group 42"/>
          <p:cNvGraphicFramePr>
            <a:graphicFrameLocks noGrp="1"/>
          </p:cNvGraphicFramePr>
          <p:nvPr/>
        </p:nvGraphicFramePr>
        <p:xfrm>
          <a:off x="395288" y="5300663"/>
          <a:ext cx="7488237" cy="1365885"/>
        </p:xfrm>
        <a:graphic>
          <a:graphicData uri="http://schemas.openxmlformats.org/drawingml/2006/table">
            <a:tbl>
              <a:tblPr/>
              <a:tblGrid>
                <a:gridCol w="21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顶角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</a:t>
                      </a:r>
                      <a:r>
                        <a:rPr kumimoji="0" lang="zh-CN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</a:t>
                      </a:r>
                      <a:r>
                        <a:rPr kumimoji="0" lang="zh-CN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</a:t>
                      </a:r>
                      <a:r>
                        <a:rPr kumimoji="0" lang="zh-CN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</a:t>
                      </a:r>
                      <a:r>
                        <a:rPr kumimoji="0" lang="zh-CN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底角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2771775" y="6021388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66"/>
                </a:solidFill>
              </a:rPr>
              <a:t>75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3924300" y="6092825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66"/>
                </a:solidFill>
              </a:rPr>
              <a:t>70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5148263" y="6092825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66"/>
                </a:solidFill>
              </a:rPr>
              <a:t>65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6156325" y="6092825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FF0066"/>
                </a:solidFill>
              </a:rPr>
              <a:t>60</a:t>
            </a:r>
            <a:r>
              <a:rPr lang="zh-CN" altLang="zh-CN" sz="2400" b="1" baseline="30000">
                <a:solidFill>
                  <a:srgbClr val="FF0066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3" grpId="0" autoUpdateAnimBg="0"/>
      <p:bldP spid="7204" grpId="0" autoUpdateAnimBg="0"/>
      <p:bldP spid="7205" grpId="0" autoUpdateAnimBg="0"/>
      <p:bldP spid="7206" grpId="0" autoUpdateAnimBg="0"/>
      <p:bldP spid="7209" grpId="0" autoUpdateAnimBg="0"/>
      <p:bldP spid="7237" grpId="0" autoUpdateAnimBg="0"/>
      <p:bldP spid="7238" grpId="0" autoUpdateAnimBg="0"/>
      <p:bldP spid="7239" grpId="0" autoUpdateAnimBg="0"/>
      <p:bldP spid="72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0" y="0"/>
            <a:ext cx="3505200" cy="1239838"/>
            <a:chOff x="0" y="0"/>
            <a:chExt cx="2208" cy="909"/>
          </a:xfrm>
        </p:grpSpPr>
        <p:pic>
          <p:nvPicPr>
            <p:cNvPr id="8195" name="Picture 3" descr="k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20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528" y="560"/>
              <a:ext cx="1104" cy="34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19050" cmpd="sng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sz="2400" b="1">
                  <a:solidFill>
                    <a:srgbClr val="FF0066"/>
                  </a:solidFill>
                </a:rPr>
                <a:t>知识驿站</a:t>
              </a:r>
            </a:p>
          </p:txBody>
        </p:sp>
      </p:grp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23850" y="1412875"/>
            <a:ext cx="842486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800" b="1" dirty="0">
                <a:solidFill>
                  <a:schemeClr val="tx2"/>
                </a:solidFill>
              </a:rPr>
              <a:t>一般地，在一个变化过程中，如果有两个变量，</a:t>
            </a:r>
          </a:p>
          <a:p>
            <a:r>
              <a:rPr lang="zh-CN" sz="2800" b="1" dirty="0">
                <a:solidFill>
                  <a:schemeClr val="tx2"/>
                </a:solidFill>
              </a:rPr>
              <a:t>（假定为</a:t>
            </a:r>
            <a:r>
              <a:rPr lang="zh-CN" altLang="zh-CN" sz="2800" b="1" dirty="0">
                <a:solidFill>
                  <a:schemeClr val="tx2"/>
                </a:solidFill>
              </a:rPr>
              <a:t>x</a:t>
            </a:r>
            <a:r>
              <a:rPr lang="zh-CN" sz="2800" b="1" dirty="0">
                <a:solidFill>
                  <a:schemeClr val="tx2"/>
                </a:solidFill>
              </a:rPr>
              <a:t>和</a:t>
            </a:r>
            <a:r>
              <a:rPr lang="zh-CN" altLang="zh-CN" sz="2800" b="1" dirty="0">
                <a:solidFill>
                  <a:schemeClr val="tx2"/>
                </a:solidFill>
              </a:rPr>
              <a:t>y</a:t>
            </a:r>
            <a:r>
              <a:rPr lang="zh-CN" sz="2800" b="1" dirty="0">
                <a:solidFill>
                  <a:schemeClr val="tx2"/>
                </a:solidFill>
              </a:rPr>
              <a:t>），对于</a:t>
            </a:r>
            <a:r>
              <a:rPr lang="zh-CN" altLang="zh-CN" sz="2800" b="1" dirty="0">
                <a:solidFill>
                  <a:schemeClr val="tx2"/>
                </a:solidFill>
              </a:rPr>
              <a:t>x</a:t>
            </a:r>
            <a:r>
              <a:rPr lang="zh-CN" sz="2800" b="1" dirty="0">
                <a:solidFill>
                  <a:schemeClr val="tx2"/>
                </a:solidFill>
              </a:rPr>
              <a:t>的每一个确实的值，</a:t>
            </a:r>
            <a:r>
              <a:rPr lang="zh-CN" altLang="zh-CN" sz="2800" b="1" dirty="0">
                <a:solidFill>
                  <a:schemeClr val="tx2"/>
                </a:solidFill>
              </a:rPr>
              <a:t>y</a:t>
            </a:r>
            <a:r>
              <a:rPr lang="zh-CN" sz="2800" b="1" dirty="0">
                <a:solidFill>
                  <a:schemeClr val="tx2"/>
                </a:solidFill>
              </a:rPr>
              <a:t>都有</a:t>
            </a:r>
          </a:p>
          <a:p>
            <a:r>
              <a:rPr lang="zh-CN" sz="2800" b="1" dirty="0">
                <a:solidFill>
                  <a:schemeClr val="tx2"/>
                </a:solidFill>
              </a:rPr>
              <a:t>唯一确定的值与其对应，那么我们就说</a:t>
            </a:r>
            <a:r>
              <a:rPr lang="zh-CN" altLang="zh-CN" sz="2800" b="1" dirty="0">
                <a:solidFill>
                  <a:schemeClr val="tx2"/>
                </a:solidFill>
              </a:rPr>
              <a:t>x</a:t>
            </a:r>
            <a:r>
              <a:rPr lang="zh-CN" sz="2800" b="1" dirty="0">
                <a:solidFill>
                  <a:schemeClr val="tx2"/>
                </a:solidFill>
              </a:rPr>
              <a:t>是</a:t>
            </a:r>
            <a:r>
              <a:rPr lang="zh-CN" sz="3200" b="1" dirty="0">
                <a:solidFill>
                  <a:srgbClr val="FF0000"/>
                </a:solidFill>
              </a:rPr>
              <a:t>自变量</a:t>
            </a:r>
            <a:r>
              <a:rPr lang="zh-CN" altLang="zh-CN" sz="3200" b="1" dirty="0">
                <a:solidFill>
                  <a:schemeClr val="tx2"/>
                </a:solidFill>
              </a:rPr>
              <a:t>, </a:t>
            </a:r>
            <a:r>
              <a:rPr lang="zh-CN" altLang="zh-CN" sz="2800" b="1" dirty="0">
                <a:solidFill>
                  <a:schemeClr val="tx2"/>
                </a:solidFill>
              </a:rPr>
              <a:t>y</a:t>
            </a:r>
            <a:r>
              <a:rPr lang="zh-CN" sz="2800" b="1" dirty="0">
                <a:solidFill>
                  <a:schemeClr val="tx2"/>
                </a:solidFill>
              </a:rPr>
              <a:t>是</a:t>
            </a:r>
            <a:r>
              <a:rPr lang="zh-CN" sz="3200" b="1" dirty="0">
                <a:solidFill>
                  <a:srgbClr val="FF0000"/>
                </a:solidFill>
              </a:rPr>
              <a:t>因变量</a:t>
            </a:r>
            <a:r>
              <a:rPr lang="zh-CN" altLang="zh-CN" sz="3200" b="1" dirty="0">
                <a:solidFill>
                  <a:srgbClr val="FF0000"/>
                </a:solidFill>
              </a:rPr>
              <a:t>,</a:t>
            </a:r>
            <a:r>
              <a:rPr lang="zh-CN" altLang="zh-CN" sz="3200" b="1" dirty="0">
                <a:solidFill>
                  <a:schemeClr val="tx2"/>
                </a:solidFill>
              </a:rPr>
              <a:t>y</a:t>
            </a:r>
            <a:r>
              <a:rPr lang="zh-CN" sz="3200" b="1" dirty="0">
                <a:solidFill>
                  <a:schemeClr val="tx2"/>
                </a:solidFill>
              </a:rPr>
              <a:t>是</a:t>
            </a:r>
            <a:r>
              <a:rPr lang="zh-CN" altLang="zh-CN" sz="3200" b="1" dirty="0">
                <a:solidFill>
                  <a:schemeClr val="tx2"/>
                </a:solidFill>
              </a:rPr>
              <a:t>x</a:t>
            </a:r>
            <a:r>
              <a:rPr lang="zh-CN" sz="3200" b="1" dirty="0">
                <a:solidFill>
                  <a:schemeClr val="tx2"/>
                </a:solidFill>
              </a:rPr>
              <a:t>的</a:t>
            </a:r>
            <a:r>
              <a:rPr lang="zh-CN" sz="3200" b="1" dirty="0">
                <a:solidFill>
                  <a:srgbClr val="FF0000"/>
                </a:solidFill>
              </a:rPr>
              <a:t>函数．</a:t>
            </a:r>
          </a:p>
          <a:p>
            <a:endParaRPr lang="zh-CN" altLang="zh-CN" sz="2800" b="1" dirty="0">
              <a:solidFill>
                <a:schemeClr val="tx2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00113" y="3357563"/>
            <a:ext cx="2406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zh-CN" sz="2800" b="1">
                <a:solidFill>
                  <a:srgbClr val="FF0066"/>
                </a:solidFill>
                <a:ea typeface="楷体_GB2312" pitchFamily="1" charset="-122"/>
              </a:rPr>
              <a:t>(1)</a:t>
            </a:r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两个变量；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827088" y="4076700"/>
            <a:ext cx="4905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zh-CN" sz="2800" b="1">
                <a:solidFill>
                  <a:srgbClr val="FF0066"/>
                </a:solidFill>
                <a:ea typeface="楷体_GB2312" pitchFamily="1" charset="-122"/>
              </a:rPr>
              <a:t>(2)</a:t>
            </a:r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两个变量之间有对应关系</a:t>
            </a:r>
            <a:r>
              <a:rPr lang="zh-CN" sz="2800" i="1">
                <a:ea typeface="楷体_GB2312" pitchFamily="1" charset="-122"/>
              </a:rPr>
              <a:t>．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92163" y="4868863"/>
            <a:ext cx="83518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ea typeface="楷体_GB2312" pitchFamily="1" charset="-122"/>
              </a:rPr>
              <a:t>(3)</a:t>
            </a:r>
            <a:r>
              <a:rPr lang="zh-CN" sz="2800" b="1">
                <a:solidFill>
                  <a:srgbClr val="FF0000"/>
                </a:solidFill>
                <a:ea typeface="楷体_GB2312" pitchFamily="1" charset="-122"/>
              </a:rPr>
              <a:t>取定</a:t>
            </a:r>
            <a:r>
              <a:rPr lang="zh-CN" altLang="zh-CN" sz="2800" b="1">
                <a:solidFill>
                  <a:srgbClr val="FF0000"/>
                </a:solidFill>
                <a:ea typeface="楷体_GB2312" pitchFamily="1" charset="-122"/>
              </a:rPr>
              <a:t>x</a:t>
            </a:r>
            <a:r>
              <a:rPr lang="zh-CN" sz="2800" b="1">
                <a:solidFill>
                  <a:srgbClr val="FF0000"/>
                </a:solidFill>
                <a:ea typeface="楷体_GB2312" pitchFamily="1" charset="-122"/>
              </a:rPr>
              <a:t>的每一个值，</a:t>
            </a:r>
            <a:r>
              <a:rPr lang="zh-CN" altLang="zh-CN" sz="2800" b="1">
                <a:solidFill>
                  <a:srgbClr val="FF0000"/>
                </a:solidFill>
                <a:ea typeface="楷体_GB2312" pitchFamily="1" charset="-122"/>
              </a:rPr>
              <a:t>y</a:t>
            </a:r>
            <a:r>
              <a:rPr lang="zh-CN" sz="2800" b="1">
                <a:solidFill>
                  <a:srgbClr val="FF0000"/>
                </a:solidFill>
                <a:ea typeface="楷体_GB2312" pitchFamily="1" charset="-122"/>
              </a:rPr>
              <a:t>都有唯一的值与</a:t>
            </a:r>
            <a:r>
              <a:rPr lang="zh-CN" altLang="zh-CN" sz="2800" b="1">
                <a:solidFill>
                  <a:srgbClr val="FF0000"/>
                </a:solidFill>
                <a:ea typeface="楷体_GB2312" pitchFamily="1" charset="-122"/>
              </a:rPr>
              <a:t>x</a:t>
            </a:r>
            <a:r>
              <a:rPr lang="zh-CN" sz="2800" b="1">
                <a:solidFill>
                  <a:srgbClr val="FF0000"/>
                </a:solidFill>
                <a:ea typeface="楷体_GB2312" pitchFamily="1" charset="-122"/>
              </a:rPr>
              <a:t>对应</a:t>
            </a:r>
            <a:r>
              <a:rPr lang="zh-CN" altLang="zh-CN" sz="2800" b="1">
                <a:solidFill>
                  <a:srgbClr val="FF0000"/>
                </a:solidFill>
                <a:ea typeface="楷体_GB2312" pitchFamily="1" charset="-122"/>
              </a:rPr>
              <a:t>.</a:t>
            </a:r>
          </a:p>
          <a:p>
            <a:endParaRPr lang="zh-CN" altLang="zh-CN" sz="2800" b="1">
              <a:solidFill>
                <a:srgbClr val="FF0000"/>
              </a:solidFill>
              <a:ea typeface="楷体_GB2312" pitchFamily="1" charset="-122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5484813"/>
            <a:ext cx="91455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对于函数</a:t>
            </a:r>
            <a:r>
              <a:rPr lang="zh-CN" altLang="zh-CN" sz="2800" b="1">
                <a:solidFill>
                  <a:srgbClr val="FF0066"/>
                </a:solidFill>
                <a:ea typeface="楷体_GB2312" pitchFamily="1" charset="-122"/>
              </a:rPr>
              <a:t>y = 2 x ,</a:t>
            </a:r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取定</a:t>
            </a:r>
            <a:r>
              <a:rPr lang="zh-CN" altLang="zh-CN" sz="2800" b="1">
                <a:solidFill>
                  <a:srgbClr val="FF0066"/>
                </a:solidFill>
                <a:ea typeface="楷体_GB2312" pitchFamily="1" charset="-122"/>
              </a:rPr>
              <a:t>x=3,y</a:t>
            </a:r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都有唯一的值</a:t>
            </a:r>
            <a:r>
              <a:rPr lang="zh-CN" altLang="zh-CN" sz="2800" b="1">
                <a:solidFill>
                  <a:srgbClr val="FF0066"/>
                </a:solidFill>
                <a:ea typeface="楷体_GB2312" pitchFamily="1" charset="-122"/>
              </a:rPr>
              <a:t>6</a:t>
            </a:r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与</a:t>
            </a:r>
            <a:r>
              <a:rPr lang="zh-CN" altLang="zh-CN" sz="2800" b="1">
                <a:solidFill>
                  <a:srgbClr val="FF0066"/>
                </a:solidFill>
                <a:ea typeface="楷体_GB2312" pitchFamily="1" charset="-122"/>
              </a:rPr>
              <a:t>x=3</a:t>
            </a:r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对应，</a:t>
            </a:r>
          </a:p>
          <a:p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此时我们把</a:t>
            </a:r>
            <a:r>
              <a:rPr lang="zh-CN" altLang="zh-CN" sz="2800" b="1">
                <a:solidFill>
                  <a:srgbClr val="FF0066"/>
                </a:solidFill>
                <a:ea typeface="楷体_GB2312" pitchFamily="1" charset="-122"/>
              </a:rPr>
              <a:t>6</a:t>
            </a:r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叫做当自变量的值为</a:t>
            </a:r>
            <a:r>
              <a:rPr lang="zh-CN" altLang="zh-CN" sz="2800" b="1">
                <a:solidFill>
                  <a:srgbClr val="FF0066"/>
                </a:solidFill>
                <a:ea typeface="楷体_GB2312" pitchFamily="1" charset="-122"/>
              </a:rPr>
              <a:t>3</a:t>
            </a:r>
            <a:r>
              <a:rPr lang="zh-CN" sz="2800" b="1">
                <a:solidFill>
                  <a:srgbClr val="FF0066"/>
                </a:solidFill>
                <a:ea typeface="楷体_GB2312" pitchFamily="1" charset="-122"/>
              </a:rPr>
              <a:t>时的函数值</a:t>
            </a:r>
            <a:r>
              <a:rPr lang="zh-CN" sz="2800" i="1">
                <a:ea typeface="楷体_GB2312" pitchFamily="1" charset="-122"/>
              </a:rPr>
              <a:t>．一般地，</a:t>
            </a:r>
          </a:p>
          <a:p>
            <a:r>
              <a:rPr lang="zh-CN" sz="2800" i="1">
                <a:ea typeface="楷体_GB2312" pitchFamily="1" charset="-122"/>
              </a:rPr>
              <a:t>如果当</a:t>
            </a:r>
            <a:r>
              <a:rPr lang="zh-CN" altLang="zh-CN" sz="2800" i="1">
                <a:ea typeface="楷体_GB2312" pitchFamily="1" charset="-122"/>
              </a:rPr>
              <a:t>x=a</a:t>
            </a:r>
            <a:r>
              <a:rPr lang="zh-CN" sz="2800" i="1">
                <a:ea typeface="楷体_GB2312" pitchFamily="1" charset="-122"/>
              </a:rPr>
              <a:t>时</a:t>
            </a:r>
            <a:r>
              <a:rPr lang="zh-CN" altLang="zh-CN" sz="2800" i="1">
                <a:ea typeface="楷体_GB2312" pitchFamily="1" charset="-122"/>
              </a:rPr>
              <a:t>,y=b,</a:t>
            </a:r>
            <a:r>
              <a:rPr lang="zh-CN" sz="2800" i="1">
                <a:ea typeface="楷体_GB2312" pitchFamily="1" charset="-122"/>
              </a:rPr>
              <a:t>则</a:t>
            </a:r>
            <a:r>
              <a:rPr lang="zh-CN" altLang="zh-CN" sz="2800" i="1">
                <a:ea typeface="楷体_GB2312" pitchFamily="1" charset="-122"/>
              </a:rPr>
              <a:t>b</a:t>
            </a:r>
            <a:r>
              <a:rPr lang="zh-CN" sz="2800" i="1">
                <a:ea typeface="楷体_GB2312" pitchFamily="1" charset="-122"/>
              </a:rPr>
              <a:t>叫做当自变量为</a:t>
            </a:r>
            <a:r>
              <a:rPr lang="zh-CN" altLang="zh-CN" sz="2800" i="1">
                <a:ea typeface="楷体_GB2312" pitchFamily="1" charset="-122"/>
              </a:rPr>
              <a:t>a</a:t>
            </a:r>
            <a:r>
              <a:rPr lang="zh-CN" sz="2800" i="1">
                <a:ea typeface="楷体_GB2312" pitchFamily="1" charset="-122"/>
              </a:rPr>
              <a:t>时的函数值。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199" grpId="0" autoUpdateAnimBg="0"/>
      <p:bldP spid="8200" grpId="0" autoUpdateAnimBg="0"/>
      <p:bldP spid="82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-84138"/>
            <a:ext cx="6408738" cy="613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zh-CN" sz="3200" b="1">
                <a:solidFill>
                  <a:schemeClr val="accent2"/>
                </a:solidFill>
              </a:rPr>
              <a:t>      </a:t>
            </a:r>
            <a:r>
              <a:rPr lang="zh-CN" sz="3600" b="1">
                <a:hlinkClick r:id="rId2"/>
              </a:rPr>
              <a:t>函数</a:t>
            </a:r>
            <a:r>
              <a:rPr lang="zh-CN" sz="3600" b="1"/>
              <a:t>一语，起用于公元</a:t>
            </a:r>
            <a:r>
              <a:rPr lang="zh-CN" altLang="zh-CN" sz="3600" b="1"/>
              <a:t>1692 </a:t>
            </a:r>
            <a:r>
              <a:rPr lang="zh-CN" sz="3600" b="1"/>
              <a:t>年，最早见自德国数</a:t>
            </a:r>
          </a:p>
          <a:p>
            <a:r>
              <a:rPr lang="zh-CN" sz="3600" b="1"/>
              <a:t>学家</a:t>
            </a:r>
            <a:r>
              <a:rPr lang="zh-CN" sz="3600" b="1">
                <a:hlinkClick r:id="rId3"/>
              </a:rPr>
              <a:t>莱布尼兹</a:t>
            </a:r>
            <a:r>
              <a:rPr lang="zh-CN" sz="3600" b="1"/>
              <a:t>的著作。 他</a:t>
            </a:r>
          </a:p>
          <a:p>
            <a:r>
              <a:rPr lang="zh-CN" sz="3600" b="1"/>
              <a:t>是</a:t>
            </a:r>
            <a:r>
              <a:rPr lang="zh-CN" sz="3600" b="1">
                <a:hlinkClick r:id="rId4"/>
              </a:rPr>
              <a:t>德国</a:t>
            </a:r>
            <a:r>
              <a:rPr lang="zh-CN" sz="3600" b="1"/>
              <a:t>最重要的</a:t>
            </a:r>
            <a:r>
              <a:rPr lang="zh-CN" sz="3600" b="1">
                <a:hlinkClick r:id="rId5"/>
              </a:rPr>
              <a:t>自然科学</a:t>
            </a:r>
            <a:endParaRPr lang="zh-CN" sz="3600" b="1"/>
          </a:p>
          <a:p>
            <a:r>
              <a:rPr lang="zh-CN" sz="3600" b="1"/>
              <a:t>家、</a:t>
            </a:r>
            <a:r>
              <a:rPr lang="zh-CN" sz="3600" b="1">
                <a:hlinkClick r:id="rId6"/>
              </a:rPr>
              <a:t>数学</a:t>
            </a:r>
            <a:r>
              <a:rPr lang="zh-CN" sz="3600" b="1"/>
              <a:t>家、</a:t>
            </a:r>
            <a:r>
              <a:rPr lang="zh-CN" sz="3600" b="1">
                <a:hlinkClick r:id="rId7"/>
              </a:rPr>
              <a:t>物理学</a:t>
            </a:r>
            <a:r>
              <a:rPr lang="zh-CN" sz="3600" b="1"/>
              <a:t>家、</a:t>
            </a:r>
          </a:p>
          <a:p>
            <a:r>
              <a:rPr lang="zh-CN" sz="3600" b="1"/>
              <a:t>历史学家和</a:t>
            </a:r>
            <a:r>
              <a:rPr lang="zh-CN" sz="3600" b="1">
                <a:hlinkClick r:id="rId8"/>
              </a:rPr>
              <a:t>哲学</a:t>
            </a:r>
            <a:r>
              <a:rPr lang="zh-CN" sz="3600" b="1"/>
              <a:t>家，一个</a:t>
            </a:r>
          </a:p>
          <a:p>
            <a:r>
              <a:rPr lang="zh-CN" sz="3600" b="1"/>
              <a:t>举世罕见的科学天才，和</a:t>
            </a:r>
          </a:p>
          <a:p>
            <a:r>
              <a:rPr lang="zh-CN" sz="3600" b="1">
                <a:hlinkClick r:id="rId9"/>
              </a:rPr>
              <a:t>牛顿</a:t>
            </a:r>
            <a:r>
              <a:rPr lang="zh-CN" sz="3600" b="1"/>
              <a:t>同为</a:t>
            </a:r>
            <a:r>
              <a:rPr lang="zh-CN" sz="3600" b="1">
                <a:hlinkClick r:id="rId10"/>
              </a:rPr>
              <a:t>微积分</a:t>
            </a:r>
            <a:r>
              <a:rPr lang="zh-CN" sz="3600" b="1"/>
              <a:t>的创建人。</a:t>
            </a:r>
          </a:p>
          <a:p>
            <a:r>
              <a:rPr lang="zh-CN" sz="3600" b="1"/>
              <a:t>他博览群书，涉猎百科，</a:t>
            </a:r>
            <a:r>
              <a:rPr lang="zh-CN" sz="3600" b="1">
                <a:solidFill>
                  <a:srgbClr val="FF0066"/>
                </a:solidFill>
              </a:rPr>
              <a:t>对丰富人类的科学知识宝库做出了不可磨灭的贡献。 </a:t>
            </a:r>
          </a:p>
        </p:txBody>
      </p:sp>
      <p:pic>
        <p:nvPicPr>
          <p:cNvPr id="9219" name="Picture 3" descr="cdfe7281cfae5ecbbc3e1e9c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80063" y="0"/>
            <a:ext cx="3563937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" y="1268413"/>
            <a:ext cx="9067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、判断下列问题中的变量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是不是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的函数？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732588" y="2205038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400" b="1">
                <a:solidFill>
                  <a:srgbClr val="FF5050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2205038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）在 </a:t>
            </a:r>
            <a:r>
              <a:rPr lang="zh-CN" alt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y </a:t>
            </a:r>
            <a:r>
              <a:rPr lang="zh-CN" altLang="zh-CN" sz="4400" b="1" dirty="0">
                <a:latin typeface="Times New Roman" panose="02020603050405020304" pitchFamily="18" charset="0"/>
              </a:rPr>
              <a:t>= 2x</a:t>
            </a:r>
            <a:r>
              <a:rPr lang="zh-CN" altLang="zh-CN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中的</a:t>
            </a:r>
            <a:r>
              <a:rPr lang="zh-CN" alt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与</a:t>
            </a:r>
            <a:r>
              <a:rPr lang="zh-CN" alt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；</a:t>
            </a:r>
          </a:p>
        </p:txBody>
      </p:sp>
      <p:grpSp>
        <p:nvGrpSpPr>
          <p:cNvPr id="10245" name="Group 5"/>
          <p:cNvGrpSpPr/>
          <p:nvPr/>
        </p:nvGrpSpPr>
        <p:grpSpPr bwMode="auto">
          <a:xfrm>
            <a:off x="0" y="3213100"/>
            <a:ext cx="6781800" cy="762000"/>
            <a:chOff x="0" y="0"/>
            <a:chExt cx="4272" cy="480"/>
          </a:xfrm>
        </p:grpSpPr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427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（</a:t>
              </a:r>
              <a:r>
                <a:rPr lang="zh-CN" alt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）在 </a:t>
              </a:r>
              <a:r>
                <a:rPr lang="zh-CN" alt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y </a:t>
              </a:r>
              <a:r>
                <a:rPr lang="zh-CN" altLang="zh-CN" sz="4400" b="1" dirty="0">
                  <a:latin typeface="Times New Roman" panose="02020603050405020304" pitchFamily="18" charset="0"/>
                </a:rPr>
                <a:t>= x</a:t>
              </a:r>
              <a:r>
                <a:rPr lang="zh-CN" altLang="zh-CN" sz="4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中的</a:t>
              </a:r>
              <a:r>
                <a:rPr lang="zh-CN" alt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与</a:t>
              </a:r>
              <a:r>
                <a:rPr lang="zh-CN" alt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；</a:t>
              </a: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064" y="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04025" y="3141663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400" b="1">
                <a:solidFill>
                  <a:srgbClr val="FF5050"/>
                </a:solidFill>
                <a:latin typeface="Times New Roman" panose="02020603050405020304" pitchFamily="18" charset="0"/>
              </a:rPr>
              <a:t>是</a:t>
            </a:r>
          </a:p>
        </p:txBody>
      </p:sp>
      <p:grpSp>
        <p:nvGrpSpPr>
          <p:cNvPr id="10249" name="Group 9"/>
          <p:cNvGrpSpPr/>
          <p:nvPr/>
        </p:nvGrpSpPr>
        <p:grpSpPr bwMode="auto">
          <a:xfrm>
            <a:off x="0" y="4221163"/>
            <a:ext cx="6781800" cy="762000"/>
            <a:chOff x="0" y="0"/>
            <a:chExt cx="4272" cy="480"/>
          </a:xfrm>
        </p:grpSpPr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427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（</a:t>
              </a:r>
              <a:r>
                <a:rPr lang="zh-CN" alt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）在 </a:t>
              </a:r>
              <a:r>
                <a:rPr lang="zh-CN" alt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y  </a:t>
              </a:r>
              <a:r>
                <a:rPr lang="zh-CN" altLang="zh-CN" sz="4400" b="1" dirty="0">
                  <a:latin typeface="Times New Roman" panose="02020603050405020304" pitchFamily="18" charset="0"/>
                </a:rPr>
                <a:t>= x</a:t>
              </a:r>
              <a:r>
                <a:rPr lang="zh-CN" altLang="zh-CN" sz="4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 </a:t>
              </a:r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中的</a:t>
              </a:r>
              <a:r>
                <a:rPr lang="zh-CN" alt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与</a:t>
              </a:r>
              <a:r>
                <a:rPr lang="zh-CN" alt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sz="4400" b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；</a:t>
              </a: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536" y="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804025" y="4149725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400" b="1">
                <a:solidFill>
                  <a:srgbClr val="FF5050"/>
                </a:solidFill>
                <a:latin typeface="Times New Roman" panose="02020603050405020304" pitchFamily="18" charset="0"/>
              </a:rPr>
              <a:t>不是</a:t>
            </a:r>
          </a:p>
        </p:txBody>
      </p:sp>
      <p:grpSp>
        <p:nvGrpSpPr>
          <p:cNvPr id="10253" name="Group 13"/>
          <p:cNvGrpSpPr/>
          <p:nvPr/>
        </p:nvGrpSpPr>
        <p:grpSpPr bwMode="auto">
          <a:xfrm>
            <a:off x="0" y="0"/>
            <a:ext cx="3505200" cy="1239838"/>
            <a:chOff x="0" y="0"/>
            <a:chExt cx="2208" cy="909"/>
          </a:xfrm>
        </p:grpSpPr>
        <p:pic>
          <p:nvPicPr>
            <p:cNvPr id="10254" name="Picture 14" descr="k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208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528" y="560"/>
              <a:ext cx="1104" cy="34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19050" cmpd="sng">
              <a:solidFill>
                <a:srgbClr val="FFFF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sz="2400" b="1" dirty="0">
                  <a:solidFill>
                    <a:srgbClr val="FF0066"/>
                  </a:solidFill>
                </a:rPr>
                <a:t>自我挑战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8" grpId="0" build="p" autoUpdateAnimBg="0"/>
      <p:bldP spid="1025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68300"/>
            <a:ext cx="8229600" cy="2520950"/>
          </a:xfrm>
        </p:spPr>
        <p:txBody>
          <a:bodyPr/>
          <a:lstStyle/>
          <a:p>
            <a:pPr algn="l"/>
            <a:r>
              <a:rPr lang="zh-CN" altLang="zh-CN" sz="3600" b="1" dirty="0"/>
              <a:t>(4).</a:t>
            </a:r>
            <a:r>
              <a:rPr lang="zh-CN" sz="3600" b="1" dirty="0"/>
              <a:t>在下面的我国人口统计表中，年份与人口数可以记作两个变量</a:t>
            </a:r>
            <a:r>
              <a:rPr lang="zh-CN" altLang="zh-CN" sz="3600" b="1" dirty="0"/>
              <a:t>x</a:t>
            </a:r>
            <a:r>
              <a:rPr lang="zh-CN" sz="3600" b="1" dirty="0"/>
              <a:t>与</a:t>
            </a:r>
            <a:r>
              <a:rPr lang="zh-CN" altLang="zh-CN" sz="3600" b="1" dirty="0"/>
              <a:t>y</a:t>
            </a:r>
            <a:r>
              <a:rPr lang="zh-CN" sz="3600" b="1" dirty="0"/>
              <a:t>，对于表中每一个确定的年份（</a:t>
            </a:r>
            <a:r>
              <a:rPr lang="zh-CN" altLang="zh-CN" sz="3600" b="1" dirty="0"/>
              <a:t>x</a:t>
            </a:r>
            <a:r>
              <a:rPr lang="zh-CN" sz="3600" b="1" dirty="0"/>
              <a:t>），都对应着一个确定的人口数</a:t>
            </a:r>
            <a:r>
              <a:rPr lang="zh-CN" altLang="zh-CN" sz="3600" b="1" dirty="0"/>
              <a:t>(y)</a:t>
            </a:r>
            <a:r>
              <a:rPr lang="zh-CN" sz="3600" b="1" dirty="0"/>
              <a:t>吗？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idx="1"/>
          </p:nvPr>
        </p:nvGraphicFramePr>
        <p:xfrm>
          <a:off x="476250" y="3159125"/>
          <a:ext cx="8075613" cy="2925764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人口数（亿）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924300" y="621665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3600" b="1">
                <a:solidFill>
                  <a:srgbClr val="FF5050"/>
                </a:solidFill>
              </a:rPr>
              <a:t>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8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1441</Words>
  <Application>Microsoft Office PowerPoint</Application>
  <PresentationFormat>全屏显示(4:3)</PresentationFormat>
  <Paragraphs>221</Paragraphs>
  <Slides>19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黑体</vt:lpstr>
      <vt:lpstr>华文新魏</vt:lpstr>
      <vt:lpstr>楷体_GB2312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Equation.3</vt:lpstr>
      <vt:lpstr>Bitmap Image</vt:lpstr>
      <vt:lpstr>Photoshop.Image.7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(4).在下面的我国人口统计表中，年份与人口数可以记作两个变量x与y，对于表中每一个确定的年份（x），都对应着一个确定的人口数(y)吗？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2022-01-07T08:18:53Z</dcterms:created>
  <dcterms:modified xsi:type="dcterms:W3CDTF">2023-01-17T02:22:59Z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CFD28E50774743479ED223F6ABB674D6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