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62" r:id="rId3"/>
    <p:sldId id="330" r:id="rId4"/>
    <p:sldId id="331" r:id="rId5"/>
    <p:sldId id="332" r:id="rId6"/>
    <p:sldId id="333" r:id="rId7"/>
    <p:sldId id="334" r:id="rId8"/>
    <p:sldId id="335" r:id="rId9"/>
    <p:sldId id="336" r:id="rId10"/>
    <p:sldId id="337" r:id="rId11"/>
    <p:sldId id="338" r:id="rId12"/>
    <p:sldId id="340" r:id="rId13"/>
    <p:sldId id="341" r:id="rId14"/>
    <p:sldId id="342" r:id="rId15"/>
    <p:sldId id="343" r:id="rId16"/>
    <p:sldId id="257" r:id="rId17"/>
  </p:sldIdLst>
  <p:sldSz cx="12192000" cy="6858000"/>
  <p:notesSz cx="6858000" cy="9144000"/>
  <p:embeddedFontLst>
    <p:embeddedFont>
      <p:font typeface="黑体" panose="02010609060101010101" pitchFamily="49" charset="-122"/>
      <p:regular r:id="rId20"/>
    </p:embeddedFont>
    <p:embeddedFont>
      <p:font typeface="微软雅黑" panose="020B0503020204020204" pitchFamily="34" charset="-122"/>
      <p:regular r:id="rId21"/>
      <p:bold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方正舒体" panose="02010601030101010101" pitchFamily="2" charset="-122"/>
      <p:regular r:id="rId27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66" d="100"/>
          <a:sy n="66" d="100"/>
        </p:scale>
        <p:origin x="2501" y="1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4A9F6720-7BB3-4604-8DD1-46ED2BA2193D}" type="datetimeFigureOut">
              <a:rPr lang="zh-CN" altLang="en-US" smtClean="0"/>
              <a:t>2023-01-11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3E6EC7C5-7321-43E7-836C-7CE668A36847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6EC7C5-7321-43E7-836C-7CE668A36847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6EC7C5-7321-43E7-836C-7CE668A36847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6EC7C5-7321-43E7-836C-7CE668A36847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6EC7C5-7321-43E7-836C-7CE668A36847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6EC7C5-7321-43E7-836C-7CE668A36847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6EC7C5-7321-43E7-836C-7CE668A36847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6EC7C5-7321-43E7-836C-7CE668A36847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6EC7C5-7321-43E7-836C-7CE668A36847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6EC7C5-7321-43E7-836C-7CE668A36847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6EC7C5-7321-43E7-836C-7CE668A36847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6EC7C5-7321-43E7-836C-7CE668A36847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6EC7C5-7321-43E7-836C-7CE668A36847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6EC7C5-7321-43E7-836C-7CE668A36847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6EC7C5-7321-43E7-836C-7CE668A36847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6EC7C5-7321-43E7-836C-7CE668A36847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6EC7C5-7321-43E7-836C-7CE668A36847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: 圆角 1"/>
          <p:cNvSpPr/>
          <p:nvPr userDrawn="1"/>
        </p:nvSpPr>
        <p:spPr>
          <a:xfrm>
            <a:off x="162560" y="284480"/>
            <a:ext cx="2694940" cy="638056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9" name="smiling-tooth-with-hands_33918"/>
          <p:cNvSpPr>
            <a:spLocks noChangeAspect="1"/>
          </p:cNvSpPr>
          <p:nvPr userDrawn="1"/>
        </p:nvSpPr>
        <p:spPr bwMode="auto">
          <a:xfrm>
            <a:off x="473896" y="453715"/>
            <a:ext cx="340631" cy="340631"/>
          </a:xfrm>
          <a:custGeom>
            <a:avLst/>
            <a:gdLst>
              <a:gd name="T0" fmla="*/ 12000 w 12800"/>
              <a:gd name="T1" fmla="*/ 11200 h 12800"/>
              <a:gd name="T2" fmla="*/ 7176 w 12800"/>
              <a:gd name="T3" fmla="*/ 12121 h 12800"/>
              <a:gd name="T4" fmla="*/ 6400 w 12800"/>
              <a:gd name="T5" fmla="*/ 12800 h 12800"/>
              <a:gd name="T6" fmla="*/ 5624 w 12800"/>
              <a:gd name="T7" fmla="*/ 12121 h 12800"/>
              <a:gd name="T8" fmla="*/ 800 w 12800"/>
              <a:gd name="T9" fmla="*/ 11200 h 12800"/>
              <a:gd name="T10" fmla="*/ 0 w 12800"/>
              <a:gd name="T11" fmla="*/ 10400 h 12800"/>
              <a:gd name="T12" fmla="*/ 0 w 12800"/>
              <a:gd name="T13" fmla="*/ 800 h 12800"/>
              <a:gd name="T14" fmla="*/ 800 w 12800"/>
              <a:gd name="T15" fmla="*/ 0 h 12800"/>
              <a:gd name="T16" fmla="*/ 879 w 12800"/>
              <a:gd name="T17" fmla="*/ 16 h 12800"/>
              <a:gd name="T18" fmla="*/ 6400 w 12800"/>
              <a:gd name="T19" fmla="*/ 1600 h 12800"/>
              <a:gd name="T20" fmla="*/ 11921 w 12800"/>
              <a:gd name="T21" fmla="*/ 16 h 12800"/>
              <a:gd name="T22" fmla="*/ 12000 w 12800"/>
              <a:gd name="T23" fmla="*/ 0 h 12800"/>
              <a:gd name="T24" fmla="*/ 12800 w 12800"/>
              <a:gd name="T25" fmla="*/ 800 h 12800"/>
              <a:gd name="T26" fmla="*/ 12800 w 12800"/>
              <a:gd name="T27" fmla="*/ 10400 h 12800"/>
              <a:gd name="T28" fmla="*/ 12000 w 12800"/>
              <a:gd name="T29" fmla="*/ 11200 h 12800"/>
              <a:gd name="T30" fmla="*/ 5600 w 12800"/>
              <a:gd name="T31" fmla="*/ 2507 h 12800"/>
              <a:gd name="T32" fmla="*/ 1600 w 12800"/>
              <a:gd name="T33" fmla="*/ 1670 h 12800"/>
              <a:gd name="T34" fmla="*/ 1600 w 12800"/>
              <a:gd name="T35" fmla="*/ 9643 h 12800"/>
              <a:gd name="T36" fmla="*/ 5600 w 12800"/>
              <a:gd name="T37" fmla="*/ 10400 h 12800"/>
              <a:gd name="T38" fmla="*/ 5600 w 12800"/>
              <a:gd name="T39" fmla="*/ 2507 h 12800"/>
              <a:gd name="T40" fmla="*/ 11200 w 12800"/>
              <a:gd name="T41" fmla="*/ 1670 h 12800"/>
              <a:gd name="T42" fmla="*/ 7200 w 12800"/>
              <a:gd name="T43" fmla="*/ 2506 h 12800"/>
              <a:gd name="T44" fmla="*/ 7200 w 12800"/>
              <a:gd name="T45" fmla="*/ 10400 h 12800"/>
              <a:gd name="T46" fmla="*/ 11200 w 12800"/>
              <a:gd name="T47" fmla="*/ 9644 h 12800"/>
              <a:gd name="T48" fmla="*/ 11200 w 12800"/>
              <a:gd name="T49" fmla="*/ 1670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800" h="12800">
                <a:moveTo>
                  <a:pt x="12000" y="11200"/>
                </a:moveTo>
                <a:cubicBezTo>
                  <a:pt x="10776" y="11254"/>
                  <a:pt x="8442" y="11463"/>
                  <a:pt x="7176" y="12121"/>
                </a:cubicBezTo>
                <a:cubicBezTo>
                  <a:pt x="7116" y="12503"/>
                  <a:pt x="6799" y="12800"/>
                  <a:pt x="6400" y="12800"/>
                </a:cubicBezTo>
                <a:cubicBezTo>
                  <a:pt x="6002" y="12800"/>
                  <a:pt x="5684" y="12503"/>
                  <a:pt x="5624" y="12121"/>
                </a:cubicBezTo>
                <a:cubicBezTo>
                  <a:pt x="4358" y="11463"/>
                  <a:pt x="2024" y="11254"/>
                  <a:pt x="800" y="11200"/>
                </a:cubicBezTo>
                <a:cubicBezTo>
                  <a:pt x="358" y="11200"/>
                  <a:pt x="0" y="10842"/>
                  <a:pt x="0" y="10400"/>
                </a:cubicBezTo>
                <a:lnTo>
                  <a:pt x="0" y="800"/>
                </a:lnTo>
                <a:cubicBezTo>
                  <a:pt x="0" y="358"/>
                  <a:pt x="358" y="0"/>
                  <a:pt x="800" y="0"/>
                </a:cubicBezTo>
                <a:cubicBezTo>
                  <a:pt x="828" y="0"/>
                  <a:pt x="851" y="14"/>
                  <a:pt x="879" y="16"/>
                </a:cubicBezTo>
                <a:cubicBezTo>
                  <a:pt x="6381" y="158"/>
                  <a:pt x="6400" y="1600"/>
                  <a:pt x="6400" y="1600"/>
                </a:cubicBezTo>
                <a:cubicBezTo>
                  <a:pt x="6400" y="1600"/>
                  <a:pt x="6419" y="158"/>
                  <a:pt x="11921" y="16"/>
                </a:cubicBezTo>
                <a:cubicBezTo>
                  <a:pt x="11949" y="14"/>
                  <a:pt x="11972" y="0"/>
                  <a:pt x="12000" y="0"/>
                </a:cubicBezTo>
                <a:cubicBezTo>
                  <a:pt x="12442" y="0"/>
                  <a:pt x="12800" y="358"/>
                  <a:pt x="12800" y="800"/>
                </a:cubicBezTo>
                <a:lnTo>
                  <a:pt x="12800" y="10400"/>
                </a:lnTo>
                <a:cubicBezTo>
                  <a:pt x="12800" y="10842"/>
                  <a:pt x="12442" y="11200"/>
                  <a:pt x="12000" y="11200"/>
                </a:cubicBezTo>
                <a:close/>
                <a:moveTo>
                  <a:pt x="5600" y="2507"/>
                </a:moveTo>
                <a:cubicBezTo>
                  <a:pt x="4568" y="1982"/>
                  <a:pt x="2861" y="1764"/>
                  <a:pt x="1600" y="1670"/>
                </a:cubicBezTo>
                <a:lnTo>
                  <a:pt x="1600" y="9643"/>
                </a:lnTo>
                <a:cubicBezTo>
                  <a:pt x="3747" y="9753"/>
                  <a:pt x="4949" y="10074"/>
                  <a:pt x="5600" y="10400"/>
                </a:cubicBezTo>
                <a:lnTo>
                  <a:pt x="5600" y="2507"/>
                </a:lnTo>
                <a:close/>
                <a:moveTo>
                  <a:pt x="11200" y="1670"/>
                </a:moveTo>
                <a:cubicBezTo>
                  <a:pt x="9940" y="1764"/>
                  <a:pt x="8232" y="1982"/>
                  <a:pt x="7200" y="2506"/>
                </a:cubicBezTo>
                <a:lnTo>
                  <a:pt x="7200" y="10400"/>
                </a:lnTo>
                <a:cubicBezTo>
                  <a:pt x="7851" y="10074"/>
                  <a:pt x="9052" y="9753"/>
                  <a:pt x="11200" y="9644"/>
                </a:cubicBezTo>
                <a:lnTo>
                  <a:pt x="11200" y="16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cs typeface="+mn-cs"/>
              <a:sym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29" r="25059" b="1252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 259"/>
          <p:cNvSpPr>
            <a:spLocks noChangeArrowheads="1"/>
          </p:cNvSpPr>
          <p:nvPr/>
        </p:nvSpPr>
        <p:spPr bwMode="auto">
          <a:xfrm>
            <a:off x="866658" y="4524771"/>
            <a:ext cx="1977177" cy="31686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  <a:effectLst/>
        </p:spPr>
        <p:txBody>
          <a:bodyPr wrap="square" lIns="36000" tIns="36000" rIns="36000" bIns="36000" anchor="t" anchorCtr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lvl="0" algn="ctr" defTabSz="457200">
              <a:spcBef>
                <a:spcPts val="0"/>
              </a:spcBef>
              <a:buNone/>
              <a:defRPr/>
            </a:pPr>
            <a:r>
              <a:rPr lang="zh-CN" altLang="en-US" sz="1600" kern="0" smtClean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主讲人：</a:t>
            </a:r>
            <a:r>
              <a:rPr lang="en-US" altLang="zh-CN" sz="1600" kern="0" smtClean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PPT818</a:t>
            </a:r>
            <a:endParaRPr lang="en-US" altLang="zh-CN" sz="1600" kern="0" dirty="0">
              <a:solidFill>
                <a:schemeClr val="bg1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矩形 259"/>
          <p:cNvSpPr>
            <a:spLocks noChangeArrowheads="1"/>
          </p:cNvSpPr>
          <p:nvPr/>
        </p:nvSpPr>
        <p:spPr bwMode="auto">
          <a:xfrm>
            <a:off x="3053392" y="4523102"/>
            <a:ext cx="1738171" cy="31892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  <a:effectLst/>
        </p:spPr>
        <p:txBody>
          <a:bodyPr wrap="square" lIns="36000" tIns="36000" rIns="36000" bIns="36000" anchor="t" anchorCtr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时间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: xxx</a:t>
            </a:r>
          </a:p>
        </p:txBody>
      </p:sp>
      <p:sp>
        <p:nvSpPr>
          <p:cNvPr id="8" name="矩形 259"/>
          <p:cNvSpPr>
            <a:spLocks noChangeArrowheads="1"/>
          </p:cNvSpPr>
          <p:nvPr/>
        </p:nvSpPr>
        <p:spPr bwMode="auto">
          <a:xfrm>
            <a:off x="866658" y="1762876"/>
            <a:ext cx="6606085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457200">
              <a:buFont typeface="Arial" panose="020B0604020202020204" pitchFamily="34" charset="0"/>
              <a:buNone/>
            </a:pPr>
            <a:r>
              <a:rPr lang="zh-CN" altLang="en-US" sz="7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演示斜黑体" panose="00000A08000000000000" pitchFamily="50" charset="-122"/>
                <a:ea typeface="演示斜黑体" panose="00000A08000000000000" pitchFamily="50" charset="-122"/>
                <a:cs typeface="Arial" panose="020B0604020202020204" pitchFamily="34" charset="0"/>
                <a:sym typeface="Arial" panose="020B0604020202020204" pitchFamily="34" charset="0"/>
              </a:rPr>
              <a:t>只有一个地球</a:t>
            </a:r>
            <a:endParaRPr lang="en-US" altLang="zh-CN" sz="7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演示斜黑体" panose="00000A08000000000000" pitchFamily="50" charset="-122"/>
              <a:ea typeface="演示斜黑体" panose="00000A08000000000000" pitchFamily="50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866658" y="3268283"/>
            <a:ext cx="38250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457200"/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语文 六年级 上册 配人教版</a:t>
            </a:r>
          </a:p>
        </p:txBody>
      </p:sp>
      <p:cxnSp>
        <p:nvCxnSpPr>
          <p:cNvPr id="10" name="直接连接符 9"/>
          <p:cNvCxnSpPr/>
          <p:nvPr/>
        </p:nvCxnSpPr>
        <p:spPr>
          <a:xfrm rot="10800000">
            <a:off x="866658" y="3145470"/>
            <a:ext cx="5473670" cy="0"/>
          </a:xfrm>
          <a:prstGeom prst="line">
            <a:avLst/>
          </a:prstGeom>
          <a:ln w="25400" cap="rnd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animBg="1"/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句段感知</a:t>
            </a:r>
          </a:p>
        </p:txBody>
      </p:sp>
      <p:sp>
        <p:nvSpPr>
          <p:cNvPr id="3" name="矩形 25"/>
          <p:cNvSpPr>
            <a:spLocks noChangeArrowheads="1"/>
          </p:cNvSpPr>
          <p:nvPr/>
        </p:nvSpPr>
        <p:spPr bwMode="auto">
          <a:xfrm>
            <a:off x="619760" y="2238861"/>
            <a:ext cx="10787736" cy="1013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    科学家已经证明，至少在以地球为中心的四十万亿千米的范围内，没有适合人类居住的第二个星球。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矩形 25"/>
          <p:cNvSpPr>
            <a:spLocks noChangeArrowheads="1"/>
          </p:cNvSpPr>
          <p:nvPr/>
        </p:nvSpPr>
        <p:spPr bwMode="auto">
          <a:xfrm>
            <a:off x="8423930" y="2743611"/>
            <a:ext cx="4024272" cy="588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直观地表明了范围之大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8608294" y="1188332"/>
            <a:ext cx="1542964" cy="819134"/>
            <a:chOff x="12014" y="5733"/>
            <a:chExt cx="6764" cy="2240"/>
          </a:xfrm>
          <a:solidFill>
            <a:srgbClr val="FFC000"/>
          </a:solidFill>
        </p:grpSpPr>
        <p:sp>
          <p:nvSpPr>
            <p:cNvPr id="6" name="云形标注 33"/>
            <p:cNvSpPr/>
            <p:nvPr/>
          </p:nvSpPr>
          <p:spPr>
            <a:xfrm>
              <a:off x="12502" y="5733"/>
              <a:ext cx="6276" cy="2240"/>
            </a:xfrm>
            <a:prstGeom prst="cloudCallout">
              <a:avLst>
                <a:gd name="adj1" fmla="val -63195"/>
                <a:gd name="adj2" fmla="val 4864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" name="文本框 12"/>
            <p:cNvSpPr txBox="1"/>
            <p:nvPr/>
          </p:nvSpPr>
          <p:spPr>
            <a:xfrm>
              <a:off x="12014" y="6178"/>
              <a:ext cx="5647" cy="117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  引用</a:t>
              </a:r>
            </a:p>
          </p:txBody>
        </p:sp>
      </p:grpSp>
      <p:sp>
        <p:nvSpPr>
          <p:cNvPr id="8" name="圆角矩形 27"/>
          <p:cNvSpPr/>
          <p:nvPr/>
        </p:nvSpPr>
        <p:spPr>
          <a:xfrm>
            <a:off x="6763793" y="2312801"/>
            <a:ext cx="1855888" cy="418011"/>
          </a:xfrm>
          <a:prstGeom prst="roundRect">
            <a:avLst/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7439683" y="2862773"/>
            <a:ext cx="984247" cy="230110"/>
            <a:chOff x="5818120" y="1450843"/>
            <a:chExt cx="967307" cy="194704"/>
          </a:xfrm>
        </p:grpSpPr>
        <p:cxnSp>
          <p:nvCxnSpPr>
            <p:cNvPr id="10" name="直接连接符 9"/>
            <p:cNvCxnSpPr/>
            <p:nvPr/>
          </p:nvCxnSpPr>
          <p:spPr>
            <a:xfrm flipH="1">
              <a:off x="5972432" y="1634705"/>
              <a:ext cx="812995" cy="196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 flipH="1" flipV="1">
              <a:off x="5818120" y="1450843"/>
              <a:ext cx="154313" cy="19470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圆角矩形 37"/>
          <p:cNvSpPr/>
          <p:nvPr/>
        </p:nvSpPr>
        <p:spPr>
          <a:xfrm>
            <a:off x="3669790" y="2337337"/>
            <a:ext cx="711266" cy="418011"/>
          </a:xfrm>
          <a:prstGeom prst="roundRect">
            <a:avLst/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" name="矩形 25"/>
          <p:cNvSpPr>
            <a:spLocks noChangeArrowheads="1"/>
          </p:cNvSpPr>
          <p:nvPr/>
        </p:nvSpPr>
        <p:spPr bwMode="auto">
          <a:xfrm>
            <a:off x="4884880" y="3299692"/>
            <a:ext cx="7220545" cy="588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表示最小的限度，说明了距离的遥远。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4178710" y="2888215"/>
            <a:ext cx="751374" cy="806943"/>
            <a:chOff x="6032860" y="731407"/>
            <a:chExt cx="738442" cy="682782"/>
          </a:xfrm>
        </p:grpSpPr>
        <p:cxnSp>
          <p:nvCxnSpPr>
            <p:cNvPr id="15" name="直接连接符 14"/>
            <p:cNvCxnSpPr/>
            <p:nvPr/>
          </p:nvCxnSpPr>
          <p:spPr>
            <a:xfrm flipH="1">
              <a:off x="6327462" y="1401227"/>
              <a:ext cx="443840" cy="711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 flipH="1" flipV="1">
              <a:off x="6032860" y="731407"/>
              <a:ext cx="268861" cy="68278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" name="图片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12" y="3851924"/>
            <a:ext cx="3152775" cy="303847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8" grpId="0" animBg="1"/>
      <p:bldP spid="12" grpId="0" animBg="1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句段感知</a:t>
            </a:r>
          </a:p>
        </p:txBody>
      </p:sp>
      <p:sp>
        <p:nvSpPr>
          <p:cNvPr id="18" name="波形 17"/>
          <p:cNvSpPr/>
          <p:nvPr/>
        </p:nvSpPr>
        <p:spPr>
          <a:xfrm>
            <a:off x="3108901" y="3976123"/>
            <a:ext cx="6121099" cy="1880642"/>
          </a:xfrm>
          <a:prstGeom prst="wav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0" name="矩形 25"/>
          <p:cNvSpPr>
            <a:spLocks noChangeArrowheads="1"/>
          </p:cNvSpPr>
          <p:nvPr/>
        </p:nvSpPr>
        <p:spPr bwMode="auto">
          <a:xfrm>
            <a:off x="839279" y="1978146"/>
            <a:ext cx="10787736" cy="1493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    只有一个地球，如果它被破坏了，我们别无去处。如果地球上的各种资源都枯竭了，我们很难从别的地方得到补充。我们要精心地保护地球，保护地球的生态环境。让地球更好地造福于我们的子孙后代吧！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1" name="矩形 25"/>
          <p:cNvSpPr>
            <a:spLocks noChangeArrowheads="1"/>
          </p:cNvSpPr>
          <p:nvPr/>
        </p:nvSpPr>
        <p:spPr bwMode="auto">
          <a:xfrm>
            <a:off x="4157149" y="1068484"/>
            <a:ext cx="5167290" cy="588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地球被破坏、资源枯竭的严重后果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2" name="圆角矩形 27"/>
          <p:cNvSpPr/>
          <p:nvPr/>
        </p:nvSpPr>
        <p:spPr>
          <a:xfrm>
            <a:off x="8157636" y="2053008"/>
            <a:ext cx="776814" cy="418011"/>
          </a:xfrm>
          <a:prstGeom prst="roundRect">
            <a:avLst/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4313942" y="1560147"/>
            <a:ext cx="3781593" cy="524480"/>
            <a:chOff x="3746052" y="1751495"/>
            <a:chExt cx="3716507" cy="443780"/>
          </a:xfrm>
        </p:grpSpPr>
        <p:cxnSp>
          <p:nvCxnSpPr>
            <p:cNvPr id="24" name="直接连接符 23"/>
            <p:cNvCxnSpPr/>
            <p:nvPr/>
          </p:nvCxnSpPr>
          <p:spPr>
            <a:xfrm flipH="1" flipV="1">
              <a:off x="5692045" y="1751495"/>
              <a:ext cx="1770514" cy="3810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 flipH="1">
              <a:off x="3746052" y="1758729"/>
              <a:ext cx="1945993" cy="43654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圆角矩形 37"/>
          <p:cNvSpPr/>
          <p:nvPr/>
        </p:nvSpPr>
        <p:spPr>
          <a:xfrm>
            <a:off x="3629983" y="2016124"/>
            <a:ext cx="637217" cy="418011"/>
          </a:xfrm>
          <a:prstGeom prst="roundRect">
            <a:avLst/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7" name="矩形 25"/>
          <p:cNvSpPr>
            <a:spLocks noChangeArrowheads="1"/>
          </p:cNvSpPr>
          <p:nvPr/>
        </p:nvSpPr>
        <p:spPr bwMode="auto">
          <a:xfrm>
            <a:off x="3490314" y="4511667"/>
            <a:ext cx="6154101" cy="671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保护地球，保护地球的生态环境！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979" y="3826223"/>
            <a:ext cx="1597966" cy="223846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/>
      <p:bldP spid="21" grpId="0"/>
      <p:bldP spid="22" grpId="0" animBg="1"/>
      <p:bldP spid="26" grpId="0" animBg="1"/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句段感知</a:t>
            </a:r>
          </a:p>
        </p:txBody>
      </p:sp>
      <p:sp>
        <p:nvSpPr>
          <p:cNvPr id="3" name="矩形 2"/>
          <p:cNvSpPr/>
          <p:nvPr/>
        </p:nvSpPr>
        <p:spPr>
          <a:xfrm>
            <a:off x="4511169" y="2541714"/>
            <a:ext cx="6137697" cy="230832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    这篇课文从人类生存的角度介绍了地球的有关知识，阐明了地球对于人类的重要性及“只有一个地球”的事实，呼吁人类应珍惜资源，保护地球。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黑体" panose="02010609060101010101" charset="-122"/>
              <a:sym typeface="Arial" panose="020B0604020202020204" pitchFamily="34" charset="0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1522262" y="2456310"/>
            <a:ext cx="2673818" cy="2400782"/>
            <a:chOff x="7861363" y="1365506"/>
            <a:chExt cx="2673818" cy="2400782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61363" y="1365506"/>
              <a:ext cx="2673818" cy="2400782"/>
            </a:xfrm>
            <a:prstGeom prst="rect">
              <a:avLst/>
            </a:prstGeom>
          </p:spPr>
        </p:pic>
        <p:sp>
          <p:nvSpPr>
            <p:cNvPr id="6" name="矩形: 圆角 5"/>
            <p:cNvSpPr/>
            <p:nvPr/>
          </p:nvSpPr>
          <p:spPr>
            <a:xfrm rot="21247853">
              <a:off x="8206585" y="2174296"/>
              <a:ext cx="1980695" cy="69088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主题思想</a:t>
              </a: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当堂测评</a:t>
            </a:r>
          </a:p>
        </p:txBody>
      </p:sp>
      <p:sp>
        <p:nvSpPr>
          <p:cNvPr id="3" name="矩形 2"/>
          <p:cNvSpPr/>
          <p:nvPr/>
        </p:nvSpPr>
        <p:spPr>
          <a:xfrm>
            <a:off x="1340091" y="1724762"/>
            <a:ext cx="6237758" cy="588816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1.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读句子，看拼音写词语。</a:t>
            </a:r>
          </a:p>
        </p:txBody>
      </p:sp>
      <p:sp>
        <p:nvSpPr>
          <p:cNvPr id="4" name="圆角矩形 27"/>
          <p:cNvSpPr/>
          <p:nvPr/>
        </p:nvSpPr>
        <p:spPr>
          <a:xfrm>
            <a:off x="938119" y="1626472"/>
            <a:ext cx="8400635" cy="2716377"/>
          </a:xfrm>
          <a:prstGeom prst="roundRect">
            <a:avLst/>
          </a:prstGeom>
          <a:noFill/>
          <a:ln>
            <a:solidFill>
              <a:srgbClr val="E58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矩形 19"/>
          <p:cNvSpPr/>
          <p:nvPr/>
        </p:nvSpPr>
        <p:spPr>
          <a:xfrm>
            <a:off x="1322639" y="2299320"/>
            <a:ext cx="7740793" cy="1696811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     地球上人类生命的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yáo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lán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（           ）。遥望地球，它是一个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jīng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yíng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（           ）的球体，外面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bāo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guǒ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（        ）着一层薄薄的冰蓝色“纱衣”，漂亮极了！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5626791" y="2426471"/>
            <a:ext cx="1466512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摇篮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3789802" y="2950035"/>
            <a:ext cx="919843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晶莹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8231122" y="2950034"/>
            <a:ext cx="919843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包裹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1290" y="3011162"/>
            <a:ext cx="2667000" cy="35814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ldLvl="0" animBg="1"/>
      <p:bldP spid="5" grpId="0"/>
      <p:bldP spid="6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当堂测评</a:t>
            </a:r>
          </a:p>
        </p:txBody>
      </p:sp>
      <p:sp>
        <p:nvSpPr>
          <p:cNvPr id="3" name="矩形 19"/>
          <p:cNvSpPr/>
          <p:nvPr/>
        </p:nvSpPr>
        <p:spPr>
          <a:xfrm>
            <a:off x="1490225" y="1572482"/>
            <a:ext cx="2048959" cy="588816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2.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选词填空。</a:t>
            </a:r>
          </a:p>
        </p:txBody>
      </p:sp>
      <p:sp>
        <p:nvSpPr>
          <p:cNvPr id="4" name="Rectangle 2"/>
          <p:cNvSpPr/>
          <p:nvPr/>
        </p:nvSpPr>
        <p:spPr>
          <a:xfrm>
            <a:off x="1406393" y="2404496"/>
            <a:ext cx="6736048" cy="1696811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   渺小    微小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黑体" panose="02010609060101010101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在大自然面前，人显得十分（          ）。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黑体" panose="02010609060101010101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人的眼睛里容不得一颗（         ）的沙粒。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黑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5" name="圆角矩形 8"/>
          <p:cNvSpPr/>
          <p:nvPr/>
        </p:nvSpPr>
        <p:spPr>
          <a:xfrm>
            <a:off x="835052" y="1527396"/>
            <a:ext cx="7307390" cy="2967533"/>
          </a:xfrm>
          <a:prstGeom prst="roundRect">
            <a:avLst/>
          </a:prstGeom>
          <a:noFill/>
          <a:ln>
            <a:solidFill>
              <a:srgbClr val="E58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484105" y="3054672"/>
            <a:ext cx="886183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渺小</a:t>
            </a:r>
          </a:p>
        </p:txBody>
      </p:sp>
      <p:sp>
        <p:nvSpPr>
          <p:cNvPr id="7" name="矩形 6"/>
          <p:cNvSpPr/>
          <p:nvPr/>
        </p:nvSpPr>
        <p:spPr>
          <a:xfrm>
            <a:off x="4857002" y="3633127"/>
            <a:ext cx="886183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微小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1290" y="3011162"/>
            <a:ext cx="2667000" cy="35814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当堂测评</a:t>
            </a:r>
          </a:p>
        </p:txBody>
      </p:sp>
      <p:sp>
        <p:nvSpPr>
          <p:cNvPr id="3" name="Text Box 3"/>
          <p:cNvSpPr txBox="1"/>
          <p:nvPr/>
        </p:nvSpPr>
        <p:spPr>
          <a:xfrm>
            <a:off x="945280" y="1823804"/>
            <a:ext cx="8194177" cy="1142813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3.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作为地球的小村民，保护环境是我们义不容辞的责任，请你写几条环保用语吧！</a:t>
            </a:r>
          </a:p>
        </p:txBody>
      </p:sp>
      <p:sp>
        <p:nvSpPr>
          <p:cNvPr id="4" name="圆角矩形 8"/>
          <p:cNvSpPr/>
          <p:nvPr/>
        </p:nvSpPr>
        <p:spPr>
          <a:xfrm>
            <a:off x="660400" y="1623265"/>
            <a:ext cx="9306372" cy="2960785"/>
          </a:xfrm>
          <a:prstGeom prst="roundRect">
            <a:avLst/>
          </a:prstGeom>
          <a:noFill/>
          <a:ln>
            <a:solidFill>
              <a:srgbClr val="E58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384858" y="3090680"/>
            <a:ext cx="7857456" cy="588816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示例：同建绿色温馨家园，共享清澈碧水蓝天。</a:t>
            </a:r>
            <a:endParaRPr kumimoji="0" lang="zh-CN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057500" y="3673023"/>
            <a:ext cx="7857456" cy="588816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追求环保是你我的心愿，参与环保是你我的责任。</a:t>
            </a:r>
            <a:endParaRPr kumimoji="0" lang="zh-CN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1290" y="3011162"/>
            <a:ext cx="2667000" cy="35814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29" r="25059" b="1252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 259"/>
          <p:cNvSpPr>
            <a:spLocks noChangeArrowheads="1"/>
          </p:cNvSpPr>
          <p:nvPr/>
        </p:nvSpPr>
        <p:spPr bwMode="auto">
          <a:xfrm>
            <a:off x="866658" y="4524771"/>
            <a:ext cx="1977177" cy="31686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  <a:effectLst/>
        </p:spPr>
        <p:txBody>
          <a:bodyPr wrap="square" lIns="36000" tIns="36000" rIns="36000" bIns="36000" anchor="t" anchorCtr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lvl="0" algn="ctr" defTabSz="457200">
              <a:spcBef>
                <a:spcPts val="0"/>
              </a:spcBef>
              <a:buNone/>
              <a:defRPr/>
            </a:pPr>
            <a:r>
              <a:rPr lang="zh-CN" altLang="en-US" sz="1600" kern="0" smtClean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主讲人：</a:t>
            </a:r>
            <a:r>
              <a:rPr lang="en-US" altLang="zh-CN" sz="1600" kern="0" smtClean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PPT818</a:t>
            </a:r>
            <a:endParaRPr lang="en-US" altLang="zh-CN" sz="1600" kern="0" dirty="0">
              <a:solidFill>
                <a:schemeClr val="bg1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矩形 259"/>
          <p:cNvSpPr>
            <a:spLocks noChangeArrowheads="1"/>
          </p:cNvSpPr>
          <p:nvPr/>
        </p:nvSpPr>
        <p:spPr bwMode="auto">
          <a:xfrm>
            <a:off x="3053392" y="4523102"/>
            <a:ext cx="1738171" cy="31892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  <a:effectLst/>
        </p:spPr>
        <p:txBody>
          <a:bodyPr wrap="square" lIns="36000" tIns="36000" rIns="36000" bIns="36000" anchor="t" anchorCtr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时间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: xxx</a:t>
            </a:r>
          </a:p>
        </p:txBody>
      </p:sp>
      <p:sp>
        <p:nvSpPr>
          <p:cNvPr id="8" name="矩形 259"/>
          <p:cNvSpPr>
            <a:spLocks noChangeArrowheads="1"/>
          </p:cNvSpPr>
          <p:nvPr/>
        </p:nvSpPr>
        <p:spPr bwMode="auto">
          <a:xfrm>
            <a:off x="866658" y="1762876"/>
            <a:ext cx="6606085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457200">
              <a:buFont typeface="Arial" panose="020B0604020202020204" pitchFamily="34" charset="0"/>
              <a:buNone/>
            </a:pPr>
            <a:r>
              <a:rPr lang="zh-CN" altLang="en-US" sz="7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演示斜黑体" panose="00000A08000000000000" pitchFamily="50" charset="-122"/>
                <a:ea typeface="演示斜黑体" panose="00000A08000000000000" pitchFamily="50" charset="-122"/>
                <a:cs typeface="Arial" panose="020B0604020202020204" pitchFamily="34" charset="0"/>
                <a:sym typeface="Arial" panose="020B0604020202020204" pitchFamily="34" charset="0"/>
              </a:rPr>
              <a:t>感谢各位聆听</a:t>
            </a:r>
            <a:endParaRPr lang="en-US" altLang="zh-CN" sz="7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演示斜黑体" panose="00000A08000000000000" pitchFamily="50" charset="-122"/>
              <a:ea typeface="演示斜黑体" panose="00000A08000000000000" pitchFamily="50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866658" y="3268283"/>
            <a:ext cx="38250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457200"/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语文 六年级 上册 配人教版</a:t>
            </a:r>
          </a:p>
        </p:txBody>
      </p:sp>
      <p:cxnSp>
        <p:nvCxnSpPr>
          <p:cNvPr id="10" name="直接连接符 9"/>
          <p:cNvCxnSpPr/>
          <p:nvPr/>
        </p:nvCxnSpPr>
        <p:spPr>
          <a:xfrm rot="10800000">
            <a:off x="866658" y="3145470"/>
            <a:ext cx="5473670" cy="0"/>
          </a:xfrm>
          <a:prstGeom prst="line">
            <a:avLst/>
          </a:prstGeom>
          <a:ln w="25400" cap="rnd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趣味导入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" r="333"/>
          <a:stretch>
            <a:fillRect/>
          </a:stretch>
        </p:blipFill>
        <p:spPr>
          <a:xfrm>
            <a:off x="5323840" y="2304189"/>
            <a:ext cx="5933440" cy="2979028"/>
          </a:xfrm>
          <a:prstGeom prst="rect">
            <a:avLst/>
          </a:prstGeom>
        </p:spPr>
      </p:pic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2494640" y="3375159"/>
            <a:ext cx="1575048" cy="83708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地球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 bldLvl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资料链接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088118" y="2330249"/>
            <a:ext cx="6387878" cy="30469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地球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太阳系八大行星之一，按距离太阳远近的次序计为第三颗，形状像球而略扁，自转一周时间是一昼夜，绕太阳一周的时间是一年。周围有大气层包围着，表面是陆地和海洋，有人类和动植物等生存。有一个卫星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——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月球。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66"/>
          <a:stretch>
            <a:fillRect/>
          </a:stretch>
        </p:blipFill>
        <p:spPr>
          <a:xfrm>
            <a:off x="8137603" y="2467952"/>
            <a:ext cx="3143250" cy="304371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字词认读</a:t>
            </a:r>
          </a:p>
        </p:txBody>
      </p:sp>
      <p:sp>
        <p:nvSpPr>
          <p:cNvPr id="7" name="文本框 3"/>
          <p:cNvSpPr txBox="1"/>
          <p:nvPr/>
        </p:nvSpPr>
        <p:spPr>
          <a:xfrm>
            <a:off x="635650" y="2028516"/>
            <a:ext cx="9819381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 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晶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莹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    包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裹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    摇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篮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     和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蔼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    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资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源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黑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927445" y="1549327"/>
            <a:ext cx="884872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  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yíng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      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guǒ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        </a:t>
            </a:r>
            <a:r>
              <a:rPr kumimoji="0" lang="en-US" altLang="zh-CN" sz="24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lán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           </a:t>
            </a:r>
            <a:r>
              <a:rPr kumimoji="0" lang="en-US" altLang="zh-CN" sz="24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ǎi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     </a:t>
            </a:r>
            <a:r>
              <a:rPr kumimoji="0" lang="en-US" altLang="zh-CN" sz="24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zī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文本框 7"/>
          <p:cNvSpPr txBox="1"/>
          <p:nvPr/>
        </p:nvSpPr>
        <p:spPr>
          <a:xfrm>
            <a:off x="835052" y="3136612"/>
            <a:ext cx="9131936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贡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献    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滥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用    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基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地     目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睹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    枯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竭</a:t>
            </a:r>
          </a:p>
        </p:txBody>
      </p:sp>
      <p:sp>
        <p:nvSpPr>
          <p:cNvPr id="10" name="矩形 9"/>
          <p:cNvSpPr/>
          <p:nvPr/>
        </p:nvSpPr>
        <p:spPr>
          <a:xfrm>
            <a:off x="553748" y="2729039"/>
            <a:ext cx="9271000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  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gòng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      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làn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          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jī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                  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dǔ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           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jié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方正舒体" panose="02010601030101010101" charset="-122"/>
              <a:sym typeface="Arial" panose="020B0604020202020204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9132" y="2230580"/>
            <a:ext cx="2999768" cy="402826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字词认读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5336326" y="2044383"/>
            <a:ext cx="1612340" cy="775335"/>
            <a:chOff x="11338" y="3255"/>
            <a:chExt cx="2316" cy="1221"/>
          </a:xfrm>
        </p:grpSpPr>
        <p:grpSp>
          <p:nvGrpSpPr>
            <p:cNvPr id="14" name="组合 13"/>
            <p:cNvGrpSpPr/>
            <p:nvPr/>
          </p:nvGrpSpPr>
          <p:grpSpPr>
            <a:xfrm>
              <a:off x="12481" y="3255"/>
              <a:ext cx="1173" cy="1221"/>
              <a:chOff x="8219" y="2269"/>
              <a:chExt cx="1255" cy="1288"/>
            </a:xfrm>
          </p:grpSpPr>
          <p:sp>
            <p:nvSpPr>
              <p:cNvPr id="19" name="矩形 18"/>
              <p:cNvSpPr/>
              <p:nvPr/>
            </p:nvSpPr>
            <p:spPr>
              <a:xfrm>
                <a:off x="8219" y="2269"/>
                <a:ext cx="1255" cy="1288"/>
              </a:xfrm>
              <a:prstGeom prst="rect">
                <a:avLst/>
              </a:pr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  <p:cxnSp>
            <p:nvCxnSpPr>
              <p:cNvPr id="20" name="直接连接符 19"/>
              <p:cNvCxnSpPr>
                <a:stCxn id="19" idx="1"/>
                <a:endCxn id="19" idx="3"/>
              </p:cNvCxnSpPr>
              <p:nvPr/>
            </p:nvCxnSpPr>
            <p:spPr>
              <a:xfrm>
                <a:off x="8219" y="2913"/>
                <a:ext cx="1255" cy="0"/>
              </a:xfrm>
              <a:prstGeom prst="line">
                <a:avLst/>
              </a:prstGeom>
              <a:ln w="15875" cmpd="sng">
                <a:solidFill>
                  <a:srgbClr val="FF000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连接符 20"/>
              <p:cNvCxnSpPr>
                <a:stCxn id="19" idx="0"/>
                <a:endCxn id="19" idx="2"/>
              </p:cNvCxnSpPr>
              <p:nvPr/>
            </p:nvCxnSpPr>
            <p:spPr>
              <a:xfrm>
                <a:off x="8847" y="2269"/>
                <a:ext cx="0" cy="1288"/>
              </a:xfrm>
              <a:prstGeom prst="line">
                <a:avLst/>
              </a:prstGeom>
              <a:ln w="15875" cmpd="sng">
                <a:solidFill>
                  <a:srgbClr val="FF000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" name="组合 14"/>
            <p:cNvGrpSpPr/>
            <p:nvPr/>
          </p:nvGrpSpPr>
          <p:grpSpPr>
            <a:xfrm>
              <a:off x="11338" y="3255"/>
              <a:ext cx="1143" cy="1221"/>
              <a:chOff x="8365" y="2269"/>
              <a:chExt cx="1223" cy="1288"/>
            </a:xfrm>
          </p:grpSpPr>
          <p:sp>
            <p:nvSpPr>
              <p:cNvPr id="16" name="矩形 15"/>
              <p:cNvSpPr/>
              <p:nvPr/>
            </p:nvSpPr>
            <p:spPr>
              <a:xfrm>
                <a:off x="8365" y="2269"/>
                <a:ext cx="1223" cy="1288"/>
              </a:xfrm>
              <a:prstGeom prst="rect">
                <a:avLst/>
              </a:pr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  <p:cxnSp>
            <p:nvCxnSpPr>
              <p:cNvPr id="17" name="直接连接符 16"/>
              <p:cNvCxnSpPr>
                <a:stCxn id="16" idx="1"/>
                <a:endCxn id="16" idx="3"/>
              </p:cNvCxnSpPr>
              <p:nvPr/>
            </p:nvCxnSpPr>
            <p:spPr>
              <a:xfrm>
                <a:off x="8365" y="2914"/>
                <a:ext cx="1223" cy="0"/>
              </a:xfrm>
              <a:prstGeom prst="line">
                <a:avLst/>
              </a:prstGeom>
              <a:ln w="15875" cmpd="sng">
                <a:solidFill>
                  <a:srgbClr val="FF000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接连接符 17"/>
              <p:cNvCxnSpPr>
                <a:stCxn id="16" idx="0"/>
                <a:endCxn id="16" idx="2"/>
              </p:cNvCxnSpPr>
              <p:nvPr/>
            </p:nvCxnSpPr>
            <p:spPr>
              <a:xfrm>
                <a:off x="8977" y="2269"/>
                <a:ext cx="0" cy="1288"/>
              </a:xfrm>
              <a:prstGeom prst="line">
                <a:avLst/>
              </a:prstGeom>
              <a:ln w="15875" cmpd="sng">
                <a:solidFill>
                  <a:srgbClr val="FF000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3" name="矩形 10"/>
          <p:cNvSpPr/>
          <p:nvPr/>
        </p:nvSpPr>
        <p:spPr>
          <a:xfrm flipH="1">
            <a:off x="4907279" y="3184593"/>
            <a:ext cx="3277869" cy="2166853"/>
          </a:xfrm>
          <a:custGeom>
            <a:avLst/>
            <a:gdLst>
              <a:gd name="connsiteX0" fmla="*/ 0 w 5963288"/>
              <a:gd name="connsiteY0" fmla="*/ 0 h 504056"/>
              <a:gd name="connsiteX1" fmla="*/ 5963288 w 5963288"/>
              <a:gd name="connsiteY1" fmla="*/ 0 h 504056"/>
              <a:gd name="connsiteX2" fmla="*/ 5963288 w 5963288"/>
              <a:gd name="connsiteY2" fmla="*/ 504056 h 504056"/>
              <a:gd name="connsiteX3" fmla="*/ 0 w 5963288"/>
              <a:gd name="connsiteY3" fmla="*/ 504056 h 504056"/>
              <a:gd name="connsiteX4" fmla="*/ 0 w 5963288"/>
              <a:gd name="connsiteY4" fmla="*/ 0 h 504056"/>
              <a:gd name="connsiteX0-1" fmla="*/ 0 w 5963288"/>
              <a:gd name="connsiteY0-2" fmla="*/ 0 h 531765"/>
              <a:gd name="connsiteX1-3" fmla="*/ 5963288 w 5963288"/>
              <a:gd name="connsiteY1-4" fmla="*/ 0 h 531765"/>
              <a:gd name="connsiteX2-5" fmla="*/ 5963288 w 5963288"/>
              <a:gd name="connsiteY2-6" fmla="*/ 504056 h 531765"/>
              <a:gd name="connsiteX3-7" fmla="*/ 193964 w 5963288"/>
              <a:gd name="connsiteY3-8" fmla="*/ 531765 h 531765"/>
              <a:gd name="connsiteX4-9" fmla="*/ 0 w 5963288"/>
              <a:gd name="connsiteY4-10" fmla="*/ 0 h 531765"/>
              <a:gd name="connsiteX0-11" fmla="*/ 0 w 5963288"/>
              <a:gd name="connsiteY0-12" fmla="*/ 0 h 517910"/>
              <a:gd name="connsiteX1-13" fmla="*/ 5963288 w 5963288"/>
              <a:gd name="connsiteY1-14" fmla="*/ 0 h 517910"/>
              <a:gd name="connsiteX2-15" fmla="*/ 5963288 w 5963288"/>
              <a:gd name="connsiteY2-16" fmla="*/ 504056 h 517910"/>
              <a:gd name="connsiteX3-17" fmla="*/ 235528 w 5963288"/>
              <a:gd name="connsiteY3-18" fmla="*/ 517910 h 517910"/>
              <a:gd name="connsiteX4-19" fmla="*/ 0 w 5963288"/>
              <a:gd name="connsiteY4-20" fmla="*/ 0 h 517910"/>
              <a:gd name="connsiteX0-21" fmla="*/ 5963288 w 6054728"/>
              <a:gd name="connsiteY0-22" fmla="*/ 504056 h 595496"/>
              <a:gd name="connsiteX1-23" fmla="*/ 235528 w 6054728"/>
              <a:gd name="connsiteY1-24" fmla="*/ 517910 h 595496"/>
              <a:gd name="connsiteX2-25" fmla="*/ 0 w 6054728"/>
              <a:gd name="connsiteY2-26" fmla="*/ 0 h 595496"/>
              <a:gd name="connsiteX3-27" fmla="*/ 5963288 w 6054728"/>
              <a:gd name="connsiteY3-28" fmla="*/ 0 h 595496"/>
              <a:gd name="connsiteX4-29" fmla="*/ 6054728 w 6054728"/>
              <a:gd name="connsiteY4-30" fmla="*/ 595496 h 595496"/>
              <a:gd name="connsiteX0-31" fmla="*/ 5963288 w 5963288"/>
              <a:gd name="connsiteY0-32" fmla="*/ 504056 h 517910"/>
              <a:gd name="connsiteX1-33" fmla="*/ 235528 w 5963288"/>
              <a:gd name="connsiteY1-34" fmla="*/ 517910 h 517910"/>
              <a:gd name="connsiteX2-35" fmla="*/ 0 w 5963288"/>
              <a:gd name="connsiteY2-36" fmla="*/ 0 h 517910"/>
              <a:gd name="connsiteX3-37" fmla="*/ 5963288 w 5963288"/>
              <a:gd name="connsiteY3-38" fmla="*/ 0 h 51791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963288" h="517910">
                <a:moveTo>
                  <a:pt x="5963288" y="504056"/>
                </a:moveTo>
                <a:lnTo>
                  <a:pt x="235528" y="517910"/>
                </a:lnTo>
                <a:lnTo>
                  <a:pt x="0" y="0"/>
                </a:lnTo>
                <a:lnTo>
                  <a:pt x="5963288" y="0"/>
                </a:lnTo>
              </a:path>
            </a:pathLst>
          </a:custGeom>
          <a:pattFill prst="openDmnd">
            <a:fgClr>
              <a:srgbClr val="259F90"/>
            </a:fgClr>
            <a:bgClr>
              <a:srgbClr val="29B1A1"/>
            </a:bgClr>
          </a:pattFill>
          <a:ln w="25400" cap="flat" cmpd="sng" algn="ctr">
            <a:solidFill>
              <a:sysClr val="window" lastClr="FFFFFF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924786" y="3077799"/>
            <a:ext cx="3097937" cy="1498039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1572165" y="2148047"/>
            <a:ext cx="795020" cy="775335"/>
            <a:chOff x="8365" y="2269"/>
            <a:chExt cx="1340" cy="1288"/>
          </a:xfrm>
        </p:grpSpPr>
        <p:sp>
          <p:nvSpPr>
            <p:cNvPr id="26" name="矩形 25"/>
            <p:cNvSpPr/>
            <p:nvPr/>
          </p:nvSpPr>
          <p:spPr>
            <a:xfrm>
              <a:off x="8365" y="2269"/>
              <a:ext cx="1341" cy="1288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27" name="直接连接符 26"/>
            <p:cNvCxnSpPr>
              <a:stCxn id="26" idx="1"/>
              <a:endCxn id="26" idx="3"/>
            </p:cNvCxnSpPr>
            <p:nvPr/>
          </p:nvCxnSpPr>
          <p:spPr>
            <a:xfrm>
              <a:off x="8365" y="2913"/>
              <a:ext cx="1341" cy="0"/>
            </a:xfrm>
            <a:prstGeom prst="line">
              <a:avLst/>
            </a:prstGeom>
            <a:ln w="15875" cmpd="sng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>
              <a:stCxn id="26" idx="0"/>
              <a:endCxn id="26" idx="2"/>
            </p:cNvCxnSpPr>
            <p:nvPr/>
          </p:nvCxnSpPr>
          <p:spPr>
            <a:xfrm>
              <a:off x="9036" y="2269"/>
              <a:ext cx="0" cy="1288"/>
            </a:xfrm>
            <a:prstGeom prst="line">
              <a:avLst/>
            </a:prstGeom>
            <a:ln w="15875" cmpd="sng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矩形 28"/>
          <p:cNvSpPr/>
          <p:nvPr/>
        </p:nvSpPr>
        <p:spPr>
          <a:xfrm>
            <a:off x="5417819" y="1859294"/>
            <a:ext cx="2447290" cy="9198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恩  赐</a:t>
            </a:r>
          </a:p>
        </p:txBody>
      </p:sp>
      <p:sp>
        <p:nvSpPr>
          <p:cNvPr id="30" name="矩形 29"/>
          <p:cNvSpPr/>
          <p:nvPr/>
        </p:nvSpPr>
        <p:spPr>
          <a:xfrm>
            <a:off x="1568989" y="1973622"/>
            <a:ext cx="3099616" cy="9198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 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慷 慨</a:t>
            </a:r>
          </a:p>
        </p:txBody>
      </p:sp>
      <p:sp>
        <p:nvSpPr>
          <p:cNvPr id="31" name="矩形 30"/>
          <p:cNvSpPr/>
          <p:nvPr/>
        </p:nvSpPr>
        <p:spPr>
          <a:xfrm>
            <a:off x="1366208" y="3377508"/>
            <a:ext cx="3724684" cy="588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大方，不吝惜。</a:t>
            </a:r>
          </a:p>
        </p:txBody>
      </p:sp>
      <p:sp>
        <p:nvSpPr>
          <p:cNvPr id="32" name="矩形 31"/>
          <p:cNvSpPr/>
          <p:nvPr/>
        </p:nvSpPr>
        <p:spPr>
          <a:xfrm>
            <a:off x="5023484" y="3329337"/>
            <a:ext cx="3160395" cy="16968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原指帝王给予赏赐，现泛指因怜悯而施舍（多含贬义）。</a:t>
            </a:r>
          </a:p>
        </p:txBody>
      </p:sp>
      <p:sp>
        <p:nvSpPr>
          <p:cNvPr id="33" name="矩形 32"/>
          <p:cNvSpPr/>
          <p:nvPr/>
        </p:nvSpPr>
        <p:spPr>
          <a:xfrm flipH="1">
            <a:off x="5414645" y="1521813"/>
            <a:ext cx="22777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ēn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   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cì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方正舒体" panose="02010601030101010101" charset="-122"/>
              <a:sym typeface="Arial" panose="020B0604020202020204" pitchFamily="34" charset="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1469057" y="1599384"/>
            <a:ext cx="25419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 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kāng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kǎi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方正舒体" panose="02010601030101010101" charset="-122"/>
              <a:sym typeface="Arial" panose="020B0604020202020204" pitchFamily="34" charset="0"/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2367475" y="2147641"/>
            <a:ext cx="795020" cy="775335"/>
            <a:chOff x="8365" y="2269"/>
            <a:chExt cx="1340" cy="1288"/>
          </a:xfrm>
        </p:grpSpPr>
        <p:sp>
          <p:nvSpPr>
            <p:cNvPr id="36" name="矩形 35"/>
            <p:cNvSpPr/>
            <p:nvPr/>
          </p:nvSpPr>
          <p:spPr>
            <a:xfrm>
              <a:off x="8365" y="2269"/>
              <a:ext cx="1341" cy="1288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37" name="直接连接符 36"/>
            <p:cNvCxnSpPr>
              <a:stCxn id="36" idx="1"/>
              <a:endCxn id="36" idx="3"/>
            </p:cNvCxnSpPr>
            <p:nvPr/>
          </p:nvCxnSpPr>
          <p:spPr>
            <a:xfrm>
              <a:off x="8365" y="2913"/>
              <a:ext cx="1341" cy="0"/>
            </a:xfrm>
            <a:prstGeom prst="line">
              <a:avLst/>
            </a:prstGeom>
            <a:ln w="15875" cmpd="sng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>
              <a:stCxn id="36" idx="0"/>
              <a:endCxn id="36" idx="2"/>
            </p:cNvCxnSpPr>
            <p:nvPr/>
          </p:nvCxnSpPr>
          <p:spPr>
            <a:xfrm>
              <a:off x="9036" y="2269"/>
              <a:ext cx="0" cy="1288"/>
            </a:xfrm>
            <a:prstGeom prst="line">
              <a:avLst/>
            </a:prstGeom>
            <a:ln w="15875" cmpd="sng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9132" y="2230580"/>
            <a:ext cx="2999768" cy="402826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ldLvl="0" animBg="1"/>
      <p:bldP spid="24" grpId="0" bldLvl="0" animBg="1"/>
      <p:bldP spid="31" grpId="0"/>
      <p:bldP spid="32" grpId="0"/>
      <p:bldP spid="33" grpId="0"/>
      <p:bldP spid="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句段感知</a:t>
            </a:r>
          </a:p>
        </p:txBody>
      </p:sp>
      <p:grpSp>
        <p:nvGrpSpPr>
          <p:cNvPr id="39" name="组合 38"/>
          <p:cNvGrpSpPr/>
          <p:nvPr/>
        </p:nvGrpSpPr>
        <p:grpSpPr>
          <a:xfrm>
            <a:off x="1538514" y="1727407"/>
            <a:ext cx="5811089" cy="1472372"/>
            <a:chOff x="12616" y="6108"/>
            <a:chExt cx="5903" cy="1857"/>
          </a:xfrm>
        </p:grpSpPr>
        <p:sp>
          <p:nvSpPr>
            <p:cNvPr id="40" name="云形标注 8"/>
            <p:cNvSpPr/>
            <p:nvPr/>
          </p:nvSpPr>
          <p:spPr>
            <a:xfrm>
              <a:off x="12616" y="6108"/>
              <a:ext cx="5903" cy="1857"/>
            </a:xfrm>
            <a:prstGeom prst="cloudCallout">
              <a:avLst>
                <a:gd name="adj1" fmla="val -56949"/>
                <a:gd name="adj2" fmla="val 69912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1" name="文本框 12"/>
            <p:cNvSpPr txBox="1"/>
            <p:nvPr/>
          </p:nvSpPr>
          <p:spPr>
            <a:xfrm>
              <a:off x="13058" y="6356"/>
              <a:ext cx="5019" cy="14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marR="0" lvl="0" indent="0" algn="l" defTabSz="4572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     默读课文，说说课文写了关于地球的哪几方面的内容？</a:t>
              </a:r>
            </a:p>
          </p:txBody>
        </p:sp>
      </p:grpSp>
      <p:sp>
        <p:nvSpPr>
          <p:cNvPr id="42" name="文本框 41"/>
          <p:cNvSpPr txBox="1">
            <a:spLocks noChangeArrowheads="1"/>
          </p:cNvSpPr>
          <p:nvPr/>
        </p:nvSpPr>
        <p:spPr bwMode="auto">
          <a:xfrm>
            <a:off x="1952648" y="3634716"/>
            <a:ext cx="5074045" cy="547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u"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地球美丽壮观；</a:t>
            </a:r>
          </a:p>
        </p:txBody>
      </p:sp>
      <p:sp>
        <p:nvSpPr>
          <p:cNvPr id="43" name="文本框 42"/>
          <p:cNvSpPr txBox="1">
            <a:spLocks noChangeArrowheads="1"/>
          </p:cNvSpPr>
          <p:nvPr/>
        </p:nvSpPr>
        <p:spPr bwMode="auto">
          <a:xfrm>
            <a:off x="1952648" y="4225920"/>
            <a:ext cx="6480991" cy="547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u"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地球是渺小的，自然资源是有限的；</a:t>
            </a:r>
          </a:p>
        </p:txBody>
      </p:sp>
      <p:sp>
        <p:nvSpPr>
          <p:cNvPr id="44" name="文本框 43"/>
          <p:cNvSpPr txBox="1">
            <a:spLocks noChangeArrowheads="1"/>
          </p:cNvSpPr>
          <p:nvPr/>
        </p:nvSpPr>
        <p:spPr bwMode="auto">
          <a:xfrm>
            <a:off x="1952648" y="4779390"/>
            <a:ext cx="6480991" cy="547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u"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人类无法移居到别的星球；</a:t>
            </a:r>
          </a:p>
        </p:txBody>
      </p:sp>
      <p:sp>
        <p:nvSpPr>
          <p:cNvPr id="45" name="文本框 44"/>
          <p:cNvSpPr txBox="1">
            <a:spLocks noChangeArrowheads="1"/>
          </p:cNvSpPr>
          <p:nvPr/>
        </p:nvSpPr>
        <p:spPr bwMode="auto">
          <a:xfrm>
            <a:off x="1973632" y="5331312"/>
            <a:ext cx="9634748" cy="547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u"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人类应该保护地球。</a:t>
            </a:r>
          </a:p>
        </p:txBody>
      </p:sp>
      <p:pic>
        <p:nvPicPr>
          <p:cNvPr id="46" name="图片 4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59"/>
          <a:stretch>
            <a:fillRect/>
          </a:stretch>
        </p:blipFill>
        <p:spPr>
          <a:xfrm>
            <a:off x="7708085" y="1612131"/>
            <a:ext cx="3629171" cy="3359878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4" grpId="0"/>
      <p:bldP spid="4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句段感知</a:t>
            </a:r>
          </a:p>
        </p:txBody>
      </p:sp>
      <p:sp>
        <p:nvSpPr>
          <p:cNvPr id="3" name="矩形 25"/>
          <p:cNvSpPr>
            <a:spLocks noChangeArrowheads="1"/>
          </p:cNvSpPr>
          <p:nvPr/>
        </p:nvSpPr>
        <p:spPr bwMode="auto">
          <a:xfrm>
            <a:off x="1066791" y="1887620"/>
            <a:ext cx="6002323" cy="2973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据有幸飞上太空的宇航员介绍，他们在天际遨游时遥望地球，映入眼帘的是一个晶莹的球体，上面蓝色和白色的纹痕相互交错，周围裹着一层薄薄的水蓝色“纱衣”。地球，这位人类的母亲，这个生命的摇篮，是那样美丽壮观，和蔼可亲。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7180175" y="1149508"/>
            <a:ext cx="4069951" cy="1907066"/>
            <a:chOff x="11937" y="5742"/>
            <a:chExt cx="6519" cy="2858"/>
          </a:xfrm>
          <a:solidFill>
            <a:srgbClr val="FFC000"/>
          </a:solidFill>
        </p:grpSpPr>
        <p:sp>
          <p:nvSpPr>
            <p:cNvPr id="5" name="云形标注 8"/>
            <p:cNvSpPr/>
            <p:nvPr/>
          </p:nvSpPr>
          <p:spPr>
            <a:xfrm>
              <a:off x="11937" y="5742"/>
              <a:ext cx="6519" cy="2858"/>
            </a:xfrm>
            <a:prstGeom prst="cloudCallout">
              <a:avLst>
                <a:gd name="adj1" fmla="val -63195"/>
                <a:gd name="adj2" fmla="val 4864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" name="文本框 12"/>
            <p:cNvSpPr txBox="1"/>
            <p:nvPr/>
          </p:nvSpPr>
          <p:spPr>
            <a:xfrm>
              <a:off x="12459" y="6224"/>
              <a:ext cx="5647" cy="166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  这是对地球的赞美，突出了地球的可爱与美丽，体现了作者对地球的热爱。</a:t>
              </a:r>
            </a:p>
          </p:txBody>
        </p:sp>
      </p:grp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948519" y="5073541"/>
            <a:ext cx="7818749" cy="100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将地球比作母亲、摇篮，说明了地球是人类及万物生存繁衍的地方，阐明了地球与人类及万物的关系。</a:t>
            </a:r>
          </a:p>
        </p:txBody>
      </p:sp>
      <p:cxnSp>
        <p:nvCxnSpPr>
          <p:cNvPr id="8" name="直接连接符 7"/>
          <p:cNvCxnSpPr/>
          <p:nvPr/>
        </p:nvCxnSpPr>
        <p:spPr>
          <a:xfrm>
            <a:off x="6327432" y="3828492"/>
            <a:ext cx="7416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1091782" y="4295631"/>
            <a:ext cx="5741247" cy="745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V="1">
            <a:off x="1125808" y="4754431"/>
            <a:ext cx="2762255" cy="1099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圆角矩形 22"/>
          <p:cNvSpPr/>
          <p:nvPr/>
        </p:nvSpPr>
        <p:spPr>
          <a:xfrm>
            <a:off x="6572109" y="2439052"/>
            <a:ext cx="389554" cy="418011"/>
          </a:xfrm>
          <a:prstGeom prst="roundRect">
            <a:avLst/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" name="圆角矩形 34"/>
          <p:cNvSpPr/>
          <p:nvPr/>
        </p:nvSpPr>
        <p:spPr>
          <a:xfrm>
            <a:off x="3254274" y="2956170"/>
            <a:ext cx="2546451" cy="418011"/>
          </a:xfrm>
          <a:prstGeom prst="roundRect">
            <a:avLst/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" name="圆角矩形 36"/>
          <p:cNvSpPr/>
          <p:nvPr/>
        </p:nvSpPr>
        <p:spPr>
          <a:xfrm>
            <a:off x="3888063" y="3410481"/>
            <a:ext cx="2112687" cy="418011"/>
          </a:xfrm>
          <a:prstGeom prst="roundRect">
            <a:avLst/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8997881" y="3734289"/>
            <a:ext cx="1697748" cy="533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打比方</a:t>
            </a:r>
          </a:p>
        </p:txBody>
      </p:sp>
      <p:sp>
        <p:nvSpPr>
          <p:cNvPr id="15" name="圆角矩形 40"/>
          <p:cNvSpPr/>
          <p:nvPr/>
        </p:nvSpPr>
        <p:spPr>
          <a:xfrm>
            <a:off x="1091782" y="2922838"/>
            <a:ext cx="1270418" cy="418011"/>
          </a:xfrm>
          <a:prstGeom prst="roundRect">
            <a:avLst/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11" grpId="0" animBg="1"/>
      <p:bldP spid="12" grpId="0" animBg="1"/>
      <p:bldP spid="13" grpId="0" animBg="1"/>
      <p:bldP spid="14" grpId="0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句段感知</a:t>
            </a:r>
          </a:p>
        </p:txBody>
      </p:sp>
      <p:sp>
        <p:nvSpPr>
          <p:cNvPr id="16" name="任意多边形 47"/>
          <p:cNvSpPr/>
          <p:nvPr>
            <p:custDataLst>
              <p:tags r:id="rId2"/>
            </p:custDataLst>
          </p:nvPr>
        </p:nvSpPr>
        <p:spPr>
          <a:xfrm>
            <a:off x="4576799" y="3595710"/>
            <a:ext cx="4269629" cy="2321117"/>
          </a:xfrm>
          <a:custGeom>
            <a:avLst/>
            <a:gdLst>
              <a:gd name="connsiteX0" fmla="*/ 5955922 w 5955922"/>
              <a:gd name="connsiteY0" fmla="*/ 0 h 699160"/>
              <a:gd name="connsiteX1" fmla="*/ 5762221 w 5955922"/>
              <a:gd name="connsiteY1" fmla="*/ 671470 h 699160"/>
              <a:gd name="connsiteX2" fmla="*/ 0 w 5955922"/>
              <a:gd name="connsiteY2" fmla="*/ 699160 h 699160"/>
              <a:gd name="connsiteX3" fmla="*/ 176842 w 5955922"/>
              <a:gd name="connsiteY3" fmla="*/ 45351 h 699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55922" h="699160">
                <a:moveTo>
                  <a:pt x="5955922" y="0"/>
                </a:moveTo>
                <a:lnTo>
                  <a:pt x="5762221" y="671470"/>
                </a:lnTo>
                <a:lnTo>
                  <a:pt x="0" y="699160"/>
                </a:lnTo>
                <a:lnTo>
                  <a:pt x="176842" y="45351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7" name="矩形 25"/>
          <p:cNvSpPr>
            <a:spLocks noChangeArrowheads="1"/>
          </p:cNvSpPr>
          <p:nvPr/>
        </p:nvSpPr>
        <p:spPr bwMode="auto">
          <a:xfrm>
            <a:off x="1166177" y="1638489"/>
            <a:ext cx="5245587" cy="2012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但是，在群星璀璨的宇宙中，地球是一个半径约为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6400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千米的星球。同茫茫宇宙相比，地球是渺小的。它只有这么大，不会再长大。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8130885" y="1054100"/>
            <a:ext cx="2440067" cy="533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列数字   作比较</a:t>
            </a:r>
          </a:p>
        </p:txBody>
      </p:sp>
      <p:cxnSp>
        <p:nvCxnSpPr>
          <p:cNvPr id="19" name="直接连接符 18"/>
          <p:cNvCxnSpPr/>
          <p:nvPr/>
        </p:nvCxnSpPr>
        <p:spPr>
          <a:xfrm flipV="1">
            <a:off x="2536699" y="2596316"/>
            <a:ext cx="2421903" cy="123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组合 19"/>
          <p:cNvGrpSpPr/>
          <p:nvPr/>
        </p:nvGrpSpPr>
        <p:grpSpPr>
          <a:xfrm>
            <a:off x="4830614" y="2294045"/>
            <a:ext cx="3076137" cy="314615"/>
            <a:chOff x="3244999" y="1562458"/>
            <a:chExt cx="3076137" cy="314615"/>
          </a:xfrm>
        </p:grpSpPr>
        <p:cxnSp>
          <p:nvCxnSpPr>
            <p:cNvPr id="21" name="直接连接符 20"/>
            <p:cNvCxnSpPr/>
            <p:nvPr/>
          </p:nvCxnSpPr>
          <p:spPr>
            <a:xfrm>
              <a:off x="3244999" y="1877071"/>
              <a:ext cx="272420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 flipV="1">
              <a:off x="5969204" y="1562458"/>
              <a:ext cx="351932" cy="31461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矩形 22"/>
          <p:cNvSpPr/>
          <p:nvPr/>
        </p:nvSpPr>
        <p:spPr>
          <a:xfrm>
            <a:off x="7906751" y="1969830"/>
            <a:ext cx="4149013" cy="5195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准确地说明地球的体积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24" name="直接连接符 23"/>
          <p:cNvCxnSpPr/>
          <p:nvPr/>
        </p:nvCxnSpPr>
        <p:spPr>
          <a:xfrm>
            <a:off x="1290949" y="3073045"/>
            <a:ext cx="4141350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组合 24"/>
          <p:cNvGrpSpPr/>
          <p:nvPr/>
        </p:nvGrpSpPr>
        <p:grpSpPr>
          <a:xfrm>
            <a:off x="5723190" y="2828158"/>
            <a:ext cx="2407691" cy="258918"/>
            <a:chOff x="3820697" y="1458318"/>
            <a:chExt cx="2366250" cy="219079"/>
          </a:xfrm>
        </p:grpSpPr>
        <p:cxnSp>
          <p:nvCxnSpPr>
            <p:cNvPr id="26" name="直接连接符 25"/>
            <p:cNvCxnSpPr/>
            <p:nvPr/>
          </p:nvCxnSpPr>
          <p:spPr>
            <a:xfrm>
              <a:off x="3820697" y="1677394"/>
              <a:ext cx="2002745" cy="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 flipV="1">
              <a:off x="5823442" y="1458318"/>
              <a:ext cx="363505" cy="2190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矩形 27"/>
          <p:cNvSpPr/>
          <p:nvPr/>
        </p:nvSpPr>
        <p:spPr>
          <a:xfrm>
            <a:off x="8130885" y="2456768"/>
            <a:ext cx="4149013" cy="588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地球的渺小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9" name="矩形 28"/>
          <p:cNvSpPr>
            <a:spLocks noChangeArrowheads="1"/>
          </p:cNvSpPr>
          <p:nvPr/>
        </p:nvSpPr>
        <p:spPr bwMode="auto">
          <a:xfrm>
            <a:off x="4661301" y="3999630"/>
            <a:ext cx="4351207" cy="1532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人类的活动范围是有限的，地球对于人类而言非常珍贵，人类应该珍惜和保护地球。</a:t>
            </a: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1533" y="4023408"/>
            <a:ext cx="3055134" cy="152756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/>
      <p:bldP spid="23" grpId="0"/>
      <p:bldP spid="28" grpId="0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句段感知</a:t>
            </a:r>
          </a:p>
        </p:txBody>
      </p:sp>
      <p:sp>
        <p:nvSpPr>
          <p:cNvPr id="3" name="任意多边形 27"/>
          <p:cNvSpPr/>
          <p:nvPr>
            <p:custDataLst>
              <p:tags r:id="rId2"/>
            </p:custDataLst>
          </p:nvPr>
        </p:nvSpPr>
        <p:spPr>
          <a:xfrm>
            <a:off x="6706640" y="2486460"/>
            <a:ext cx="4837659" cy="2646389"/>
          </a:xfrm>
          <a:custGeom>
            <a:avLst/>
            <a:gdLst>
              <a:gd name="connsiteX0" fmla="*/ 5955922 w 5955922"/>
              <a:gd name="connsiteY0" fmla="*/ 0 h 699160"/>
              <a:gd name="connsiteX1" fmla="*/ 5762221 w 5955922"/>
              <a:gd name="connsiteY1" fmla="*/ 671470 h 699160"/>
              <a:gd name="connsiteX2" fmla="*/ 0 w 5955922"/>
              <a:gd name="connsiteY2" fmla="*/ 699160 h 699160"/>
              <a:gd name="connsiteX3" fmla="*/ 176842 w 5955922"/>
              <a:gd name="connsiteY3" fmla="*/ 45351 h 699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55922" h="699160">
                <a:moveTo>
                  <a:pt x="5955922" y="0"/>
                </a:moveTo>
                <a:lnTo>
                  <a:pt x="5762221" y="671470"/>
                </a:lnTo>
                <a:lnTo>
                  <a:pt x="0" y="699160"/>
                </a:lnTo>
                <a:lnTo>
                  <a:pt x="176842" y="45351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矩形 25"/>
          <p:cNvSpPr>
            <a:spLocks noChangeArrowheads="1"/>
          </p:cNvSpPr>
          <p:nvPr/>
        </p:nvSpPr>
        <p:spPr bwMode="auto">
          <a:xfrm>
            <a:off x="735901" y="2146985"/>
            <a:ext cx="5599584" cy="3453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地球所拥有的自然资源也是有限的。拿矿产资源来说，它不是谁的恩赐，而是经过几百万年，甚至几亿年的地质变化才形成的。地球是无私的，它向人类慷慨地提供矿产资源。但是，如果不加节制地开采，必将加速地球上矿产资源的枯竭。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6412193" y="1189355"/>
            <a:ext cx="1920723" cy="1032765"/>
            <a:chOff x="12242" y="5714"/>
            <a:chExt cx="6547" cy="2240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6" name="云形标注 8"/>
            <p:cNvSpPr/>
            <p:nvPr/>
          </p:nvSpPr>
          <p:spPr>
            <a:xfrm>
              <a:off x="12242" y="5714"/>
              <a:ext cx="6276" cy="2240"/>
            </a:xfrm>
            <a:prstGeom prst="cloudCallout">
              <a:avLst>
                <a:gd name="adj1" fmla="val -63195"/>
                <a:gd name="adj2" fmla="val 4864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" name="文本框 12"/>
            <p:cNvSpPr txBox="1"/>
            <p:nvPr/>
          </p:nvSpPr>
          <p:spPr>
            <a:xfrm>
              <a:off x="13142" y="6374"/>
              <a:ext cx="5647" cy="100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中心句</a:t>
              </a:r>
            </a:p>
          </p:txBody>
        </p:sp>
      </p:grp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6909228" y="2745303"/>
            <a:ext cx="4635071" cy="2292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举例子   列数字</a:t>
            </a:r>
            <a:endParaRPr kumimoji="0" lang="en-US" altLang="zh-CN" sz="2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以矿产资源为例，通过具体的数字写出了矿产资源的形成需要花费很久的时间，说明地球上的自然资源是有限的。</a:t>
            </a:r>
          </a:p>
        </p:txBody>
      </p:sp>
      <p:cxnSp>
        <p:nvCxnSpPr>
          <p:cNvPr id="9" name="直接连接符 8"/>
          <p:cNvCxnSpPr/>
          <p:nvPr/>
        </p:nvCxnSpPr>
        <p:spPr>
          <a:xfrm flipV="1">
            <a:off x="1460842" y="2643975"/>
            <a:ext cx="4520858" cy="47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V="1">
            <a:off x="880033" y="3104829"/>
            <a:ext cx="5215967" cy="4764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 flipV="1">
            <a:off x="810109" y="3609245"/>
            <a:ext cx="5215967" cy="4764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flipV="1">
            <a:off x="839279" y="4095152"/>
            <a:ext cx="1618171" cy="4764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圆角矩形 33"/>
          <p:cNvSpPr/>
          <p:nvPr/>
        </p:nvSpPr>
        <p:spPr>
          <a:xfrm>
            <a:off x="3577876" y="3674466"/>
            <a:ext cx="603599" cy="418011"/>
          </a:xfrm>
          <a:prstGeom prst="roundRect">
            <a:avLst/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4" name="圆角矩形 34"/>
          <p:cNvSpPr/>
          <p:nvPr/>
        </p:nvSpPr>
        <p:spPr>
          <a:xfrm>
            <a:off x="839279" y="4153842"/>
            <a:ext cx="603599" cy="418011"/>
          </a:xfrm>
          <a:prstGeom prst="roundRect">
            <a:avLst/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448313" y="5586458"/>
            <a:ext cx="4913866" cy="588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拟人  赞美了地球无私奉献的精神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8" grpId="0"/>
      <p:bldP spid="13" grpId="0" animBg="1"/>
      <p:bldP spid="14" grpId="0" animBg="1"/>
      <p:bldP spid="1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7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6203619"/>
  <p:tag name="MH_LIBRARY" val="GRAPHIC"/>
  <p:tag name="MH_ORDER" val="Freeform 1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7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7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7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7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7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7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7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7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7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7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7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7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6203619"/>
  <p:tag name="MH_LIBRARY" val="GRAPHIC"/>
  <p:tag name="MH_ORDER" val="Freeform 1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71"/>
</p:tagLst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868</Words>
  <Application>Microsoft Office PowerPoint</Application>
  <PresentationFormat>宽屏</PresentationFormat>
  <Paragraphs>92</Paragraphs>
  <Slides>16</Slides>
  <Notes>16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9" baseType="lpstr">
      <vt:lpstr>Times New Roman</vt:lpstr>
      <vt:lpstr>黑体</vt:lpstr>
      <vt:lpstr>微软雅黑</vt:lpstr>
      <vt:lpstr>Calibri</vt:lpstr>
      <vt:lpstr>Wingdings</vt:lpstr>
      <vt:lpstr>Arial</vt:lpstr>
      <vt:lpstr>思源黑体 CN Regular</vt:lpstr>
      <vt:lpstr>方正舒体</vt:lpstr>
      <vt:lpstr>FandolFang R</vt:lpstr>
      <vt:lpstr>演示斜黑体</vt:lpstr>
      <vt:lpstr>宋体</vt:lpstr>
      <vt:lpstr>思源黑体 CN Medium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4</cp:revision>
  <dcterms:created xsi:type="dcterms:W3CDTF">2020-11-17T07:18:00Z</dcterms:created>
  <dcterms:modified xsi:type="dcterms:W3CDTF">2023-01-11T02:08:22Z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8F2E80C8326549148276D9776833CC30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