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7" r:id="rId2"/>
    <p:sldId id="335" r:id="rId3"/>
    <p:sldId id="336" r:id="rId4"/>
    <p:sldId id="338" r:id="rId5"/>
    <p:sldId id="339" r:id="rId6"/>
    <p:sldId id="389" r:id="rId7"/>
    <p:sldId id="408" r:id="rId8"/>
    <p:sldId id="409" r:id="rId9"/>
    <p:sldId id="410" r:id="rId10"/>
    <p:sldId id="411" r:id="rId11"/>
    <p:sldId id="390" r:id="rId12"/>
    <p:sldId id="412" r:id="rId13"/>
    <p:sldId id="391" r:id="rId14"/>
    <p:sldId id="393" r:id="rId15"/>
    <p:sldId id="395" r:id="rId16"/>
    <p:sldId id="284" r:id="rId17"/>
    <p:sldId id="285" r:id="rId18"/>
    <p:sldId id="287" r:id="rId19"/>
    <p:sldId id="288" r:id="rId20"/>
    <p:sldId id="396" r:id="rId21"/>
    <p:sldId id="374" r:id="rId22"/>
    <p:sldId id="261" r:id="rId23"/>
    <p:sldId id="291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FF"/>
    <a:srgbClr val="008000"/>
    <a:srgbClr val="33CCFF"/>
    <a:srgbClr val="FFFF00"/>
    <a:srgbClr val="99CCFF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3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CBD0-1DF9-4952-8CD6-BB05EC42B51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94F6D-C9DF-45E7-BDA2-46DE1F7DF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58AB8-B586-4ECE-9BE9-7F5A8333C00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69BF9-24CD-4588-9914-878061B53A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69BF9-24CD-4588-9914-878061B53A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AF0A-BB1F-4FA1-A62D-627FF87F91B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D059-EA8F-420A-BF24-0E47614CED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B537-F861-47D0-80BB-D5A67A8C16A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FB35-8F38-438C-81A0-C8F5060080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5E00-D3E8-40AF-ACDD-4D8C1C3CE88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4E7-881A-41E3-9CDB-D12EA7A47E8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C499-6AAC-41C1-B928-DBAA761D295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8A7F6-ACA6-44A4-B4FC-F614D1C4756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3BDA-1E93-4DD2-9B59-01AD2D53B64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4A01-EADD-4546-BD71-45B8A8CC7DE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692E-5FEB-4DE6-88EA-F3B93358C8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A69425E7-4152-488C-9EA7-95C9C11DB608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8%20Topic3\&#35838;&#20214;\Unit8%20Topic3%20SectionC%20&#21442;&#32771;&#35838;&#20214;\SectionC&#35838;&#25991;&#24405;&#38899;1a.mp3" TargetMode="External"/><Relationship Id="rId1" Type="http://schemas.microsoft.com/office/2007/relationships/media" Target="file:///C:\Documents%20and%20Settings\Administrator\&#26700;&#38754;\Unit8%20Topic3\&#35838;&#20214;\Unit8%20Topic3%20SectionC%20&#21442;&#32771;&#35838;&#20214;\SectionC&#35838;&#25991;&#24405;&#38899;1a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98"/>
          <p:cNvSpPr txBox="1">
            <a:spLocks noChangeArrowheads="1"/>
          </p:cNvSpPr>
          <p:nvPr/>
        </p:nvSpPr>
        <p:spPr bwMode="auto">
          <a:xfrm>
            <a:off x="0" y="980728"/>
            <a:ext cx="9144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3</a:t>
            </a:r>
          </a:p>
          <a:p>
            <a:pPr algn="ctr" eaLnBrk="1" hangingPunct="1">
              <a:spcBef>
                <a:spcPts val="2400"/>
              </a:spcBef>
            </a:pPr>
            <a:r>
              <a:rPr lang="en-US" altLang="zh-C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celebrate!</a:t>
            </a:r>
          </a:p>
          <a:p>
            <a:pPr algn="ctr" eaLnBrk="1" hangingPunct="1">
              <a:spcBef>
                <a:spcPts val="24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C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28625" y="928688"/>
            <a:ext cx="8208963" cy="3384550"/>
            <a:chOff x="0" y="0"/>
            <a:chExt cx="14226" cy="5330"/>
          </a:xfrm>
        </p:grpSpPr>
        <p:pic>
          <p:nvPicPr>
            <p:cNvPr id="12292" name="Picture 6" descr="D:/My Documents/My Pictures/新建文件夹 (3)/图片4.png图片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415" cy="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62" y="0"/>
              <a:ext cx="6465" cy="5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00250" y="5000625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prepare delicious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19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52413" y="428625"/>
            <a:ext cx="6319837" cy="48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On the eve of the Spring Festival</a:t>
            </a:r>
            <a:endParaRPr lang="zh-CN" altLang="en-US" sz="32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39750" y="1339850"/>
            <a:ext cx="8101013" cy="2822575"/>
            <a:chOff x="0" y="0"/>
            <a:chExt cx="12757" cy="4443"/>
          </a:xfrm>
        </p:grpSpPr>
        <p:pic>
          <p:nvPicPr>
            <p:cNvPr id="13321" name="Picture 4" descr="D:/My Documents/新建文件夹/图片4.png图片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" y="0"/>
              <a:ext cx="5836" cy="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5" descr="D:/My Documents/新建文件夹/图片5.png图片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39" y="1"/>
              <a:ext cx="6515" cy="4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2775" y="4652963"/>
            <a:ext cx="828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The family all get together for a big dinner.</a:t>
            </a: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682625" y="1123950"/>
            <a:ext cx="7656513" cy="3311525"/>
            <a:chOff x="0" y="0"/>
            <a:chExt cx="12057" cy="5215"/>
          </a:xfrm>
        </p:grpSpPr>
        <p:pic>
          <p:nvPicPr>
            <p:cNvPr id="13319" name="Picture 8" descr="D:/My Documents/新建文件夹/图片3.png图片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" y="1"/>
              <a:ext cx="7315" cy="5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9" descr="D:/My Documents/My Pictures/新建文件夹 (3)/图片6.png图片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09" y="0"/>
              <a:ext cx="4348" cy="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71550" y="5229225"/>
            <a:ext cx="777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enjoy dumplings at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midnight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11270" grpId="0"/>
      <p:bldP spid="11270" grpId="1" bldLvl="0"/>
      <p:bldP spid="11274" grpId="0"/>
      <p:bldP spid="11274" grpId="1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58775" y="4643438"/>
            <a:ext cx="8785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stay up</a:t>
            </a:r>
            <a:r>
              <a:rPr lang="zh-CN" altLang="en-US" sz="3600" b="1">
                <a:latin typeface="Times New Roman" panose="02020603050405020304" pitchFamily="18" charset="0"/>
              </a:rPr>
              <a:t> and watch the Spring Party on TV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3786187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146175"/>
            <a:ext cx="42862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500063" y="357188"/>
            <a:ext cx="7251700" cy="4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On the first day of the Spring Festival</a:t>
            </a:r>
            <a:endParaRPr lang="zh-CN" altLang="en-US" sz="40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291" name="Picture 3" descr="C:/Documents and Settings/Administrator/桌面/图片1.png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" y="1416050"/>
            <a:ext cx="22320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/Documents and Settings/Administrator/桌面/图片2.png图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1419225"/>
            <a:ext cx="23034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/Documents and Settings/Administrator/桌面/图片3.png图片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419225"/>
            <a:ext cx="220662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1500" y="4572000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put on their new clothes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682625" y="1268413"/>
            <a:ext cx="7848600" cy="3219450"/>
            <a:chOff x="0" y="0"/>
            <a:chExt cx="12360" cy="5070"/>
          </a:xfrm>
        </p:grpSpPr>
        <p:pic>
          <p:nvPicPr>
            <p:cNvPr id="15373" name="Picture 8" descr="D:/My Documents/My Pictures/新建文件夹 (3)/图片9.png图片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6000" cy="5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9" descr="D:/My Documents/新建文件夹/图片6.png图片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125" y="0"/>
              <a:ext cx="6234" cy="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00063" y="5286375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greet their parents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 bwMode="auto">
          <a:xfrm>
            <a:off x="466725" y="1196975"/>
            <a:ext cx="8280400" cy="3332163"/>
            <a:chOff x="0" y="0"/>
            <a:chExt cx="13040" cy="5248"/>
          </a:xfrm>
        </p:grpSpPr>
        <p:pic>
          <p:nvPicPr>
            <p:cNvPr id="15371" name="Picture 12" descr="D:/My Documents/新建文件夹/图片8.png图片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032" y="0"/>
              <a:ext cx="6008" cy="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3" descr="D:/My Documents/新建文件夹/图片7.png图片7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" y="0"/>
              <a:ext cx="6902" cy="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071688" y="6000750"/>
            <a:ext cx="4786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get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lucky money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1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12294" grpId="0"/>
      <p:bldP spid="12294" grpId="1" bldLvl="0"/>
      <p:bldP spid="12298" grpId="0"/>
      <p:bldP spid="12298" grpId="1" bldLvl="0"/>
      <p:bldP spid="12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8229600" cy="1143000"/>
          </a:xfrm>
        </p:spPr>
        <p:txBody>
          <a:bodyPr/>
          <a:lstStyle/>
          <a:p>
            <a:pPr algn="l"/>
            <a:r>
              <a:rPr lang="zh-CN" altLang="en-US" sz="3200" b="1" dirty="0"/>
              <a:t>Read 1a and complete the table. You can add more.</a:t>
            </a:r>
            <a:endParaRPr lang="zh-CN" altLang="en-US" sz="3200" dirty="0"/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176213" y="1600200"/>
          <a:ext cx="8802687" cy="4300538"/>
        </p:xfrm>
        <a:graphic>
          <a:graphicData uri="http://schemas.openxmlformats.org/drawingml/2006/table">
            <a:tbl>
              <a:tblPr/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Before the Spring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 the Eve of the Spring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 the First Day of the Spring Festival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403350" y="3284538"/>
            <a:ext cx="2808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prepare delicious food，clean and decorate homes,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buy some new clothes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857625" y="3286125"/>
            <a:ext cx="2506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the family all get together to have dinner,　stay up and enjoy dumplings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6300788" y="3213100"/>
            <a:ext cx="2808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children put on new clothes and greet their parents and they can get lucky money from their parents</a:t>
            </a:r>
          </a:p>
        </p:txBody>
      </p:sp>
      <p:pic>
        <p:nvPicPr>
          <p:cNvPr id="40" name="SectionC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71437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637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4370" grpId="0" bldLvl="0"/>
      <p:bldP spid="14371" grpId="0" bldLvl="0"/>
      <p:bldP spid="1437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100" y="1989138"/>
            <a:ext cx="8928100" cy="27368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 cap="flat" cmpd="sng">
            <a:solidFill>
              <a:srgbClr val="FF00FF"/>
            </a:solidFill>
            <a:prstDash val="sysDot"/>
            <a:miter lim="800000"/>
          </a:ln>
          <a:effectLst/>
        </p:spPr>
        <p:txBody>
          <a:bodyPr anchor="ctr"/>
          <a:lstStyle/>
          <a:p>
            <a:pPr>
              <a:buFontTx/>
              <a:buNone/>
              <a:defRPr/>
            </a:pPr>
            <a:endParaRPr lang="zh-CN" altLang="en-US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7475"/>
            <a:ext cx="7319963" cy="15113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you have an American friend. Tell him/her about what the Chinese people usually do to celebrate the Spring Festival.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2276475"/>
            <a:ext cx="4895850" cy="26638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A:  Hello,...!  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A:..., Can you tell me something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about the Spring Festival?</a:t>
            </a:r>
          </a:p>
          <a:p>
            <a:pPr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A:It's very interesting.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/>
        </p:nvSpPr>
        <p:spPr bwMode="auto">
          <a:xfrm>
            <a:off x="5003800" y="2276475"/>
            <a:ext cx="41052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B:Hello,...!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B:Sure. Before the Spring 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Festival...</a:t>
            </a: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B:...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913" y="1174750"/>
            <a:ext cx="59150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643438" y="3643313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35150" y="404813"/>
            <a:ext cx="5267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* </a:t>
            </a:r>
            <a:r>
              <a:rPr lang="en-US" altLang="zh-CN" sz="4000" b="1">
                <a:solidFill>
                  <a:srgbClr val="FF00FF"/>
                </a:solidFill>
                <a:latin typeface="Times New Roman" panose="02020603050405020304" pitchFamily="18" charset="0"/>
              </a:rPr>
              <a:t>The night of Oct. 31st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42938" y="5500688"/>
            <a:ext cx="4462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Times New Roman" panose="02020603050405020304" pitchFamily="18" charset="0"/>
              </a:rPr>
              <a:t>Which festival is it?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42938" y="6156325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It's  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Halloween</a:t>
            </a:r>
            <a:r>
              <a:rPr lang="zh-CN" altLang="en-US" sz="40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  <p:bldP spid="16389" grpId="0"/>
      <p:bldP spid="163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图片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D:/My Documents/My Pictures/新建文件夹 (3)/图片10.png图片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68413"/>
            <a:ext cx="400843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D:/My Documents/My Pictures/新建文件夹 (3)/图片1.jpg图片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268413"/>
            <a:ext cx="41052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4437063"/>
            <a:ext cx="4749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wear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scary</a:t>
            </a:r>
            <a:r>
              <a:rPr lang="zh-CN" altLang="en-US" sz="2800" b="1">
                <a:latin typeface="Times New Roman" panose="02020603050405020304" pitchFamily="18" charset="0"/>
              </a:rPr>
              <a:t> clothes with big hats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flipH="1" flipV="1">
            <a:off x="928688" y="5834063"/>
            <a:ext cx="7529512" cy="1023937"/>
          </a:xfrm>
          <a:prstGeom prst="wedgeEllipseCallout">
            <a:avLst>
              <a:gd name="adj1" fmla="val -28875"/>
              <a:gd name="adj2" fmla="val 196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rot="10800000" wrap="none" anchor="ctr"/>
          <a:lstStyle/>
          <a:p>
            <a:pPr algn="ctr">
              <a:lnSpc>
                <a:spcPct val="13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color faces white and mouths black like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ghost</a:t>
            </a:r>
            <a:r>
              <a:rPr lang="zh-CN" altLang="en-US" sz="2800" b="1">
                <a:latin typeface="Times New Roman" panose="02020603050405020304" pitchFamily="18" charset="0"/>
              </a:rPr>
              <a:t>s</a:t>
            </a:r>
          </a:p>
          <a:p>
            <a:pPr algn="ctr"/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1928813" y="357188"/>
            <a:ext cx="48799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Have a special party.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/>
      <p:bldP spid="43014" grpId="0" bldLvl="0" animBg="1"/>
      <p:bldP spid="430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万圣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3325813"/>
            <a:ext cx="2736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0" y="4868863"/>
            <a:ext cx="300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b="1">
                <a:latin typeface="Times New Roman" panose="02020603050405020304" pitchFamily="18" charset="0"/>
              </a:rPr>
              <a:t>trick or</a:t>
            </a:r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treat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5025" y="1339850"/>
            <a:ext cx="273843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knock on/at</a:t>
            </a:r>
          </a:p>
        </p:txBody>
      </p:sp>
      <p:pic>
        <p:nvPicPr>
          <p:cNvPr id="18437" name="Picture 5" descr="2009090409132168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1938"/>
            <a:ext cx="34559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476375" y="906463"/>
            <a:ext cx="561657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9138" y="1484313"/>
            <a:ext cx="8424862" cy="51847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                                                                  November 1st, 2011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Dear Kangkang,                                                </a:t>
            </a:r>
          </a:p>
          <a:p>
            <a:pPr marL="0" indent="0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Thank you for your beautiful card. Last night ____ Halloween. I ____ a wonderful time with my friends. We all _____ scary clothes, and colored our faces white and mouths black like ghosts. Then we knocked on our neighbors’ doors and shouted, “Trick or treat!” Our neighbors ____ us treats. Of course, we __________ tricks on them. It was very interesting!</a:t>
            </a:r>
          </a:p>
          <a:p>
            <a:pPr marL="0" indent="0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Could you ____ me something about your favorite festival?</a:t>
            </a:r>
          </a:p>
          <a:p>
            <a:pPr marL="0" indent="0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Please give my best wishes to your parents!</a:t>
            </a:r>
          </a:p>
          <a:p>
            <a:pPr marL="0" indent="0" algn="r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                                                                   Yours，</a:t>
            </a:r>
          </a:p>
          <a:p>
            <a:pPr marL="0" indent="0"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</a:rPr>
              <a:t>                                                                　 　 　 　 　 　  Julia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2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59563" y="2420938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516688" y="2781300"/>
            <a:ext cx="82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wore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311275" y="5883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11300" y="979488"/>
            <a:ext cx="6300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have   be    give    wear      tell     not play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6513" y="0"/>
            <a:ext cx="8315325" cy="939800"/>
          </a:xfrm>
          <a:prstGeom prst="rect">
            <a:avLst/>
          </a:prstGeom>
          <a:solidFill>
            <a:schemeClr val="accent3"/>
          </a:solidFill>
          <a:ln w="28575" cap="rnd" cmpd="sng">
            <a:solidFill>
              <a:srgbClr val="FF00FF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Read and complete the letter with the correct form of each verb in the box.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714750" y="3929063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gave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39975" y="4699000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tell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28625" y="4214813"/>
            <a:ext cx="168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idn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 play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364163" y="2852738"/>
            <a:ext cx="1152525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21507" grpId="0" build="p"/>
      <p:bldP spid="19460" grpId="0"/>
      <p:bldP spid="19461" grpId="0"/>
      <p:bldP spid="19462" grpId="0"/>
      <p:bldP spid="19464" grpId="0"/>
      <p:bldP spid="19465" grpId="0" bldLvl="0" animBg="1"/>
      <p:bldP spid="19466" grpId="0"/>
      <p:bldP spid="19467" grpId="0"/>
      <p:bldP spid="19468" grpId="0"/>
      <p:bldP spid="194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1403350"/>
            <a:ext cx="899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…the most important… ,…on Dec.25</a:t>
            </a:r>
            <a:r>
              <a:rPr lang="zh-CN" altLang="en-US" sz="24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Before….,….preparing for….,…go shopping,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clean…,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give…to…and decorate…with….  .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1" dirty="0"/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…Eve,..night …,…go to church and…,…put up…by…..or at the end of….before …bed.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morning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of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….., ….get up …and open…in the…., …think…must be from…! Then ….gives …to….</a:t>
            </a:r>
            <a:r>
              <a:rPr lang="zh-CN" altLang="en-US" b="1" dirty="0">
                <a:solidFill>
                  <a:srgbClr val="FF0000"/>
                </a:solidFill>
              </a:rPr>
              <a:t>.</a:t>
            </a:r>
            <a:r>
              <a:rPr lang="zh-CN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Later…. Families…get-together with…,…greet….and say,“……….!”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35285" y="525462"/>
            <a:ext cx="8858250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Retell the passage according to the key words.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  <p:bldP spid="276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9388" y="2492375"/>
            <a:ext cx="8785225" cy="2376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476250"/>
            <a:ext cx="8856662" cy="1143000"/>
          </a:xfrm>
          <a:gradFill rotWithShape="0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 cap="rnd">
            <a:solidFill>
              <a:srgbClr val="FF00FF"/>
            </a:solidFill>
            <a:prstDash val="sysDot"/>
            <a:miter lim="800000"/>
          </a:ln>
        </p:spPr>
        <p:txBody>
          <a:bodyPr/>
          <a:lstStyle/>
          <a:p>
            <a:pPr algn="l"/>
            <a:r>
              <a:rPr lang="zh-CN" altLang="en-US" sz="2400" b="1">
                <a:solidFill>
                  <a:srgbClr val="0000CC"/>
                </a:solidFill>
              </a:rPr>
              <a:t>Read 2a again and put in the correct order the activities Julia did on Halloween. Then tell your partner.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79463" y="2565400"/>
            <a:ext cx="8364537" cy="2117725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_______knocked on neighbors' doors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_______colored faces white and mouths black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_______shouted "Trick or treat !"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00113" y="2565400"/>
            <a:ext cx="9382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3232150"/>
            <a:ext cx="938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1</a:t>
            </a:r>
            <a:endParaRPr lang="zh-CN" alt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00113" y="3879850"/>
            <a:ext cx="938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3</a:t>
            </a:r>
            <a:endParaRPr lang="zh-CN" alt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/>
      <p:bldP spid="20485" grpId="0" bldLvl="0"/>
      <p:bldP spid="20486" grpId="0" bldLvl="0"/>
      <p:bldP spid="20487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925" y="188913"/>
            <a:ext cx="896461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99538" cy="1143000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favorite holiday or festival? What do people usually do on that day? Write a passage.</a:t>
            </a:r>
          </a:p>
        </p:txBody>
      </p:sp>
      <p:pic>
        <p:nvPicPr>
          <p:cNvPr id="23556" name="Picture 4" descr="3367900_220606014163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49500"/>
            <a:ext cx="3409950" cy="4525963"/>
          </a:xfrm>
        </p:spPr>
      </p:pic>
      <p:pic>
        <p:nvPicPr>
          <p:cNvPr id="23557" name="Picture 5" descr="图片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65463" y="2492375"/>
            <a:ext cx="6078537" cy="3384550"/>
          </a:xfrm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3131840" y="781050"/>
            <a:ext cx="2643187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Summary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4313" y="1628800"/>
            <a:ext cx="8712200" cy="397033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1. Learn some new words and phrases: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start doing sth.,    stay up,        lucky money,</a:t>
            </a:r>
          </a:p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</a:rPr>
              <a:t>    knock on/at,        shout (at),     trick or treat .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2. Talk about customs and culture.</a:t>
            </a: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3. Learn some important  festivals and their main celebrating activities.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zh-CN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55576" y="2420888"/>
            <a:ext cx="7572375" cy="2677656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42925" indent="-542925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1.Read 1a and retell it.</a:t>
            </a:r>
          </a:p>
          <a:p>
            <a:pPr marL="542925" indent="-542925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2.Please write a letter or send an E-mail to your foreign friends. Tell him/her a Chinese traditional(传统的) festival.</a:t>
            </a:r>
          </a:p>
          <a:p>
            <a:pPr marL="542925" indent="-542925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3.Finish Section C in your workbook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.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980728"/>
            <a:ext cx="4071937" cy="792163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6210836647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916238" y="3500438"/>
            <a:ext cx="5184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the Spring Festival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-292100" y="4149725"/>
            <a:ext cx="9613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    The Spring Festival is </a:t>
            </a:r>
            <a:r>
              <a:rPr lang="zh-CN" altLang="en-US" sz="2800" b="1" dirty="0">
                <a:solidFill>
                  <a:srgbClr val="1335C7"/>
                </a:solidFill>
                <a:latin typeface="Times New Roman" panose="02020603050405020304" pitchFamily="18" charset="0"/>
              </a:rPr>
              <a:t>the most important </a:t>
            </a:r>
            <a:r>
              <a:rPr lang="zh-CN" altLang="en-US" sz="2800" b="1" dirty="0">
                <a:latin typeface="Times New Roman" panose="02020603050405020304" pitchFamily="18" charset="0"/>
              </a:rPr>
              <a:t>festival in China.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247650" y="5373688"/>
            <a:ext cx="7627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    In China, the Spring Festival is a big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event</a:t>
            </a:r>
            <a:r>
              <a:rPr lang="zh-CN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18188" y="5791200"/>
            <a:ext cx="1058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事件</a:t>
            </a:r>
          </a:p>
        </p:txBody>
      </p:sp>
      <p:pic>
        <p:nvPicPr>
          <p:cNvPr id="7175" name="Picture 7" descr="m_12938023100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33375"/>
            <a:ext cx="3670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7172" grpId="0" bldLvl="0"/>
      <p:bldP spid="7173" grpId="0" bldLvl="0"/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76263" y="1701800"/>
            <a:ext cx="8532812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What do you usually do  in the Spring Festival ?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1._____________________      2._____________________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3._____________________      4._____________________</a:t>
            </a: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/>
        </p:nvSpPr>
        <p:spPr bwMode="auto">
          <a:xfrm>
            <a:off x="142875" y="214313"/>
            <a:ext cx="8785225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Work in groups and discuss the following question. Write some key words here.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003800" y="5734050"/>
            <a:ext cx="3889375" cy="863600"/>
          </a:xfrm>
          <a:prstGeom prst="wedgeEllipseCallout">
            <a:avLst>
              <a:gd name="adj1" fmla="val -61569"/>
              <a:gd name="adj2" fmla="val -157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doing sth.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开始做某事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547813" y="428625"/>
            <a:ext cx="5545137" cy="479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Before the Spring Festival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197100" y="904875"/>
            <a:ext cx="3959225" cy="31718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3600" b="1"/>
          </a:p>
          <a:p>
            <a:pPr algn="ctr"/>
            <a:r>
              <a:rPr lang="zh-CN" altLang="en-US" sz="3600" b="1"/>
              <a:t>2013</a:t>
            </a:r>
          </a:p>
          <a:p>
            <a:pPr algn="ctr"/>
            <a:r>
              <a:rPr lang="zh-CN" altLang="en-US" sz="3600" b="1"/>
              <a:t>1月16日</a:t>
            </a:r>
          </a:p>
          <a:p>
            <a:pPr algn="ctr"/>
            <a:r>
              <a:rPr lang="zh-CN" altLang="en-US" sz="3600" b="1"/>
              <a:t>十二月一日</a:t>
            </a:r>
          </a:p>
          <a:p>
            <a:pPr algn="ctr"/>
            <a:endParaRPr lang="zh-CN" altLang="en-US" sz="36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4292600"/>
            <a:ext cx="864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      Many people </a:t>
            </a:r>
            <a:r>
              <a:rPr lang="zh-CN" altLang="en-US" sz="3200" b="1" u="sng">
                <a:latin typeface="Times New Roman" panose="02020603050405020304" pitchFamily="18" charset="0"/>
              </a:rPr>
              <a:t>start preparing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for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</a:rPr>
              <a:t>the Spring Festival one month before it comes.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/>
      <p:bldP spid="30723" grpId="0" animBg="1"/>
      <p:bldP spid="9220" grpId="0" bldLvl="0" animBg="1"/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/My Documents/My Pictures/新建文件夹 (3)/图片3.png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75628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928938" y="5286375"/>
            <a:ext cx="26638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go home 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547813" y="357188"/>
            <a:ext cx="5545137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Before the Spring Festival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3" grpId="1" bldLvl="0"/>
      <p:bldP spid="317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 noChangeAspect="1"/>
          </p:cNvGrpSpPr>
          <p:nvPr/>
        </p:nvGrpSpPr>
        <p:grpSpPr bwMode="auto">
          <a:xfrm>
            <a:off x="714375" y="642938"/>
            <a:ext cx="7797800" cy="3654425"/>
            <a:chOff x="0" y="0"/>
            <a:chExt cx="14434" cy="7030"/>
          </a:xfrm>
        </p:grpSpPr>
        <p:pic>
          <p:nvPicPr>
            <p:cNvPr id="9220" name="Picture 18" descr="D:/My Documents/新建文件夹/图片1.png图片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23"/>
              <a:ext cx="9369" cy="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19" descr="D:/My Documents/新建文件夹/图片2.png图片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26" y="128"/>
              <a:ext cx="4909" cy="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00188" y="4714875"/>
            <a:ext cx="609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buy some new clothes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357188" y="928688"/>
            <a:ext cx="8280400" cy="3168650"/>
            <a:chOff x="0" y="0"/>
            <a:chExt cx="13040" cy="4648"/>
          </a:xfrm>
        </p:grpSpPr>
        <p:pic>
          <p:nvPicPr>
            <p:cNvPr id="10244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237" cy="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5" descr="D:/My Documents/My Pictures/新建文件夹 (3)/图片5.png图片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50" y="0"/>
              <a:ext cx="6691" cy="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57438" y="4643438"/>
            <a:ext cx="4176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decorate their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39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28625" y="714375"/>
            <a:ext cx="8135938" cy="3602038"/>
            <a:chOff x="0" y="0"/>
            <a:chExt cx="14366" cy="6356"/>
          </a:xfrm>
        </p:grpSpPr>
        <p:pic>
          <p:nvPicPr>
            <p:cNvPr id="1126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446" cy="6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66" y="0"/>
              <a:ext cx="4500" cy="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428875" y="4857750"/>
            <a:ext cx="44656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latin typeface="Times New Roman" panose="02020603050405020304" pitchFamily="18" charset="0"/>
              </a:rPr>
              <a:t>do some cleaning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19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 bldLvl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全屏显示(4:3)</PresentationFormat>
  <Paragraphs>104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1a and complete the table. You can add more.</vt:lpstr>
      <vt:lpstr>Suppose you have an American friend. Tell him/her about what the Chinese people usually do to celebrate the Spring Festival.</vt:lpstr>
      <vt:lpstr>PowerPoint 演示文稿</vt:lpstr>
      <vt:lpstr>PowerPoint 演示文稿</vt:lpstr>
      <vt:lpstr>PowerPoint 演示文稿</vt:lpstr>
      <vt:lpstr>PowerPoint 演示文稿</vt:lpstr>
      <vt:lpstr>Read 2a again and put in the correct order the activities Julia did on Halloween. Then tell your partner.</vt:lpstr>
      <vt:lpstr>What is your favorite holiday or festival? What do people usually do on that day? Write a passage.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2011-09-13T11:12:00Z</dcterms:created>
  <dcterms:modified xsi:type="dcterms:W3CDTF">2023-01-17T02:23:05Z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10F1DF2D6A89447B888B00C5CE121D7D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